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8" r:id="rId2"/>
    <p:sldId id="285" r:id="rId3"/>
    <p:sldId id="287" r:id="rId4"/>
    <p:sldId id="274" r:id="rId5"/>
    <p:sldId id="286" r:id="rId6"/>
    <p:sldId id="280" r:id="rId7"/>
    <p:sldId id="281" r:id="rId8"/>
    <p:sldId id="288" r:id="rId9"/>
    <p:sldId id="284" r:id="rId10"/>
    <p:sldId id="282" r:id="rId11"/>
    <p:sldId id="283" r:id="rId12"/>
    <p:sldId id="264" r:id="rId13"/>
    <p:sldId id="265" r:id="rId14"/>
    <p:sldId id="266" r:id="rId15"/>
    <p:sldId id="267" r:id="rId16"/>
    <p:sldId id="289" r:id="rId17"/>
    <p:sldId id="290" r:id="rId18"/>
    <p:sldId id="268" r:id="rId19"/>
    <p:sldId id="269"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9817" autoAdjust="0"/>
  </p:normalViewPr>
  <p:slideViewPr>
    <p:cSldViewPr snapToGrid="0" snapToObjects="1">
      <p:cViewPr varScale="1">
        <p:scale>
          <a:sx n="141" d="100"/>
          <a:sy n="141" d="100"/>
        </p:scale>
        <p:origin x="-2328"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scatterChart>
        <c:scatterStyle val="smoothMarker"/>
        <c:varyColors val="0"/>
        <c:ser>
          <c:idx val="0"/>
          <c:order val="0"/>
          <c:tx>
            <c:strRef>
              <c:f>Sheet1!$B$2</c:f>
              <c:strCache>
                <c:ptCount val="1"/>
                <c:pt idx="0">
                  <c:v>People entering room</c:v>
                </c:pt>
              </c:strCache>
            </c:strRef>
          </c:tx>
          <c:xVal>
            <c:numRef>
              <c:f>Sheet1!$A$3:$A$7</c:f>
              <c:numCache>
                <c:formatCode>General</c:formatCode>
                <c:ptCount val="5"/>
                <c:pt idx="0">
                  <c:v>1.0</c:v>
                </c:pt>
                <c:pt idx="1">
                  <c:v>2.0</c:v>
                </c:pt>
                <c:pt idx="2">
                  <c:v>3.0</c:v>
                </c:pt>
                <c:pt idx="3">
                  <c:v>4.0</c:v>
                </c:pt>
                <c:pt idx="4">
                  <c:v>5.0</c:v>
                </c:pt>
              </c:numCache>
            </c:numRef>
          </c:xVal>
          <c:yVal>
            <c:numRef>
              <c:f>Sheet1!$B$3:$B$7</c:f>
              <c:numCache>
                <c:formatCode>General</c:formatCode>
                <c:ptCount val="5"/>
                <c:pt idx="0">
                  <c:v>5.0</c:v>
                </c:pt>
                <c:pt idx="1">
                  <c:v>4.0</c:v>
                </c:pt>
                <c:pt idx="2">
                  <c:v>3.0</c:v>
                </c:pt>
                <c:pt idx="3">
                  <c:v>2.0</c:v>
                </c:pt>
                <c:pt idx="4">
                  <c:v>1.0</c:v>
                </c:pt>
              </c:numCache>
            </c:numRef>
          </c:yVal>
          <c:smooth val="1"/>
        </c:ser>
        <c:dLbls>
          <c:showLegendKey val="0"/>
          <c:showVal val="0"/>
          <c:showCatName val="0"/>
          <c:showSerName val="0"/>
          <c:showPercent val="0"/>
          <c:showBubbleSize val="0"/>
        </c:dLbls>
        <c:axId val="2097221896"/>
        <c:axId val="2097227368"/>
      </c:scatterChart>
      <c:valAx>
        <c:axId val="2097221896"/>
        <c:scaling>
          <c:orientation val="minMax"/>
        </c:scaling>
        <c:delete val="0"/>
        <c:axPos val="b"/>
        <c:title>
          <c:tx>
            <c:rich>
              <a:bodyPr/>
              <a:lstStyle/>
              <a:p>
                <a:pPr>
                  <a:defRPr/>
                </a:pPr>
                <a:r>
                  <a:rPr lang="en-US"/>
                  <a:t>Time (Days)</a:t>
                </a:r>
              </a:p>
            </c:rich>
          </c:tx>
          <c:layout/>
          <c:overlay val="0"/>
        </c:title>
        <c:numFmt formatCode="General" sourceLinked="1"/>
        <c:majorTickMark val="out"/>
        <c:minorTickMark val="none"/>
        <c:tickLblPos val="nextTo"/>
        <c:crossAx val="2097227368"/>
        <c:crosses val="autoZero"/>
        <c:crossBetween val="midCat"/>
      </c:valAx>
      <c:valAx>
        <c:axId val="2097227368"/>
        <c:scaling>
          <c:orientation val="minMax"/>
        </c:scaling>
        <c:delete val="0"/>
        <c:axPos val="l"/>
        <c:majorGridlines/>
        <c:title>
          <c:tx>
            <c:rich>
              <a:bodyPr rot="-5400000" vert="horz"/>
              <a:lstStyle/>
              <a:p>
                <a:pPr>
                  <a:defRPr/>
                </a:pPr>
                <a:r>
                  <a:rPr lang="en-US"/>
                  <a:t>People entering room/day</a:t>
                </a:r>
              </a:p>
            </c:rich>
          </c:tx>
          <c:layout/>
          <c:overlay val="0"/>
        </c:title>
        <c:numFmt formatCode="General" sourceLinked="1"/>
        <c:majorTickMark val="out"/>
        <c:minorTickMark val="none"/>
        <c:tickLblPos val="nextTo"/>
        <c:crossAx val="2097221896"/>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scatterChart>
        <c:scatterStyle val="smoothMarker"/>
        <c:varyColors val="0"/>
        <c:ser>
          <c:idx val="1"/>
          <c:order val="0"/>
          <c:tx>
            <c:strRef>
              <c:f>Sheet1!$C$2</c:f>
              <c:strCache>
                <c:ptCount val="1"/>
                <c:pt idx="0">
                  <c:v>People in the room</c:v>
                </c:pt>
              </c:strCache>
            </c:strRef>
          </c:tx>
          <c:xVal>
            <c:numRef>
              <c:f>Sheet1!$A$3:$A$7</c:f>
              <c:numCache>
                <c:formatCode>General</c:formatCode>
                <c:ptCount val="5"/>
                <c:pt idx="0">
                  <c:v>1.0</c:v>
                </c:pt>
                <c:pt idx="1">
                  <c:v>2.0</c:v>
                </c:pt>
                <c:pt idx="2">
                  <c:v>3.0</c:v>
                </c:pt>
                <c:pt idx="3">
                  <c:v>4.0</c:v>
                </c:pt>
                <c:pt idx="4">
                  <c:v>5.0</c:v>
                </c:pt>
              </c:numCache>
            </c:numRef>
          </c:xVal>
          <c:yVal>
            <c:numRef>
              <c:f>Sheet1!$C$3:$C$7</c:f>
              <c:numCache>
                <c:formatCode>General</c:formatCode>
                <c:ptCount val="5"/>
                <c:pt idx="0">
                  <c:v>5.0</c:v>
                </c:pt>
                <c:pt idx="1">
                  <c:v>9.0</c:v>
                </c:pt>
                <c:pt idx="2">
                  <c:v>12.0</c:v>
                </c:pt>
                <c:pt idx="3">
                  <c:v>14.0</c:v>
                </c:pt>
                <c:pt idx="4">
                  <c:v>15.0</c:v>
                </c:pt>
              </c:numCache>
            </c:numRef>
          </c:yVal>
          <c:smooth val="1"/>
        </c:ser>
        <c:dLbls>
          <c:showLegendKey val="0"/>
          <c:showVal val="0"/>
          <c:showCatName val="0"/>
          <c:showSerName val="0"/>
          <c:showPercent val="0"/>
          <c:showBubbleSize val="0"/>
        </c:dLbls>
        <c:axId val="-2118920872"/>
        <c:axId val="-2118915368"/>
      </c:scatterChart>
      <c:valAx>
        <c:axId val="-2118920872"/>
        <c:scaling>
          <c:orientation val="minMax"/>
        </c:scaling>
        <c:delete val="0"/>
        <c:axPos val="b"/>
        <c:title>
          <c:tx>
            <c:rich>
              <a:bodyPr/>
              <a:lstStyle/>
              <a:p>
                <a:pPr>
                  <a:defRPr/>
                </a:pPr>
                <a:r>
                  <a:rPr lang="en-US"/>
                  <a:t>Time (minutes)</a:t>
                </a:r>
              </a:p>
            </c:rich>
          </c:tx>
          <c:layout/>
          <c:overlay val="0"/>
        </c:title>
        <c:numFmt formatCode="General" sourceLinked="1"/>
        <c:majorTickMark val="out"/>
        <c:minorTickMark val="none"/>
        <c:tickLblPos val="nextTo"/>
        <c:crossAx val="-2118915368"/>
        <c:crosses val="autoZero"/>
        <c:crossBetween val="midCat"/>
      </c:valAx>
      <c:valAx>
        <c:axId val="-2118915368"/>
        <c:scaling>
          <c:orientation val="minMax"/>
        </c:scaling>
        <c:delete val="0"/>
        <c:axPos val="l"/>
        <c:majorGridlines/>
        <c:title>
          <c:tx>
            <c:rich>
              <a:bodyPr rot="-5400000" vert="horz"/>
              <a:lstStyle/>
              <a:p>
                <a:pPr>
                  <a:defRPr/>
                </a:pPr>
                <a:r>
                  <a:rPr lang="en-US"/>
                  <a:t>People entering room/minute</a:t>
                </a:r>
              </a:p>
            </c:rich>
          </c:tx>
          <c:layout/>
          <c:overlay val="0"/>
        </c:title>
        <c:numFmt formatCode="General" sourceLinked="1"/>
        <c:majorTickMark val="out"/>
        <c:minorTickMark val="none"/>
        <c:tickLblPos val="nextTo"/>
        <c:crossAx val="-2118920872"/>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smoothMarker"/>
        <c:varyColors val="0"/>
        <c:ser>
          <c:idx val="0"/>
          <c:order val="0"/>
          <c:tx>
            <c:strRef>
              <c:f>Sheet1!$C$1</c:f>
              <c:strCache>
                <c:ptCount val="1"/>
                <c:pt idx="0">
                  <c:v>increase in thickness (x original thickness)</c:v>
                </c:pt>
              </c:strCache>
            </c:strRef>
          </c:tx>
          <c:xVal>
            <c:numRef>
              <c:f>Sheet1!$B$2:$B$35</c:f>
              <c:numCache>
                <c:formatCode>General</c:formatCode>
                <c:ptCount val="34"/>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numCache>
            </c:numRef>
          </c:xVal>
          <c:yVal>
            <c:numRef>
              <c:f>Sheet1!$C$2:$C$35</c:f>
              <c:numCache>
                <c:formatCode>General</c:formatCode>
                <c:ptCount val="34"/>
                <c:pt idx="0">
                  <c:v>2.0</c:v>
                </c:pt>
                <c:pt idx="1">
                  <c:v>4.0</c:v>
                </c:pt>
                <c:pt idx="2">
                  <c:v>8.0</c:v>
                </c:pt>
                <c:pt idx="3">
                  <c:v>16.0</c:v>
                </c:pt>
                <c:pt idx="4">
                  <c:v>32.0</c:v>
                </c:pt>
                <c:pt idx="5">
                  <c:v>64.0</c:v>
                </c:pt>
                <c:pt idx="6">
                  <c:v>128.0</c:v>
                </c:pt>
                <c:pt idx="7">
                  <c:v>256.0</c:v>
                </c:pt>
                <c:pt idx="8">
                  <c:v>512.0</c:v>
                </c:pt>
                <c:pt idx="9">
                  <c:v>1024.0</c:v>
                </c:pt>
                <c:pt idx="10">
                  <c:v>2048.0</c:v>
                </c:pt>
                <c:pt idx="11">
                  <c:v>4096.0</c:v>
                </c:pt>
                <c:pt idx="12">
                  <c:v>8192.0</c:v>
                </c:pt>
                <c:pt idx="13">
                  <c:v>16384.0</c:v>
                </c:pt>
                <c:pt idx="14">
                  <c:v>32768.0</c:v>
                </c:pt>
                <c:pt idx="15">
                  <c:v>65536.0</c:v>
                </c:pt>
                <c:pt idx="16">
                  <c:v>131072.0</c:v>
                </c:pt>
                <c:pt idx="17">
                  <c:v>262144.0</c:v>
                </c:pt>
                <c:pt idx="18">
                  <c:v>524288.0</c:v>
                </c:pt>
                <c:pt idx="19">
                  <c:v>1.048576E6</c:v>
                </c:pt>
                <c:pt idx="20">
                  <c:v>2.097152E6</c:v>
                </c:pt>
                <c:pt idx="21">
                  <c:v>4.194304E6</c:v>
                </c:pt>
                <c:pt idx="22">
                  <c:v>8.388608E6</c:v>
                </c:pt>
                <c:pt idx="23">
                  <c:v>1.6777216E7</c:v>
                </c:pt>
                <c:pt idx="24">
                  <c:v>3.3554432E7</c:v>
                </c:pt>
                <c:pt idx="25">
                  <c:v>6.7108864E7</c:v>
                </c:pt>
                <c:pt idx="26">
                  <c:v>1.34217728E8</c:v>
                </c:pt>
                <c:pt idx="27">
                  <c:v>2.68435456E8</c:v>
                </c:pt>
                <c:pt idx="28">
                  <c:v>5.36870912E8</c:v>
                </c:pt>
                <c:pt idx="29">
                  <c:v>1.073741824E9</c:v>
                </c:pt>
                <c:pt idx="30">
                  <c:v>2.147483648E9</c:v>
                </c:pt>
                <c:pt idx="31">
                  <c:v>4.294967296E9</c:v>
                </c:pt>
                <c:pt idx="32">
                  <c:v>8.589934592E9</c:v>
                </c:pt>
                <c:pt idx="33">
                  <c:v>1.7179869184E10</c:v>
                </c:pt>
              </c:numCache>
            </c:numRef>
          </c:yVal>
          <c:smooth val="1"/>
        </c:ser>
        <c:dLbls>
          <c:showLegendKey val="0"/>
          <c:showVal val="0"/>
          <c:showCatName val="0"/>
          <c:showSerName val="0"/>
          <c:showPercent val="0"/>
          <c:showBubbleSize val="0"/>
        </c:dLbls>
        <c:axId val="-2138812456"/>
        <c:axId val="-2138806968"/>
      </c:scatterChart>
      <c:valAx>
        <c:axId val="-2138812456"/>
        <c:scaling>
          <c:orientation val="minMax"/>
        </c:scaling>
        <c:delete val="0"/>
        <c:axPos val="b"/>
        <c:title>
          <c:tx>
            <c:rich>
              <a:bodyPr/>
              <a:lstStyle/>
              <a:p>
                <a:pPr>
                  <a:defRPr/>
                </a:pPr>
                <a:r>
                  <a:rPr lang="en-US"/>
                  <a:t>Number of folds</a:t>
                </a:r>
              </a:p>
            </c:rich>
          </c:tx>
          <c:layout/>
          <c:overlay val="0"/>
        </c:title>
        <c:numFmt formatCode="General" sourceLinked="1"/>
        <c:majorTickMark val="out"/>
        <c:minorTickMark val="none"/>
        <c:tickLblPos val="nextTo"/>
        <c:crossAx val="-2138806968"/>
        <c:crosses val="autoZero"/>
        <c:crossBetween val="midCat"/>
      </c:valAx>
      <c:valAx>
        <c:axId val="-2138806968"/>
        <c:scaling>
          <c:orientation val="minMax"/>
        </c:scaling>
        <c:delete val="0"/>
        <c:axPos val="l"/>
        <c:majorGridlines/>
        <c:title>
          <c:tx>
            <c:rich>
              <a:bodyPr rot="-5400000" vert="horz"/>
              <a:lstStyle/>
              <a:p>
                <a:pPr>
                  <a:defRPr/>
                </a:pPr>
                <a:r>
                  <a:rPr lang="en-US"/>
                  <a:t>Increase in thickness (x original thicknes)</a:t>
                </a:r>
              </a:p>
            </c:rich>
          </c:tx>
          <c:layout/>
          <c:overlay val="0"/>
        </c:title>
        <c:numFmt formatCode="General" sourceLinked="1"/>
        <c:majorTickMark val="out"/>
        <c:minorTickMark val="none"/>
        <c:tickLblPos val="nextTo"/>
        <c:crossAx val="-2138812456"/>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0AD281-EF8F-A245-9208-8D27C38C1C62}" type="datetimeFigureOut">
              <a:rPr lang="en-US" smtClean="0"/>
              <a:t>6/13/12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E0F68-B7A1-844D-82E2-3D5F7CDCB5E7}" type="slidenum">
              <a:rPr lang="en-US" smtClean="0"/>
              <a:t>‹#›</a:t>
            </a:fld>
            <a:endParaRPr lang="en-US"/>
          </a:p>
        </p:txBody>
      </p:sp>
    </p:spTree>
    <p:extLst>
      <p:ext uri="{BB962C8B-B14F-4D97-AF65-F5344CB8AC3E}">
        <p14:creationId xmlns:p14="http://schemas.microsoft.com/office/powerpoint/2010/main" val="7199656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Somewhat in contradiction</a:t>
            </a:r>
            <a:r>
              <a:rPr lang="en-US" baseline="0" dirty="0" smtClean="0"/>
              <a:t> to analysis – which breaks things down into smaller pieces to simplify their study</a:t>
            </a:r>
          </a:p>
          <a:p>
            <a:r>
              <a:rPr lang="en-US" baseline="0" dirty="0" err="1" smtClean="0"/>
              <a:t>Anasynthis</a:t>
            </a:r>
            <a:r>
              <a:rPr lang="en-US" baseline="0" dirty="0" smtClean="0"/>
              <a:t> – study of the whole, and the parts, with hope of developing an appropriate level of understanding</a:t>
            </a:r>
            <a:endParaRPr lang="en-US" dirty="0"/>
          </a:p>
        </p:txBody>
      </p:sp>
      <p:sp>
        <p:nvSpPr>
          <p:cNvPr id="4" name="Slide Number Placeholder 3"/>
          <p:cNvSpPr>
            <a:spLocks noGrp="1"/>
          </p:cNvSpPr>
          <p:nvPr>
            <p:ph type="sldNum" sz="quarter" idx="10"/>
          </p:nvPr>
        </p:nvSpPr>
        <p:spPr/>
        <p:txBody>
          <a:bodyPr/>
          <a:lstStyle/>
          <a:p>
            <a:fld id="{3EB08434-0948-E342-9AB6-53A5CE8D3A4D}" type="slidenum">
              <a:rPr lang="en-US" smtClean="0">
                <a:solidFill>
                  <a:prstClr val="black"/>
                </a:solidFill>
                <a:latin typeface="Calibri"/>
              </a:rPr>
              <a:pPr/>
              <a:t>1</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even though I’m 42 years old, the average age of a cell in my body is 7-10 years old.  My cells (elements) are changing all the time, but am I still the same person?</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75E0F68-B7A1-844D-82E2-3D5F7CDCB5E7}" type="slidenum">
              <a:rPr lang="en-US" smtClean="0"/>
              <a:t>2</a:t>
            </a:fld>
            <a:endParaRPr lang="en-US"/>
          </a:p>
        </p:txBody>
      </p:sp>
    </p:spTree>
    <p:extLst>
      <p:ext uri="{BB962C8B-B14F-4D97-AF65-F5344CB8AC3E}">
        <p14:creationId xmlns:p14="http://schemas.microsoft.com/office/powerpoint/2010/main" val="137543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Climate change and many</a:t>
            </a:r>
            <a:r>
              <a:rPr lang="en-US" baseline="0" dirty="0" smtClean="0"/>
              <a:t> other issues facing society today are systems problems – they have many elements that are interconnected and cannot be taken into consideration alone</a:t>
            </a:r>
          </a:p>
          <a:p>
            <a:endParaRPr lang="en-US" baseline="0" dirty="0" smtClean="0"/>
          </a:p>
          <a:p>
            <a:r>
              <a:rPr lang="en-US" baseline="0" dirty="0" smtClean="0"/>
              <a:t>Systems often behave in non-intuitive ways – if we can understand more about how they behave, we’re in a much better position to project what they will do in the future and to intervene in systems to create the change we want</a:t>
            </a:r>
          </a:p>
          <a:p>
            <a:endParaRPr lang="en-US" baseline="0" dirty="0" smtClean="0"/>
          </a:p>
          <a:p>
            <a:r>
              <a:rPr lang="en-US" baseline="0" dirty="0" smtClean="0"/>
              <a:t>Once you understand key systems concepts, you can apply systems thinking to ANY system!  This is great for topics like climate change that require many different disciplines to solve problems – systems thinking becomes a framework that you can use to organize information/ concepts in a way that also helps us understand how they behave.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75E0F68-B7A1-844D-82E2-3D5F7CDCB5E7}" type="slidenum">
              <a:rPr lang="en-US" smtClean="0"/>
              <a:t>3</a:t>
            </a:fld>
            <a:endParaRPr lang="en-US"/>
          </a:p>
        </p:txBody>
      </p:sp>
    </p:spTree>
    <p:extLst>
      <p:ext uri="{BB962C8B-B14F-4D97-AF65-F5344CB8AC3E}">
        <p14:creationId xmlns:p14="http://schemas.microsoft.com/office/powerpoint/2010/main" val="1938637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smtClean="0"/>
          </a:p>
          <a:p>
            <a:pPr lvl="1"/>
            <a:r>
              <a:rPr lang="en-US" baseline="0" dirty="0" smtClean="0"/>
              <a:t>Football team:</a:t>
            </a:r>
          </a:p>
          <a:p>
            <a:pPr marL="628650" lvl="1" indent="-171450">
              <a:buFontTx/>
              <a:buChar char="-"/>
            </a:pPr>
            <a:r>
              <a:rPr lang="en-US" baseline="0" dirty="0" smtClean="0"/>
              <a:t>Changing one of the benched players to another benched player does little</a:t>
            </a:r>
          </a:p>
          <a:p>
            <a:pPr marL="628650" lvl="1" indent="-171450">
              <a:buFontTx/>
              <a:buChar char="-"/>
            </a:pPr>
            <a:r>
              <a:rPr lang="en-US" baseline="0" dirty="0" smtClean="0"/>
              <a:t>Changing the star player to a lousy player influences interconnections and has a big impact</a:t>
            </a:r>
          </a:p>
          <a:p>
            <a:pPr marL="628650" lvl="1" indent="-171450">
              <a:buFontTx/>
              <a:buChar char="-"/>
            </a:pPr>
            <a:r>
              <a:rPr lang="en-US" baseline="0" dirty="0" smtClean="0"/>
              <a:t>What about changing the interconnections without changing the elements.  E.g., same players, but the rules are different.  Or same players, but the goal </a:t>
            </a:r>
            <a:r>
              <a:rPr lang="en-US" baseline="0" smtClean="0"/>
              <a:t>is different.</a:t>
            </a:r>
          </a:p>
          <a:p>
            <a:endParaRPr lang="en-US" dirty="0" smtClean="0"/>
          </a:p>
          <a:p>
            <a:r>
              <a:rPr lang="en-US" dirty="0" smtClean="0"/>
              <a:t>E.g., my body</a:t>
            </a:r>
          </a:p>
          <a:p>
            <a:pPr lvl="1"/>
            <a:r>
              <a:rPr lang="en-US" dirty="0" smtClean="0"/>
              <a:t>I’m 42 years old</a:t>
            </a:r>
          </a:p>
          <a:p>
            <a:pPr lvl="1"/>
            <a:r>
              <a:rPr lang="en-US" dirty="0" smtClean="0"/>
              <a:t>But, the average cell in my body is only 7 years old</a:t>
            </a:r>
          </a:p>
          <a:p>
            <a:pPr lvl="1"/>
            <a:r>
              <a:rPr lang="en-US" dirty="0" smtClean="0"/>
              <a:t>What has more influence – changing elements (i.e., cells), or changing their interconnections or purpose (i.e., how my brain controls my muscles, or whether my body’s purpose is to maintain health</a:t>
            </a:r>
          </a:p>
          <a:p>
            <a:pPr lvl="1"/>
            <a:r>
              <a:rPr lang="en-US" dirty="0" smtClean="0"/>
              <a:t>But,</a:t>
            </a:r>
            <a:r>
              <a:rPr lang="en-US" baseline="0" dirty="0" smtClean="0"/>
              <a:t> if a cell changes from normal to cancerous, it changes the interconnections and purpose and has a major influence.</a:t>
            </a:r>
          </a:p>
          <a:p>
            <a:pPr lvl="1"/>
            <a:endParaRPr lang="en-US" baseline="0" dirty="0" smtClean="0"/>
          </a:p>
        </p:txBody>
      </p:sp>
      <p:sp>
        <p:nvSpPr>
          <p:cNvPr id="4" name="Slide Number Placeholder 3"/>
          <p:cNvSpPr>
            <a:spLocks noGrp="1"/>
          </p:cNvSpPr>
          <p:nvPr>
            <p:ph type="sldNum" sz="quarter" idx="10"/>
          </p:nvPr>
        </p:nvSpPr>
        <p:spPr/>
        <p:txBody>
          <a:bodyPr/>
          <a:lstStyle/>
          <a:p>
            <a:fld id="{975E0F68-B7A1-844D-82E2-3D5F7CDCB5E7}" type="slidenum">
              <a:rPr lang="en-US" smtClean="0"/>
              <a:t>5</a:t>
            </a:fld>
            <a:endParaRPr lang="en-US"/>
          </a:p>
        </p:txBody>
      </p:sp>
    </p:spTree>
    <p:extLst>
      <p:ext uri="{BB962C8B-B14F-4D97-AF65-F5344CB8AC3E}">
        <p14:creationId xmlns:p14="http://schemas.microsoft.com/office/powerpoint/2010/main" val="290634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example of iced tea jug</a:t>
            </a:r>
            <a:r>
              <a:rPr lang="en-US" baseline="0" dirty="0" smtClean="0"/>
              <a:t> filled with water – stock</a:t>
            </a:r>
          </a:p>
          <a:p>
            <a:endParaRPr lang="en-US" dirty="0"/>
          </a:p>
        </p:txBody>
      </p:sp>
      <p:sp>
        <p:nvSpPr>
          <p:cNvPr id="4" name="Slide Number Placeholder 3"/>
          <p:cNvSpPr>
            <a:spLocks noGrp="1"/>
          </p:cNvSpPr>
          <p:nvPr>
            <p:ph type="sldNum" sz="quarter" idx="10"/>
          </p:nvPr>
        </p:nvSpPr>
        <p:spPr/>
        <p:txBody>
          <a:bodyPr/>
          <a:lstStyle/>
          <a:p>
            <a:fld id="{975E0F68-B7A1-844D-82E2-3D5F7CDCB5E7}" type="slidenum">
              <a:rPr lang="en-US" smtClean="0"/>
              <a:t>6</a:t>
            </a:fld>
            <a:endParaRPr lang="en-US"/>
          </a:p>
        </p:txBody>
      </p:sp>
    </p:spTree>
    <p:extLst>
      <p:ext uri="{BB962C8B-B14F-4D97-AF65-F5344CB8AC3E}">
        <p14:creationId xmlns:p14="http://schemas.microsoft.com/office/powerpoint/2010/main" val="3649074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say you have a room with 20</a:t>
            </a:r>
            <a:r>
              <a:rPr lang="en-US" baseline="0" dirty="0" smtClean="0"/>
              <a:t> people in it (stock = people in the room).  There are people entering the room (inflow) and people leaving the room (outflow).  If the number of people entering the room goes down, what happens to the </a:t>
            </a:r>
            <a:endParaRPr lang="en-US" dirty="0" smtClean="0"/>
          </a:p>
          <a:p>
            <a:endParaRPr lang="en-US" dirty="0" smtClean="0"/>
          </a:p>
          <a:p>
            <a:r>
              <a:rPr lang="en-US" dirty="0" smtClean="0"/>
              <a:t>Pour</a:t>
            </a:r>
            <a:r>
              <a:rPr lang="en-US" baseline="0" dirty="0" smtClean="0"/>
              <a:t> water from one cup to the jug; then out of the jug into another cup of water</a:t>
            </a:r>
          </a:p>
          <a:p>
            <a:endParaRPr lang="en-US" baseline="0" dirty="0" smtClean="0"/>
          </a:p>
          <a:p>
            <a:r>
              <a:rPr lang="en-US" baseline="0" dirty="0" smtClean="0"/>
              <a:t>Key stock concepts:</a:t>
            </a:r>
          </a:p>
          <a:p>
            <a:endParaRPr lang="en-US" baseline="0" dirty="0" smtClean="0"/>
          </a:p>
          <a:p>
            <a:r>
              <a:rPr lang="en-US" baseline="0" dirty="0" smtClean="0"/>
              <a:t>Correlation heuristic is a common misconception</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5E0F68-B7A1-844D-82E2-3D5F7CDCB5E7}" type="slidenum">
              <a:rPr lang="en-US" smtClean="0"/>
              <a:t>7</a:t>
            </a:fld>
            <a:endParaRPr lang="en-US"/>
          </a:p>
        </p:txBody>
      </p:sp>
    </p:spTree>
    <p:extLst>
      <p:ext uri="{BB962C8B-B14F-4D97-AF65-F5344CB8AC3E}">
        <p14:creationId xmlns:p14="http://schemas.microsoft.com/office/powerpoint/2010/main" val="3961764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 traditional French riddle also illustrates the surprising nature of exponential growth: Suppose a water lily is growing on a pond in your backyard. The lily plant doubles in size each day. If the lily were allowed to grow unchecked, it would completely cover the pond in 30 days, choking out all other forms of life in the water. For a long time, the plant seems small, so you decide not to worry about cutting it back until it covers half the pond. How much time will you have to avert disaster, once the lily crosses your threshold for action? The answer is, "One </a:t>
            </a:r>
            <a:r>
              <a:rPr lang="en-US" sz="1200" kern="1200" dirty="0" err="1" smtClean="0">
                <a:solidFill>
                  <a:schemeClr val="tx1"/>
                </a:solidFill>
                <a:latin typeface="+mn-lt"/>
                <a:ea typeface="+mn-ea"/>
                <a:cs typeface="+mn-cs"/>
              </a:rPr>
              <a:t>day."The</a:t>
            </a:r>
            <a:r>
              <a:rPr lang="en-US" sz="1200" kern="1200" dirty="0" smtClean="0">
                <a:solidFill>
                  <a:schemeClr val="tx1"/>
                </a:solidFill>
                <a:latin typeface="+mn-lt"/>
                <a:ea typeface="+mn-ea"/>
                <a:cs typeface="+mn-cs"/>
              </a:rPr>
              <a:t> water lily will cover half the pond on the 29th day, leaving you only 24 hours before it chokes out the life in your pond.</a:t>
            </a:r>
            <a:endParaRPr lang="en-US" dirty="0"/>
          </a:p>
        </p:txBody>
      </p:sp>
      <p:sp>
        <p:nvSpPr>
          <p:cNvPr id="4" name="Slide Number Placeholder 3"/>
          <p:cNvSpPr>
            <a:spLocks noGrp="1"/>
          </p:cNvSpPr>
          <p:nvPr>
            <p:ph type="sldNum" sz="quarter" idx="10"/>
          </p:nvPr>
        </p:nvSpPr>
        <p:spPr/>
        <p:txBody>
          <a:bodyPr/>
          <a:lstStyle/>
          <a:p>
            <a:fld id="{975E0F68-B7A1-844D-82E2-3D5F7CDCB5E7}" type="slidenum">
              <a:rPr lang="en-US" smtClean="0"/>
              <a:t>10</a:t>
            </a:fld>
            <a:endParaRPr lang="en-US"/>
          </a:p>
        </p:txBody>
      </p:sp>
    </p:spTree>
    <p:extLst>
      <p:ext uri="{BB962C8B-B14F-4D97-AF65-F5344CB8AC3E}">
        <p14:creationId xmlns:p14="http://schemas.microsoft.com/office/powerpoint/2010/main" val="3121258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(demonstrate syntax on board) – positive feedback loop</a:t>
            </a:r>
          </a:p>
          <a:p>
            <a:endParaRPr lang="en-US" dirty="0"/>
          </a:p>
        </p:txBody>
      </p:sp>
      <p:sp>
        <p:nvSpPr>
          <p:cNvPr id="4" name="Slide Number Placeholder 3"/>
          <p:cNvSpPr>
            <a:spLocks noGrp="1"/>
          </p:cNvSpPr>
          <p:nvPr>
            <p:ph type="sldNum" sz="quarter" idx="10"/>
          </p:nvPr>
        </p:nvSpPr>
        <p:spPr/>
        <p:txBody>
          <a:bodyPr/>
          <a:lstStyle/>
          <a:p>
            <a:fld id="{3AFE6BAC-2274-D549-AEB7-00EE6E6D2A10}"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2355351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E6BAC-2274-D549-AEB7-00EE6E6D2A10}"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2169974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6/13/12</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467173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6/13/12</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788464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6/13/12</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2879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6/13/12</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779937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6/13/12</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64779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6/13/12</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00980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6/13/12</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70187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6/13/12</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864006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6/13/12</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199331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6/13/12</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91025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6/13/12</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23649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EB0BC-9245-4442-B184-42B0D2408101}" type="datetimeFigureOut">
              <a:rPr lang="en-US" smtClean="0">
                <a:solidFill>
                  <a:prstClr val="white">
                    <a:tint val="75000"/>
                  </a:prstClr>
                </a:solidFill>
                <a:latin typeface="Calibri"/>
              </a:rPr>
              <a:pPr/>
              <a:t>6/13/12</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4822311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defTabSz="914400" rtl="0" eaLnBrk="1" latinLnBrk="0" hangingPunct="1">
        <a:spcBef>
          <a:spcPct val="0"/>
        </a:spcBef>
        <a:buNone/>
        <a:defRPr sz="4400" kern="1200">
          <a:solidFill>
            <a:srgbClr val="FFCC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image" Target="../media/image5.png"/><Relationship Id="rId1" Type="http://schemas.microsoft.com/office/2007/relationships/media" Target="../media/media1.mp4"/><Relationship Id="rId2" Type="http://schemas.openxmlformats.org/officeDocument/2006/relationships/video" Target="../media/media1.mp4"/></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thinking</a:t>
            </a:r>
            <a:endParaRPr lang="en-US" dirty="0"/>
          </a:p>
        </p:txBody>
      </p:sp>
      <p:sp>
        <p:nvSpPr>
          <p:cNvPr id="3" name="Content Placeholder 2"/>
          <p:cNvSpPr>
            <a:spLocks noGrp="1"/>
          </p:cNvSpPr>
          <p:nvPr>
            <p:ph idx="1"/>
          </p:nvPr>
        </p:nvSpPr>
        <p:spPr/>
        <p:txBody>
          <a:bodyPr/>
          <a:lstStyle/>
          <a:p>
            <a:r>
              <a:rPr lang="en-US" dirty="0" smtClean="0"/>
              <a:t>System:</a:t>
            </a:r>
          </a:p>
          <a:p>
            <a:pPr lvl="1"/>
            <a:r>
              <a:rPr lang="en-US" dirty="0" smtClean="0"/>
              <a:t>Interconnected set of elements</a:t>
            </a:r>
          </a:p>
          <a:p>
            <a:pPr lvl="1"/>
            <a:r>
              <a:rPr lang="en-US" dirty="0" smtClean="0"/>
              <a:t>Coherently organized in a way that achieves something over time</a:t>
            </a:r>
          </a:p>
          <a:p>
            <a:pPr lvl="1"/>
            <a:r>
              <a:rPr lang="en-US" dirty="0" smtClean="0"/>
              <a:t>&gt;&gt; Look for elements, interconnections, and behavior over time</a:t>
            </a:r>
          </a:p>
          <a:p>
            <a:pPr lvl="1"/>
            <a:endParaRPr lang="en-US" dirty="0" smtClean="0"/>
          </a:p>
        </p:txBody>
      </p:sp>
      <p:pic>
        <p:nvPicPr>
          <p:cNvPr id="4" name="Picture 3"/>
          <p:cNvPicPr>
            <a:picLocks noChangeAspect="1"/>
          </p:cNvPicPr>
          <p:nvPr/>
        </p:nvPicPr>
        <p:blipFill>
          <a:blip r:embed="rId3"/>
          <a:stretch>
            <a:fillRect/>
          </a:stretch>
        </p:blipFill>
        <p:spPr>
          <a:xfrm>
            <a:off x="3246679" y="4913932"/>
            <a:ext cx="2819400" cy="1473200"/>
          </a:xfrm>
          <a:prstGeom prst="rect">
            <a:avLst/>
          </a:prstGeom>
        </p:spPr>
      </p:pic>
    </p:spTree>
    <p:extLst>
      <p:ext uri="{BB962C8B-B14F-4D97-AF65-F5344CB8AC3E}">
        <p14:creationId xmlns:p14="http://schemas.microsoft.com/office/powerpoint/2010/main" val="426813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fold exercise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Take a square napkin</a:t>
            </a:r>
          </a:p>
          <a:p>
            <a:r>
              <a:rPr lang="en-US" dirty="0" smtClean="0"/>
              <a:t>Fold it in half, and half again</a:t>
            </a:r>
            <a:endParaRPr lang="en-US" dirty="0"/>
          </a:p>
          <a:p>
            <a:r>
              <a:rPr lang="en-US" dirty="0" smtClean="0"/>
              <a:t>Fold it twice more – for a total of four times</a:t>
            </a:r>
          </a:p>
          <a:p>
            <a:r>
              <a:rPr lang="en-US" dirty="0" smtClean="0"/>
              <a:t>How thick is it?</a:t>
            </a:r>
          </a:p>
          <a:p>
            <a:r>
              <a:rPr lang="en-US" dirty="0" smtClean="0"/>
              <a:t>You can’t fold the napkin 29 more times, but if you could, how thick would it be?</a:t>
            </a:r>
          </a:p>
          <a:p>
            <a:pPr lvl="1"/>
            <a:r>
              <a:rPr lang="en-US" dirty="0" smtClean="0"/>
              <a:t>Less than a foot? </a:t>
            </a:r>
            <a:endParaRPr lang="en-US" dirty="0"/>
          </a:p>
          <a:p>
            <a:pPr lvl="1"/>
            <a:r>
              <a:rPr lang="en-US" dirty="0" smtClean="0"/>
              <a:t>From the floor to the ceiling?</a:t>
            </a:r>
          </a:p>
          <a:p>
            <a:pPr lvl="1"/>
            <a:r>
              <a:rPr lang="en-US" dirty="0" smtClean="0"/>
              <a:t>From here to the top of the building?</a:t>
            </a:r>
          </a:p>
          <a:p>
            <a:pPr lvl="1"/>
            <a:r>
              <a:rPr lang="en-US" dirty="0" smtClean="0"/>
              <a:t>Answer: 3,400 miles thick – distance from Boston to Germany</a:t>
            </a:r>
          </a:p>
          <a:p>
            <a:r>
              <a:rPr lang="en-US" dirty="0" smtClean="0"/>
              <a:t>WHY?</a:t>
            </a:r>
          </a:p>
          <a:p>
            <a:pPr lvl="1"/>
            <a:r>
              <a:rPr lang="en-US" dirty="0" smtClean="0"/>
              <a:t>Exponential growth – 1, 2, 4, 8, 16, 32, 64, etc. (doubling = 2</a:t>
            </a:r>
            <a:r>
              <a:rPr lang="en-US" baseline="30000" dirty="0" smtClean="0"/>
              <a:t>x</a:t>
            </a:r>
            <a:r>
              <a:rPr lang="en-US" dirty="0" smtClean="0"/>
              <a:t>)</a:t>
            </a:r>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934793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Reinforcing or positive feedback</a:t>
            </a:r>
            <a:endParaRPr lang="en-US" dirty="0"/>
          </a:p>
        </p:txBody>
      </p:sp>
      <p:sp>
        <p:nvSpPr>
          <p:cNvPr id="6" name="TextBox 5"/>
          <p:cNvSpPr txBox="1"/>
          <p:nvPr/>
        </p:nvSpPr>
        <p:spPr>
          <a:xfrm>
            <a:off x="1213633" y="2281112"/>
            <a:ext cx="1095172" cy="646331"/>
          </a:xfrm>
          <a:prstGeom prst="rect">
            <a:avLst/>
          </a:prstGeom>
          <a:noFill/>
        </p:spPr>
        <p:txBody>
          <a:bodyPr wrap="none" rtlCol="0">
            <a:spAutoFit/>
          </a:bodyPr>
          <a:lstStyle/>
          <a:p>
            <a:pPr algn="ctr"/>
            <a:r>
              <a:rPr lang="en-US" dirty="0"/>
              <a:t>T</a:t>
            </a:r>
            <a:r>
              <a:rPr lang="en-US" dirty="0" smtClean="0"/>
              <a:t>hickness </a:t>
            </a:r>
          </a:p>
          <a:p>
            <a:pPr algn="ctr"/>
            <a:r>
              <a:rPr lang="en-US" dirty="0" smtClean="0"/>
              <a:t>of napkin</a:t>
            </a:r>
            <a:endParaRPr lang="en-US" dirty="0"/>
          </a:p>
        </p:txBody>
      </p:sp>
      <p:sp>
        <p:nvSpPr>
          <p:cNvPr id="7" name="TextBox 6"/>
          <p:cNvSpPr txBox="1"/>
          <p:nvPr/>
        </p:nvSpPr>
        <p:spPr>
          <a:xfrm>
            <a:off x="794920" y="4171525"/>
            <a:ext cx="1828740" cy="646331"/>
          </a:xfrm>
          <a:prstGeom prst="rect">
            <a:avLst/>
          </a:prstGeom>
          <a:noFill/>
        </p:spPr>
        <p:txBody>
          <a:bodyPr wrap="square" rtlCol="0">
            <a:spAutoFit/>
          </a:bodyPr>
          <a:lstStyle/>
          <a:p>
            <a:pPr algn="ctr"/>
            <a:r>
              <a:rPr lang="en-US" dirty="0" smtClean="0"/>
              <a:t>Amount added</a:t>
            </a:r>
          </a:p>
          <a:p>
            <a:pPr algn="ctr"/>
            <a:r>
              <a:rPr lang="en-US" dirty="0" smtClean="0"/>
              <a:t>by folding</a:t>
            </a:r>
            <a:endParaRPr lang="en-US" dirty="0"/>
          </a:p>
        </p:txBody>
      </p:sp>
      <p:sp>
        <p:nvSpPr>
          <p:cNvPr id="17" name="TextBox 16"/>
          <p:cNvSpPr txBox="1"/>
          <p:nvPr/>
        </p:nvSpPr>
        <p:spPr>
          <a:xfrm>
            <a:off x="1614648" y="3209735"/>
            <a:ext cx="312906" cy="369332"/>
          </a:xfrm>
          <a:prstGeom prst="rect">
            <a:avLst/>
          </a:prstGeom>
          <a:noFill/>
        </p:spPr>
        <p:txBody>
          <a:bodyPr wrap="none" rtlCol="0">
            <a:spAutoFit/>
          </a:bodyPr>
          <a:lstStyle/>
          <a:p>
            <a:r>
              <a:rPr lang="en-US" dirty="0" smtClean="0"/>
              <a:t>R</a:t>
            </a:r>
            <a:endParaRPr lang="en-US" dirty="0"/>
          </a:p>
        </p:txBody>
      </p:sp>
      <p:grpSp>
        <p:nvGrpSpPr>
          <p:cNvPr id="23" name="Group 22"/>
          <p:cNvGrpSpPr/>
          <p:nvPr/>
        </p:nvGrpSpPr>
        <p:grpSpPr>
          <a:xfrm>
            <a:off x="2308805" y="2604278"/>
            <a:ext cx="1230808" cy="1890413"/>
            <a:chOff x="2308805" y="2604278"/>
            <a:chExt cx="882115" cy="1890413"/>
          </a:xfrm>
        </p:grpSpPr>
        <p:cxnSp>
          <p:nvCxnSpPr>
            <p:cNvPr id="9" name="Curved Connector 8"/>
            <p:cNvCxnSpPr>
              <a:stCxn id="6" idx="3"/>
              <a:endCxn id="7" idx="3"/>
            </p:cNvCxnSpPr>
            <p:nvPr/>
          </p:nvCxnSpPr>
          <p:spPr>
            <a:xfrm>
              <a:off x="2308805" y="2604278"/>
              <a:ext cx="314855" cy="1890413"/>
            </a:xfrm>
            <a:prstGeom prst="curvedConnector3">
              <a:avLst>
                <a:gd name="adj1" fmla="val 172605"/>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803669" y="4125359"/>
              <a:ext cx="387251" cy="369332"/>
            </a:xfrm>
            <a:prstGeom prst="rect">
              <a:avLst/>
            </a:prstGeom>
            <a:noFill/>
          </p:spPr>
          <p:txBody>
            <a:bodyPr wrap="square" rtlCol="0">
              <a:spAutoFit/>
            </a:bodyPr>
            <a:lstStyle/>
            <a:p>
              <a:r>
                <a:rPr lang="en-US" dirty="0" smtClean="0"/>
                <a:t>+</a:t>
              </a:r>
              <a:endParaRPr lang="en-US" dirty="0"/>
            </a:p>
          </p:txBody>
        </p:sp>
      </p:grpSp>
      <p:grpSp>
        <p:nvGrpSpPr>
          <p:cNvPr id="24" name="Group 23"/>
          <p:cNvGrpSpPr/>
          <p:nvPr/>
        </p:nvGrpSpPr>
        <p:grpSpPr>
          <a:xfrm>
            <a:off x="152400" y="2465778"/>
            <a:ext cx="1061231" cy="2028914"/>
            <a:chOff x="574021" y="2465778"/>
            <a:chExt cx="639611" cy="2028914"/>
          </a:xfrm>
        </p:grpSpPr>
        <p:cxnSp>
          <p:nvCxnSpPr>
            <p:cNvPr id="13" name="Curved Connector 12"/>
            <p:cNvCxnSpPr>
              <a:stCxn id="7" idx="1"/>
              <a:endCxn id="6" idx="1"/>
            </p:cNvCxnSpPr>
            <p:nvPr/>
          </p:nvCxnSpPr>
          <p:spPr>
            <a:xfrm rot="10800000" flipH="1">
              <a:off x="961271" y="2604279"/>
              <a:ext cx="252361" cy="1890413"/>
            </a:xfrm>
            <a:prstGeom prst="curvedConnector3">
              <a:avLst>
                <a:gd name="adj1" fmla="val -95037"/>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74021" y="2465778"/>
              <a:ext cx="387251" cy="369332"/>
            </a:xfrm>
            <a:prstGeom prst="rect">
              <a:avLst/>
            </a:prstGeom>
            <a:noFill/>
          </p:spPr>
          <p:txBody>
            <a:bodyPr wrap="square" rtlCol="0">
              <a:spAutoFit/>
            </a:bodyPr>
            <a:lstStyle/>
            <a:p>
              <a:r>
                <a:rPr lang="en-US" dirty="0" smtClean="0"/>
                <a:t>+</a:t>
              </a:r>
              <a:endParaRPr lang="en-US" dirty="0"/>
            </a:p>
          </p:txBody>
        </p:sp>
      </p:grpSp>
      <p:graphicFrame>
        <p:nvGraphicFramePr>
          <p:cNvPr id="25" name="Chart 24"/>
          <p:cNvGraphicFramePr>
            <a:graphicFrameLocks/>
          </p:cNvGraphicFramePr>
          <p:nvPr>
            <p:extLst>
              <p:ext uri="{D42A27DB-BD31-4B8C-83A1-F6EECF244321}">
                <p14:modId xmlns:p14="http://schemas.microsoft.com/office/powerpoint/2010/main" val="219422330"/>
              </p:ext>
            </p:extLst>
          </p:nvPr>
        </p:nvGraphicFramePr>
        <p:xfrm>
          <a:off x="4158751" y="2022470"/>
          <a:ext cx="4748182" cy="36719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220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Graphic spid="2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solidFill>
                  <a:prstClr val="white"/>
                </a:solidFill>
                <a:latin typeface="Calibri"/>
              </a:rPr>
              <a:t>Exponential behavior</a:t>
            </a:r>
            <a:endParaRPr lang="en-US" dirty="0">
              <a:solidFill>
                <a:prstClr val="white"/>
              </a:solidFill>
              <a:latin typeface="Calibri"/>
            </a:endParaRPr>
          </a:p>
        </p:txBody>
      </p:sp>
      <p:pic>
        <p:nvPicPr>
          <p:cNvPr id="5" name="Picture 4"/>
          <p:cNvPicPr>
            <a:picLocks noChangeAspect="1"/>
          </p:cNvPicPr>
          <p:nvPr/>
        </p:nvPicPr>
        <p:blipFill>
          <a:blip r:embed="rId2"/>
          <a:stretch>
            <a:fillRect/>
          </a:stretch>
        </p:blipFill>
        <p:spPr>
          <a:xfrm>
            <a:off x="457200" y="1842906"/>
            <a:ext cx="8233068" cy="4385192"/>
          </a:xfrm>
          <a:prstGeom prst="rect">
            <a:avLst/>
          </a:prstGeom>
        </p:spPr>
      </p:pic>
    </p:spTree>
    <p:extLst>
      <p:ext uri="{BB962C8B-B14F-4D97-AF65-F5344CB8AC3E}">
        <p14:creationId xmlns:p14="http://schemas.microsoft.com/office/powerpoint/2010/main" val="2843828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Causal loop diagrams:  </a:t>
            </a:r>
            <a:br>
              <a:rPr lang="en-US" dirty="0" smtClean="0"/>
            </a:br>
            <a:r>
              <a:rPr lang="en-US" dirty="0" smtClean="0"/>
              <a:t>positive </a:t>
            </a:r>
            <a:r>
              <a:rPr lang="en-US" dirty="0" smtClean="0"/>
              <a:t>or reinforcing feedback </a:t>
            </a:r>
            <a:r>
              <a:rPr lang="en-US" dirty="0" smtClean="0"/>
              <a:t>loops</a:t>
            </a:r>
            <a:endParaRPr lang="en-US" dirty="0"/>
          </a:p>
        </p:txBody>
      </p:sp>
      <p:pic>
        <p:nvPicPr>
          <p:cNvPr id="3" name="Picture 2"/>
          <p:cNvPicPr>
            <a:picLocks noChangeAspect="1"/>
          </p:cNvPicPr>
          <p:nvPr/>
        </p:nvPicPr>
        <p:blipFill>
          <a:blip r:embed="rId2"/>
          <a:stretch>
            <a:fillRect/>
          </a:stretch>
        </p:blipFill>
        <p:spPr>
          <a:xfrm>
            <a:off x="1989302" y="2149587"/>
            <a:ext cx="5081033" cy="3322957"/>
          </a:xfrm>
          <a:prstGeom prst="rect">
            <a:avLst/>
          </a:prstGeom>
        </p:spPr>
      </p:pic>
    </p:spTree>
    <p:extLst>
      <p:ext uri="{BB962C8B-B14F-4D97-AF65-F5344CB8AC3E}">
        <p14:creationId xmlns:p14="http://schemas.microsoft.com/office/powerpoint/2010/main" val="1204024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417" y="491067"/>
            <a:ext cx="8773966" cy="5892800"/>
          </a:xfrm>
          <a:prstGeom prst="rect">
            <a:avLst/>
          </a:prstGeom>
        </p:spPr>
      </p:pic>
    </p:spTree>
    <p:extLst>
      <p:ext uri="{BB962C8B-B14F-4D97-AF65-F5344CB8AC3E}">
        <p14:creationId xmlns:p14="http://schemas.microsoft.com/office/powerpoint/2010/main" val="404495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letters</a:t>
            </a:r>
            <a:endParaRPr lang="en-US" dirty="0"/>
          </a:p>
        </p:txBody>
      </p:sp>
      <p:sp>
        <p:nvSpPr>
          <p:cNvPr id="3" name="Content Placeholder 2"/>
          <p:cNvSpPr>
            <a:spLocks noGrp="1"/>
          </p:cNvSpPr>
          <p:nvPr>
            <p:ph idx="1"/>
          </p:nvPr>
        </p:nvSpPr>
        <p:spPr/>
        <p:txBody>
          <a:bodyPr/>
          <a:lstStyle/>
          <a:p>
            <a:r>
              <a:rPr lang="en-US" dirty="0" smtClean="0"/>
              <a:t>How do chain letters work?</a:t>
            </a:r>
          </a:p>
          <a:p>
            <a:r>
              <a:rPr lang="en-US" dirty="0" smtClean="0"/>
              <a:t>Causal loop diagram:</a:t>
            </a:r>
          </a:p>
          <a:p>
            <a:pPr lvl="1"/>
            <a:r>
              <a:rPr lang="en-US" dirty="0" smtClean="0"/>
              <a:t>Number of initial chain letters sent</a:t>
            </a:r>
          </a:p>
          <a:p>
            <a:pPr lvl="1"/>
            <a:r>
              <a:rPr lang="en-US" dirty="0" smtClean="0"/>
              <a:t>Number of people who receive chain letters</a:t>
            </a:r>
          </a:p>
          <a:p>
            <a:pPr lvl="1"/>
            <a:r>
              <a:rPr lang="en-US" dirty="0" smtClean="0"/>
              <a:t>Number of people who send chain letters</a:t>
            </a:r>
          </a:p>
          <a:p>
            <a:pPr lvl="1"/>
            <a:endParaRPr lang="en-US" dirty="0"/>
          </a:p>
        </p:txBody>
      </p:sp>
    </p:spTree>
    <p:extLst>
      <p:ext uri="{BB962C8B-B14F-4D97-AF65-F5344CB8AC3E}">
        <p14:creationId xmlns:p14="http://schemas.microsoft.com/office/powerpoint/2010/main" val="31872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 exponential growth go on forever?</a:t>
            </a:r>
            <a:endParaRPr lang="en-US" sz="3600" dirty="0"/>
          </a:p>
        </p:txBody>
      </p:sp>
      <p:pic>
        <p:nvPicPr>
          <p:cNvPr id="4" name="BacterialGrowth.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rcRect t="13336" b="13336"/>
          <a:stretch>
            <a:fillRect/>
          </a:stretch>
        </p:blipFill>
        <p:spPr>
          <a:xfrm>
            <a:off x="1554163" y="1600200"/>
            <a:ext cx="6034087" cy="4525963"/>
          </a:xfrm>
        </p:spPr>
      </p:pic>
    </p:spTree>
    <p:extLst>
      <p:ext uri="{BB962C8B-B14F-4D97-AF65-F5344CB8AC3E}">
        <p14:creationId xmlns:p14="http://schemas.microsoft.com/office/powerpoint/2010/main" val="935906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How many times would </a:t>
            </a:r>
            <a:r>
              <a:rPr lang="en-US" dirty="0" smtClean="0"/>
              <a:t>a 2 micrometer bacterium </a:t>
            </a:r>
            <a:r>
              <a:rPr lang="en-US" dirty="0"/>
              <a:t>need to divide to be able to form a line around the Earth’s equator</a:t>
            </a:r>
            <a:r>
              <a:rPr lang="en-US" dirty="0" smtClean="0"/>
              <a:t>?</a:t>
            </a:r>
          </a:p>
          <a:p>
            <a:endParaRPr lang="en-US" dirty="0"/>
          </a:p>
          <a:p>
            <a:endParaRPr lang="en-US" dirty="0" smtClean="0"/>
          </a:p>
          <a:p>
            <a:endParaRPr lang="en-US" dirty="0"/>
          </a:p>
          <a:p>
            <a:r>
              <a:rPr lang="en-US" dirty="0" smtClean="0"/>
              <a:t>34 times</a:t>
            </a:r>
            <a:endParaRPr lang="en-US" dirty="0"/>
          </a:p>
        </p:txBody>
      </p:sp>
      <p:pic>
        <p:nvPicPr>
          <p:cNvPr id="2" name="Picture 1" descr="200235995-001.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16160" y="3322297"/>
            <a:ext cx="3121256" cy="3121256"/>
          </a:xfrm>
          <a:prstGeom prst="rect">
            <a:avLst/>
          </a:prstGeom>
        </p:spPr>
      </p:pic>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3067203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Causal loop diagrams:</a:t>
            </a:r>
            <a:br>
              <a:rPr lang="en-US" dirty="0" smtClean="0"/>
            </a:br>
            <a:r>
              <a:rPr lang="en-US" dirty="0" smtClean="0"/>
              <a:t>Negative or balancing </a:t>
            </a:r>
            <a:r>
              <a:rPr lang="en-US" dirty="0" smtClean="0"/>
              <a:t>feedback loops</a:t>
            </a:r>
            <a:endParaRPr lang="en-US" dirty="0"/>
          </a:p>
        </p:txBody>
      </p:sp>
      <p:pic>
        <p:nvPicPr>
          <p:cNvPr id="5" name="Picture 4"/>
          <p:cNvPicPr>
            <a:picLocks noChangeAspect="1"/>
          </p:cNvPicPr>
          <p:nvPr/>
        </p:nvPicPr>
        <p:blipFill>
          <a:blip r:embed="rId2"/>
          <a:stretch>
            <a:fillRect/>
          </a:stretch>
        </p:blipFill>
        <p:spPr>
          <a:xfrm>
            <a:off x="2120087" y="2179495"/>
            <a:ext cx="4931127" cy="3225625"/>
          </a:xfrm>
          <a:prstGeom prst="rect">
            <a:avLst/>
          </a:prstGeom>
        </p:spPr>
      </p:pic>
    </p:spTree>
    <p:extLst>
      <p:ext uri="{BB962C8B-B14F-4D97-AF65-F5344CB8AC3E}">
        <p14:creationId xmlns:p14="http://schemas.microsoft.com/office/powerpoint/2010/main" val="744352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a:t>
            </a:r>
            <a:r>
              <a:rPr lang="en-US" dirty="0" smtClean="0"/>
              <a:t>feedback loop</a:t>
            </a:r>
            <a:endParaRPr lang="en-US" dirty="0"/>
          </a:p>
        </p:txBody>
      </p:sp>
      <p:sp>
        <p:nvSpPr>
          <p:cNvPr id="3" name="Content Placeholder 2"/>
          <p:cNvSpPr>
            <a:spLocks noGrp="1"/>
          </p:cNvSpPr>
          <p:nvPr>
            <p:ph idx="1"/>
          </p:nvPr>
        </p:nvSpPr>
        <p:spPr/>
        <p:txBody>
          <a:bodyPr>
            <a:normAutofit fontScale="92500"/>
          </a:bodyPr>
          <a:lstStyle/>
          <a:p>
            <a:r>
              <a:rPr lang="en-US" dirty="0" smtClean="0"/>
              <a:t>Your body’s temperature</a:t>
            </a:r>
          </a:p>
          <a:p>
            <a:r>
              <a:rPr lang="en-US" dirty="0" smtClean="0"/>
              <a:t>How does your body respond when you get hot?</a:t>
            </a:r>
          </a:p>
          <a:p>
            <a:r>
              <a:rPr lang="en-US" dirty="0" smtClean="0"/>
              <a:t>What effect do these responses have on your body temperature?</a:t>
            </a:r>
          </a:p>
          <a:p>
            <a:r>
              <a:rPr lang="en-US" dirty="0" smtClean="0"/>
              <a:t>Draw causal loop with variables:</a:t>
            </a:r>
          </a:p>
          <a:p>
            <a:pPr lvl="1"/>
            <a:r>
              <a:rPr lang="en-US" dirty="0" smtClean="0"/>
              <a:t>Body temperature</a:t>
            </a:r>
          </a:p>
          <a:p>
            <a:pPr lvl="1"/>
            <a:r>
              <a:rPr lang="en-US" dirty="0" smtClean="0"/>
              <a:t>Sweat</a:t>
            </a:r>
          </a:p>
          <a:p>
            <a:pPr lvl="1"/>
            <a:r>
              <a:rPr lang="en-US" dirty="0" smtClean="0"/>
              <a:t>Evaporative cooling (heat that goes into evaporating moisture)</a:t>
            </a:r>
          </a:p>
        </p:txBody>
      </p:sp>
    </p:spTree>
    <p:extLst>
      <p:ext uri="{BB962C8B-B14F-4D97-AF65-F5344CB8AC3E}">
        <p14:creationId xmlns:p14="http://schemas.microsoft.com/office/powerpoint/2010/main" val="413800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 y="457200"/>
            <a:ext cx="8229600" cy="1143000"/>
          </a:xfrm>
        </p:spPr>
        <p:txBody>
          <a:bodyPr/>
          <a:lstStyle/>
          <a:p>
            <a:r>
              <a:rPr lang="en-US" dirty="0" smtClean="0"/>
              <a:t>Examples of systems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Your body</a:t>
            </a:r>
          </a:p>
          <a:p>
            <a:pPr lvl="1"/>
            <a:r>
              <a:rPr lang="en-US" dirty="0" smtClean="0"/>
              <a:t>Elements?</a:t>
            </a:r>
          </a:p>
          <a:p>
            <a:pPr lvl="1"/>
            <a:r>
              <a:rPr lang="en-US" dirty="0" smtClean="0"/>
              <a:t>Interconnections?</a:t>
            </a:r>
          </a:p>
          <a:p>
            <a:pPr lvl="1"/>
            <a:r>
              <a:rPr lang="en-US" dirty="0" smtClean="0"/>
              <a:t>Function or purpose?</a:t>
            </a:r>
          </a:p>
          <a:p>
            <a:r>
              <a:rPr lang="en-US" dirty="0" smtClean="0"/>
              <a:t>High School:</a:t>
            </a:r>
          </a:p>
          <a:p>
            <a:pPr lvl="1"/>
            <a:r>
              <a:rPr lang="en-US" dirty="0" smtClean="0"/>
              <a:t>Elements (tangible and intangible)?</a:t>
            </a:r>
          </a:p>
          <a:p>
            <a:pPr lvl="1"/>
            <a:r>
              <a:rPr lang="en-US" dirty="0" smtClean="0"/>
              <a:t>Interconnections?</a:t>
            </a:r>
          </a:p>
          <a:p>
            <a:pPr lvl="1"/>
            <a:r>
              <a:rPr lang="en-US" dirty="0" smtClean="0"/>
              <a:t>Purpose?</a:t>
            </a:r>
          </a:p>
          <a:p>
            <a:r>
              <a:rPr lang="en-US" dirty="0" smtClean="0"/>
              <a:t>Basketball team – what are the elements and interconnections?</a:t>
            </a:r>
            <a:endParaRPr lang="en-US" dirty="0" smtClean="0"/>
          </a:p>
        </p:txBody>
      </p:sp>
    </p:spTree>
    <p:extLst>
      <p:ext uri="{BB962C8B-B14F-4D97-AF65-F5344CB8AC3E}">
        <p14:creationId xmlns:p14="http://schemas.microsoft.com/office/powerpoint/2010/main" val="1213018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negative feedback?</a:t>
            </a:r>
            <a:endParaRPr lang="en-US" dirty="0"/>
          </a:p>
        </p:txBody>
      </p:sp>
      <p:pic>
        <p:nvPicPr>
          <p:cNvPr id="3" name="Picture 2"/>
          <p:cNvPicPr/>
          <p:nvPr/>
        </p:nvPicPr>
        <p:blipFill rotWithShape="1">
          <a:blip r:embed="rId2" cstate="print">
            <a:extLst>
              <a:ext uri="{28A0092B-C50C-407E-A947-70E740481C1C}">
                <a14:useLocalDpi xmlns:a14="http://schemas.microsoft.com/office/drawing/2010/main"/>
              </a:ext>
            </a:extLst>
          </a:blip>
          <a:srcRect/>
          <a:stretch/>
        </p:blipFill>
        <p:spPr bwMode="auto">
          <a:xfrm rot="10800000" flipH="1">
            <a:off x="2167862" y="1774034"/>
            <a:ext cx="3376702" cy="3398606"/>
          </a:xfrm>
          <a:prstGeom prst="rect">
            <a:avLst/>
          </a:prstGeom>
          <a:noFill/>
          <a:ln w="9525">
            <a:noFill/>
            <a:miter lim="800000"/>
            <a:headEnd/>
            <a:tailEnd/>
          </a:ln>
        </p:spPr>
      </p:pic>
      <p:pic>
        <p:nvPicPr>
          <p:cNvPr id="4" name="Picture 3"/>
          <p:cNvPicPr/>
          <p:nvPr/>
        </p:nvPicPr>
        <p:blipFill rotWithShape="1">
          <a:blip r:embed="rId3" cstate="print">
            <a:extLst>
              <a:ext uri="{28A0092B-C50C-407E-A947-70E740481C1C}">
                <a14:useLocalDpi xmlns:a14="http://schemas.microsoft.com/office/drawing/2010/main"/>
              </a:ext>
            </a:extLst>
          </a:blip>
          <a:srcRect/>
          <a:stretch/>
        </p:blipFill>
        <p:spPr bwMode="auto">
          <a:xfrm>
            <a:off x="5544564" y="2691289"/>
            <a:ext cx="2679829" cy="1542200"/>
          </a:xfrm>
          <a:prstGeom prst="rect">
            <a:avLst/>
          </a:prstGeom>
          <a:noFill/>
          <a:ln w="9525">
            <a:noFill/>
            <a:miter lim="800000"/>
            <a:headEnd/>
            <a:tailEnd/>
          </a:ln>
        </p:spPr>
      </p:pic>
      <p:pic>
        <p:nvPicPr>
          <p:cNvPr id="6" name="Picture 5"/>
          <p:cNvPicPr/>
          <p:nvPr/>
        </p:nvPicPr>
        <p:blipFill rotWithShape="1">
          <a:blip r:embed="rId4" cstate="print">
            <a:extLst>
              <a:ext uri="{28A0092B-C50C-407E-A947-70E740481C1C}">
                <a14:useLocalDpi xmlns:a14="http://schemas.microsoft.com/office/drawing/2010/main"/>
              </a:ext>
            </a:extLst>
          </a:blip>
          <a:srcRect/>
          <a:stretch/>
        </p:blipFill>
        <p:spPr bwMode="auto">
          <a:xfrm rot="10800000" flipH="1">
            <a:off x="2269868" y="4695423"/>
            <a:ext cx="3376702" cy="283968"/>
          </a:xfrm>
          <a:prstGeom prst="rect">
            <a:avLst/>
          </a:prstGeom>
          <a:noFill/>
          <a:ln w="9525">
            <a:noFill/>
            <a:miter lim="800000"/>
            <a:headEnd/>
            <a:tailEnd/>
          </a:ln>
        </p:spPr>
      </p:pic>
      <p:sp>
        <p:nvSpPr>
          <p:cNvPr id="7" name="TextBox 6"/>
          <p:cNvSpPr txBox="1"/>
          <p:nvPr/>
        </p:nvSpPr>
        <p:spPr>
          <a:xfrm>
            <a:off x="3517504" y="4995933"/>
            <a:ext cx="649374" cy="369332"/>
          </a:xfrm>
          <a:prstGeom prst="rect">
            <a:avLst/>
          </a:prstGeom>
          <a:noFill/>
        </p:spPr>
        <p:txBody>
          <a:bodyPr wrap="none" rtlCol="0">
            <a:spAutoFit/>
          </a:bodyPr>
          <a:lstStyle/>
          <a:p>
            <a:r>
              <a:rPr lang="en-US" dirty="0">
                <a:solidFill>
                  <a:prstClr val="white"/>
                </a:solidFill>
                <a:latin typeface="Calibri"/>
              </a:rPr>
              <a:t>Time</a:t>
            </a:r>
          </a:p>
        </p:txBody>
      </p:sp>
      <p:sp>
        <p:nvSpPr>
          <p:cNvPr id="8" name="TextBox 7"/>
          <p:cNvSpPr txBox="1"/>
          <p:nvPr/>
        </p:nvSpPr>
        <p:spPr>
          <a:xfrm rot="16200000">
            <a:off x="1140123" y="3215373"/>
            <a:ext cx="1417500" cy="369332"/>
          </a:xfrm>
          <a:prstGeom prst="rect">
            <a:avLst/>
          </a:prstGeom>
          <a:noFill/>
        </p:spPr>
        <p:txBody>
          <a:bodyPr wrap="none" rtlCol="0">
            <a:spAutoFit/>
          </a:bodyPr>
          <a:lstStyle/>
          <a:p>
            <a:r>
              <a:rPr lang="en-US" dirty="0">
                <a:solidFill>
                  <a:prstClr val="white"/>
                </a:solidFill>
                <a:latin typeface="Calibri"/>
              </a:rPr>
              <a:t>Temperature</a:t>
            </a:r>
          </a:p>
        </p:txBody>
      </p:sp>
    </p:spTree>
    <p:extLst>
      <p:ext uri="{BB962C8B-B14F-4D97-AF65-F5344CB8AC3E}">
        <p14:creationId xmlns:p14="http://schemas.microsoft.com/office/powerpoint/2010/main" val="729317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the system perspective important?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40470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use systems thinking to understand climate change?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Climate/Earth is a system</a:t>
            </a:r>
          </a:p>
          <a:p>
            <a:r>
              <a:rPr lang="en-US" dirty="0" smtClean="0"/>
              <a:t>Human systems are a part of the climate/Earth system</a:t>
            </a:r>
          </a:p>
          <a:p>
            <a:r>
              <a:rPr lang="en-US" dirty="0" smtClean="0"/>
              <a:t>Systems thinking is effective for understanding</a:t>
            </a:r>
          </a:p>
          <a:p>
            <a:pPr lvl="1"/>
            <a:r>
              <a:rPr lang="en-US" dirty="0" smtClean="0"/>
              <a:t>complex interactions</a:t>
            </a:r>
          </a:p>
          <a:p>
            <a:pPr lvl="1"/>
            <a:r>
              <a:rPr lang="en-US" dirty="0" smtClean="0"/>
              <a:t>behavior that is frequently counterintuitive</a:t>
            </a:r>
          </a:p>
          <a:p>
            <a:pPr lvl="1"/>
            <a:r>
              <a:rPr lang="en-US" dirty="0" smtClean="0"/>
              <a:t>non-linear patterns</a:t>
            </a:r>
          </a:p>
          <a:p>
            <a:pPr lvl="1"/>
            <a:r>
              <a:rPr lang="en-US" dirty="0" smtClean="0"/>
              <a:t>leverage points or small changes that can have big impacts</a:t>
            </a:r>
          </a:p>
          <a:p>
            <a:r>
              <a:rPr lang="en-US" dirty="0" smtClean="0"/>
              <a:t>Co-create program with you and learn from you</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848932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in a system do you find the most leverage?</a:t>
            </a:r>
            <a:endParaRPr lang="en-US" dirty="0"/>
          </a:p>
        </p:txBody>
      </p:sp>
      <p:sp>
        <p:nvSpPr>
          <p:cNvPr id="3" name="Content Placeholder 2"/>
          <p:cNvSpPr>
            <a:spLocks noGrp="1"/>
          </p:cNvSpPr>
          <p:nvPr>
            <p:ph idx="1"/>
          </p:nvPr>
        </p:nvSpPr>
        <p:spPr/>
        <p:txBody>
          <a:bodyPr>
            <a:normAutofit/>
          </a:bodyPr>
          <a:lstStyle/>
          <a:p>
            <a:r>
              <a:rPr lang="en-US" dirty="0" smtClean="0"/>
              <a:t>What has the biggest impact – changes to system </a:t>
            </a:r>
            <a:r>
              <a:rPr lang="en-US" dirty="0"/>
              <a:t>e</a:t>
            </a:r>
            <a:r>
              <a:rPr lang="en-US" dirty="0" smtClean="0"/>
              <a:t>lements, interconnections, or function/ purpose?</a:t>
            </a:r>
          </a:p>
          <a:p>
            <a:r>
              <a:rPr lang="en-US" dirty="0"/>
              <a:t>E.g., </a:t>
            </a:r>
            <a:r>
              <a:rPr lang="en-US" dirty="0" smtClean="0"/>
              <a:t>football team </a:t>
            </a:r>
          </a:p>
          <a:p>
            <a:r>
              <a:rPr lang="en-US" dirty="0" smtClean="0"/>
              <a:t>Changing elements only has a major impact when it also changes interconnections or purpose</a:t>
            </a:r>
            <a:endParaRPr lang="en-US" dirty="0"/>
          </a:p>
          <a:p>
            <a:endParaRPr lang="en-US" dirty="0"/>
          </a:p>
        </p:txBody>
      </p:sp>
    </p:spTree>
    <p:extLst>
      <p:ext uri="{BB962C8B-B14F-4D97-AF65-F5344CB8AC3E}">
        <p14:creationId xmlns:p14="http://schemas.microsoft.com/office/powerpoint/2010/main" val="2515557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elements: Stocks	</a:t>
            </a:r>
            <a:endParaRPr lang="en-US" dirty="0"/>
          </a:p>
        </p:txBody>
      </p:sp>
      <p:sp>
        <p:nvSpPr>
          <p:cNvPr id="3" name="Content Placeholder 2"/>
          <p:cNvSpPr>
            <a:spLocks noGrp="1"/>
          </p:cNvSpPr>
          <p:nvPr>
            <p:ph idx="1"/>
          </p:nvPr>
        </p:nvSpPr>
        <p:spPr/>
        <p:txBody>
          <a:bodyPr/>
          <a:lstStyle/>
          <a:p>
            <a:r>
              <a:rPr lang="en-US" dirty="0" smtClean="0"/>
              <a:t>NOUNS; something that can accumulate or decline</a:t>
            </a:r>
          </a:p>
          <a:p>
            <a:pPr lvl="1"/>
            <a:r>
              <a:rPr lang="en-US" dirty="0" smtClean="0"/>
              <a:t>Physical things</a:t>
            </a:r>
          </a:p>
          <a:p>
            <a:pPr lvl="1"/>
            <a:r>
              <a:rPr lang="en-US" dirty="0" smtClean="0"/>
              <a:t>Non-physical things</a:t>
            </a:r>
          </a:p>
          <a:p>
            <a:r>
              <a:rPr lang="en-US" dirty="0" smtClean="0"/>
              <a:t>You can assess what their level is at any point in time</a:t>
            </a:r>
          </a:p>
          <a:p>
            <a:pPr lvl="1"/>
            <a:endParaRPr lang="en-US" dirty="0" smtClean="0"/>
          </a:p>
          <a:p>
            <a:endParaRPr lang="en-US" dirty="0"/>
          </a:p>
        </p:txBody>
      </p:sp>
    </p:spTree>
    <p:extLst>
      <p:ext uri="{BB962C8B-B14F-4D97-AF65-F5344CB8AC3E}">
        <p14:creationId xmlns:p14="http://schemas.microsoft.com/office/powerpoint/2010/main" val="1179416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elements: Flows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Movement of things or information</a:t>
            </a:r>
          </a:p>
          <a:p>
            <a:r>
              <a:rPr lang="en-US" dirty="0" smtClean="0"/>
              <a:t>Occur over time – if time stops, flows stop</a:t>
            </a:r>
          </a:p>
          <a:p>
            <a:r>
              <a:rPr lang="en-US" dirty="0" smtClean="0"/>
              <a:t>Verbs</a:t>
            </a:r>
          </a:p>
          <a:p>
            <a:pPr lvl="1"/>
            <a:r>
              <a:rPr lang="en-US" dirty="0" smtClean="0"/>
              <a:t>E.g., people entering a room; water flowing into a tub</a:t>
            </a:r>
          </a:p>
          <a:p>
            <a:endParaRPr lang="en-US" dirty="0" smtClean="0"/>
          </a:p>
          <a:p>
            <a:r>
              <a:rPr lang="en-US" dirty="0" smtClean="0"/>
              <a:t>What happens to a stock when the rate of inflow goes down?</a:t>
            </a:r>
          </a:p>
          <a:p>
            <a:r>
              <a:rPr lang="en-US" dirty="0" smtClean="0"/>
              <a:t>What happens to the stock when the inflow stops?</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2266912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377546244"/>
              </p:ext>
            </p:extLst>
          </p:nvPr>
        </p:nvGraphicFramePr>
        <p:xfrm>
          <a:off x="2112217" y="94026"/>
          <a:ext cx="5021048" cy="33017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032727753"/>
              </p:ext>
            </p:extLst>
          </p:nvPr>
        </p:nvGraphicFramePr>
        <p:xfrm>
          <a:off x="2377380" y="3223152"/>
          <a:ext cx="4638799" cy="33072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1632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elements:  Feedback</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542301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315</TotalTime>
  <Words>1178</Words>
  <Application>Microsoft Macintosh PowerPoint</Application>
  <PresentationFormat>On-screen Show (4:3)</PresentationFormat>
  <Paragraphs>140</Paragraphs>
  <Slides>20</Slides>
  <Notes>9</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Black</vt:lpstr>
      <vt:lpstr>Systems thinking</vt:lpstr>
      <vt:lpstr>Examples of systems</vt:lpstr>
      <vt:lpstr>Why is the system perspective important?</vt:lpstr>
      <vt:lpstr>Why use systems thinking to understand climate change?</vt:lpstr>
      <vt:lpstr>Where in a system do you find the most leverage?</vt:lpstr>
      <vt:lpstr>System elements: Stocks </vt:lpstr>
      <vt:lpstr>System elements: Flows</vt:lpstr>
      <vt:lpstr>PowerPoint Presentation</vt:lpstr>
      <vt:lpstr>System elements:  Feedback</vt:lpstr>
      <vt:lpstr>Paper fold exercise</vt:lpstr>
      <vt:lpstr>Reinforcing or positive feedback</vt:lpstr>
      <vt:lpstr>PowerPoint Presentation</vt:lpstr>
      <vt:lpstr>Causal loop diagrams:   positive or reinforcing feedback loops</vt:lpstr>
      <vt:lpstr>PowerPoint Presentation</vt:lpstr>
      <vt:lpstr>Chain letters</vt:lpstr>
      <vt:lpstr>Can exponential growth go on forever?</vt:lpstr>
      <vt:lpstr>PowerPoint Presentation</vt:lpstr>
      <vt:lpstr>Causal loop diagrams: Negative or balancing feedback loops</vt:lpstr>
      <vt:lpstr>Balancing feedback loop</vt:lpstr>
      <vt:lpstr>What about negative feedback?</vt:lpstr>
    </vt:vector>
  </TitlesOfParts>
  <Company>UMass Lowell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Juliette Rooney-Varga</dc:creator>
  <cp:lastModifiedBy>Juliette Rooney-Varga</cp:lastModifiedBy>
  <cp:revision>22</cp:revision>
  <dcterms:created xsi:type="dcterms:W3CDTF">2012-06-11T23:22:31Z</dcterms:created>
  <dcterms:modified xsi:type="dcterms:W3CDTF">2012-06-14T01:58:00Z</dcterms:modified>
</cp:coreProperties>
</file>