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Lst>
  <p:notesMasterIdLst>
    <p:notesMasterId r:id="rId7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7010400" cy="9296400"/>
  <p:embeddedFontLst>
    <p:embeddedFont>
      <p:font typeface="Archivo" panose="020B0503020204020204" pitchFamily="34" charset="0"/>
      <p:regular r:id="rId79"/>
      <p:bold r:id="rId80"/>
      <p:italic r:id="rId80"/>
      <p:boldItalic r:id="rId80"/>
    </p:embeddedFont>
    <p:embeddedFont>
      <p:font typeface="Corbel" panose="020B0503020204020204" pitchFamily="34" charset="0"/>
      <p:regular r:id="rId81"/>
      <p:bold r:id="rId82"/>
      <p:italic r:id="rId83"/>
      <p:boldItalic r:id="rId84"/>
    </p:embeddedFont>
    <p:embeddedFont>
      <p:font typeface="Lato" panose="020F0502020204030203" pitchFamily="34" charset="0"/>
      <p:regular r:id="rId85"/>
      <p:bold r:id="rId86"/>
      <p:italic r:id="rId87"/>
      <p:boldItalic r:id="rId88"/>
    </p:embeddedFont>
    <p:embeddedFont>
      <p:font typeface="Verdana" panose="020B0604030504040204" pitchFamily="34" charset="0"/>
      <p:regular r:id="rId89"/>
      <p:bold r:id="rId90"/>
      <p:italic r:id="rId91"/>
      <p:boldItalic r:id="rId9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5" roundtripDataSignature="AMtx7mhFq9+iaZKIKFC0rPditDLvuoOFP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AB21443-9D7F-4CE2-9AF4-B42F94E993AE}">
  <a:tblStyle styleId="{2AB21443-9D7F-4CE2-9AF4-B42F94E993AE}"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F631301-5467-41B1-B072-35E805D3E867}"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BB5870D-7C7C-43AA-8E22-2BF4076DBA2F}" styleName="Table_2">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011"/>
    <p:restoredTop sz="82028"/>
  </p:normalViewPr>
  <p:slideViewPr>
    <p:cSldViewPr snapToGrid="0">
      <p:cViewPr varScale="1">
        <p:scale>
          <a:sx n="93" d="100"/>
          <a:sy n="93" d="100"/>
        </p:scale>
        <p:origin x="200" y="1072"/>
      </p:cViewPr>
      <p:guideLst>
        <p:guide orient="horz" pos="1620"/>
        <p:guide pos="2880"/>
      </p:guideLst>
    </p:cSldViewPr>
  </p:slideViewPr>
  <p:outlineViewPr>
    <p:cViewPr>
      <p:scale>
        <a:sx n="33" d="100"/>
        <a:sy n="33" d="100"/>
      </p:scale>
      <p:origin x="0" y="-2587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font" Target="fonts/font6.fntdata"/><Relationship Id="rId89" Type="http://schemas.openxmlformats.org/officeDocument/2006/relationships/font" Target="fonts/font11.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font" Target="fonts/font1.fntdata"/><Relationship Id="rId5" Type="http://schemas.openxmlformats.org/officeDocument/2006/relationships/slide" Target="slides/slide3.xml"/><Relationship Id="rId90" Type="http://schemas.openxmlformats.org/officeDocument/2006/relationships/font" Target="fonts/font12.fntdata"/><Relationship Id="rId95" Type="http://customschemas.google.com/relationships/presentationmetadata" Target="metadata"/><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font" Target="fonts/font2.fntdata"/><Relationship Id="rId85" Type="http://schemas.openxmlformats.org/officeDocument/2006/relationships/font" Target="fonts/font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font" Target="fonts/font5.fntdata"/><Relationship Id="rId88" Type="http://schemas.openxmlformats.org/officeDocument/2006/relationships/font" Target="fonts/font10.fntdata"/><Relationship Id="rId91" Type="http://schemas.openxmlformats.org/officeDocument/2006/relationships/font" Target="fonts/font13.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font" Target="fonts/font3.fntdata"/><Relationship Id="rId86" Type="http://schemas.openxmlformats.org/officeDocument/2006/relationships/font" Target="fonts/font8.fntdata"/><Relationship Id="rId9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font" Target="fonts/font14.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font" Target="fonts/font9.fntdata"/><Relationship Id="rId61" Type="http://schemas.openxmlformats.org/officeDocument/2006/relationships/slide" Target="slides/slide59.xml"/><Relationship Id="rId82" Type="http://schemas.openxmlformats.org/officeDocument/2006/relationships/font" Target="fonts/font4.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twitter.com/LittleMissFlint/status/863554476271173634/photo/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youtube.com/watch?v=lsw39ao17h0&amp;pp=ygUXeW9nYSA1IG1pbnV0ZXMgc3RhbmRpbmc%3D"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1: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dirty="0">
                <a:solidFill>
                  <a:schemeClr val="dk1"/>
                </a:solidFill>
              </a:rPr>
              <a:t>[Facilitator] - 10:00 am, Introduction</a:t>
            </a:r>
            <a:endParaRPr b="1"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Welcome to the PROGRESS workshop. I’m [NAME] and I’m [TITLE]</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Before we get started, I want to give you a bit of history on this program.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A few Earth Scientists wanted to figure out how to better support undergraduate women entering the Earth Sciences. They remembered being a bit lonely in our classrooms - there were not that many women around, and they wanted to have a better welcome for the next generation.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In 2014 they wrote a grant to the National Science Foundation and have continued to run this program with support from the National Science Foundation since 2015.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The program started in Colorado and in the Carolinas.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The program then expanded to Texas, Georgia, California, DC, &amp; Maryland.</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So welcome to the club!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This matters deeply to me personally because the Earth and Environmental Sciences are essential to society's most wicked problems.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Climate change will continue to make this worse.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We need the absolute best teams working on challenges in the Earth and Environmental Sciences, and we know that gender diverse teams produce solutions that are more actionable faster.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I want to do our land acknowledgement and then I’ll introduce the rest of the team. </a:t>
            </a:r>
            <a:endParaRPr dirty="0">
              <a:solidFill>
                <a:schemeClr val="dk1"/>
              </a:solidFill>
            </a:endParaRPr>
          </a:p>
          <a:p>
            <a:pPr marL="0" lvl="0" indent="0" algn="l" rtl="0">
              <a:lnSpc>
                <a:spcPct val="100000"/>
              </a:lnSpc>
              <a:spcBef>
                <a:spcPts val="0"/>
              </a:spcBef>
              <a:spcAft>
                <a:spcPts val="0"/>
              </a:spcAft>
              <a:buClr>
                <a:schemeClr val="dk1"/>
              </a:buClr>
              <a:buSzPts val="1100"/>
              <a:buNone/>
            </a:pPr>
            <a:endParaRPr dirty="0">
              <a:solidFill>
                <a:schemeClr val="dk1"/>
              </a:solidFill>
            </a:endParaRPr>
          </a:p>
          <a:p>
            <a:pPr marL="0" lvl="0" indent="0" algn="l" rtl="0">
              <a:lnSpc>
                <a:spcPct val="100000"/>
              </a:lnSpc>
              <a:spcBef>
                <a:spcPts val="0"/>
              </a:spcBef>
              <a:spcAft>
                <a:spcPts val="0"/>
              </a:spcAft>
              <a:buClr>
                <a:schemeClr val="dk1"/>
              </a:buClr>
              <a:buSzPts val="1100"/>
              <a:buNone/>
            </a:pPr>
            <a:r>
              <a:rPr lang="en" dirty="0">
                <a:solidFill>
                  <a:schemeClr val="dk1"/>
                </a:solidFill>
              </a:rPr>
              <a:t>Summary of slide: </a:t>
            </a:r>
            <a:endParaRPr dirty="0">
              <a:solidFill>
                <a:schemeClr val="dk1"/>
              </a:solidFill>
            </a:endParaRPr>
          </a:p>
          <a:p>
            <a:pPr marL="465887" lvl="0" indent="-304121" algn="l" rtl="0">
              <a:lnSpc>
                <a:spcPct val="100000"/>
              </a:lnSpc>
              <a:spcBef>
                <a:spcPts val="0"/>
              </a:spcBef>
              <a:spcAft>
                <a:spcPts val="0"/>
              </a:spcAft>
              <a:buClr>
                <a:schemeClr val="dk1"/>
              </a:buClr>
              <a:buSzPts val="1100"/>
              <a:buAutoNum type="arabicPeriod"/>
            </a:pPr>
            <a:r>
              <a:rPr lang="en" dirty="0">
                <a:solidFill>
                  <a:schemeClr val="dk1"/>
                </a:solidFill>
              </a:rPr>
              <a:t>Tell the story of how you got here today. </a:t>
            </a:r>
            <a:endParaRPr dirty="0">
              <a:solidFill>
                <a:schemeClr val="dk1"/>
              </a:solidFill>
            </a:endParaRPr>
          </a:p>
          <a:p>
            <a:pPr marL="465887" lvl="0" indent="-304121" algn="l" rtl="0">
              <a:lnSpc>
                <a:spcPct val="100000"/>
              </a:lnSpc>
              <a:spcBef>
                <a:spcPts val="0"/>
              </a:spcBef>
              <a:spcAft>
                <a:spcPts val="0"/>
              </a:spcAft>
              <a:buClr>
                <a:schemeClr val="dk1"/>
              </a:buClr>
              <a:buSzPts val="1100"/>
              <a:buAutoNum type="arabicPeriod"/>
            </a:pPr>
            <a:r>
              <a:rPr lang="en" dirty="0">
                <a:solidFill>
                  <a:schemeClr val="dk1"/>
                </a:solidFill>
              </a:rPr>
              <a:t>How they got here today. </a:t>
            </a:r>
            <a:endParaRPr dirty="0">
              <a:solidFill>
                <a:schemeClr val="dk1"/>
              </a:solidFill>
            </a:endParaRPr>
          </a:p>
          <a:p>
            <a:pPr marL="465887" lvl="0" indent="-304121" algn="l" rtl="0">
              <a:lnSpc>
                <a:spcPct val="100000"/>
              </a:lnSpc>
              <a:spcBef>
                <a:spcPts val="0"/>
              </a:spcBef>
              <a:spcAft>
                <a:spcPts val="0"/>
              </a:spcAft>
              <a:buClr>
                <a:schemeClr val="dk1"/>
              </a:buClr>
              <a:buSzPts val="1100"/>
              <a:buAutoNum type="arabicPeriod"/>
            </a:pPr>
            <a:r>
              <a:rPr lang="en" dirty="0">
                <a:solidFill>
                  <a:schemeClr val="dk1"/>
                </a:solidFill>
              </a:rPr>
              <a:t>Why this matters to you personally? </a:t>
            </a:r>
            <a:endParaRPr dirty="0">
              <a:solidFill>
                <a:schemeClr val="dk1"/>
              </a:solidFill>
            </a:endParaRPr>
          </a:p>
          <a:p>
            <a:pPr marL="465887" lvl="0" indent="-304121" algn="l" rtl="0">
              <a:lnSpc>
                <a:spcPct val="100000"/>
              </a:lnSpc>
              <a:spcBef>
                <a:spcPts val="0"/>
              </a:spcBef>
              <a:spcAft>
                <a:spcPts val="0"/>
              </a:spcAft>
              <a:buClr>
                <a:schemeClr val="dk1"/>
              </a:buClr>
              <a:buSzPts val="1100"/>
              <a:buAutoNum type="arabicPeriod"/>
            </a:pPr>
            <a:r>
              <a:rPr lang="en" dirty="0">
                <a:solidFill>
                  <a:schemeClr val="dk1"/>
                </a:solidFill>
              </a:rPr>
              <a:t>Genesis of idea to today AND team that made it happen. </a:t>
            </a:r>
            <a:endParaRPr dirty="0">
              <a:solidFill>
                <a:schemeClr val="dk1"/>
              </a:solidFill>
            </a:endParaRPr>
          </a:p>
          <a:p>
            <a:pPr marL="465887" lvl="0" indent="-304121" algn="l" rtl="0">
              <a:lnSpc>
                <a:spcPct val="100000"/>
              </a:lnSpc>
              <a:spcBef>
                <a:spcPts val="0"/>
              </a:spcBef>
              <a:spcAft>
                <a:spcPts val="0"/>
              </a:spcAft>
              <a:buClr>
                <a:schemeClr val="dk1"/>
              </a:buClr>
              <a:buSzPts val="1100"/>
              <a:buAutoNum type="arabicPeriod"/>
            </a:pPr>
            <a:r>
              <a:rPr lang="en" dirty="0">
                <a:solidFill>
                  <a:schemeClr val="dk1"/>
                </a:solidFill>
              </a:rPr>
              <a:t>Next slide for land acknowledgment then team introduction</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 name="Google Shape;203;p10: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Get the conversations started</a:t>
            </a:r>
            <a:endParaRPr b="1">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Talk in groups.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Ask for volunteers to share reasons.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Annotate the screen</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p11: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dirty="0">
                <a:solidFill>
                  <a:schemeClr val="dk1"/>
                </a:solidFill>
              </a:rPr>
              <a:t>[Facilitator]  - Clean Water Example</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I care about clean water</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Earth &amp; environmental sciences advance the common good</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May 13 2017: </a:t>
            </a:r>
            <a:r>
              <a:rPr lang="en" u="sng" dirty="0">
                <a:solidFill>
                  <a:schemeClr val="hlink"/>
                </a:solidFill>
                <a:hlinkClick r:id="rId3"/>
              </a:rPr>
              <a:t>https://twitter.com/LittleMissFlint/status/863554476271173634/photo/1</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April 25, 2019 5 years after Flint water crisis, city battles widespread mistrust</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Half of the residents surveyed said they still don't use the drinking water. https://</a:t>
            </a:r>
            <a:r>
              <a:rPr lang="en" dirty="0" err="1">
                <a:solidFill>
                  <a:schemeClr val="dk1"/>
                </a:solidFill>
              </a:rPr>
              <a:t>abcnews.go.com</a:t>
            </a:r>
            <a:r>
              <a:rPr lang="en" dirty="0">
                <a:solidFill>
                  <a:schemeClr val="dk1"/>
                </a:solidFill>
              </a:rPr>
              <a:t>/Politics/trust-eroded-years-flint-drink-water/</a:t>
            </a:r>
            <a:r>
              <a:rPr lang="en" dirty="0" err="1">
                <a:solidFill>
                  <a:schemeClr val="dk1"/>
                </a:solidFill>
              </a:rPr>
              <a:t>story?id</a:t>
            </a:r>
            <a:r>
              <a:rPr lang="en" dirty="0">
                <a:solidFill>
                  <a:schemeClr val="dk1"/>
                </a:solidFill>
              </a:rPr>
              <a:t>=62582926</a:t>
            </a:r>
            <a:endParaRPr dirty="0">
              <a:solidFill>
                <a:schemeClr val="dk1"/>
              </a:solidFill>
            </a:endParaRPr>
          </a:p>
          <a:p>
            <a:pPr marL="0" lvl="0" indent="0" algn="l" rtl="0">
              <a:lnSpc>
                <a:spcPct val="100000"/>
              </a:lnSpc>
              <a:spcBef>
                <a:spcPts val="0"/>
              </a:spcBef>
              <a:spcAft>
                <a:spcPts val="0"/>
              </a:spcAft>
              <a:buSzPts val="1100"/>
              <a:buNone/>
            </a:pPr>
            <a:endParaRPr dirty="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p12: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Example</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Volcanoes are AMAZING</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p13: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Example</a:t>
            </a:r>
            <a:endParaRPr b="1">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Im at peace when i am in nature</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9" name="Google Shape;239;p14: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Example</a:t>
            </a:r>
            <a:endParaRPr b="1">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 want to protect our planet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p15: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solidFill>
                  <a:schemeClr val="dk1"/>
                </a:solidFill>
              </a:rPr>
              <a:t>[Facilitator] </a:t>
            </a:r>
            <a:r>
              <a:rPr lang="en"/>
              <a:t> - </a:t>
            </a:r>
            <a:r>
              <a:rPr lang="en" b="1"/>
              <a:t>Share an issue that matters locally</a:t>
            </a:r>
            <a:endParaRPr b="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 name="Google Shape;259;p16: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solidFill>
                  <a:schemeClr val="dk1"/>
                </a:solidFill>
              </a:rPr>
              <a:t>[Facilitator] </a:t>
            </a:r>
            <a:r>
              <a:rPr lang="en"/>
              <a:t> - </a:t>
            </a:r>
            <a:r>
              <a:rPr lang="en" b="1"/>
              <a:t>Share an issue that matters locally</a:t>
            </a:r>
            <a:endParaRPr b="1"/>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 name="Google Shape;274;p17: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solidFill>
                  <a:schemeClr val="dk1"/>
                </a:solidFill>
              </a:rPr>
              <a:t>[Facilitator] </a:t>
            </a:r>
            <a:r>
              <a:rPr lang="en"/>
              <a:t> - </a:t>
            </a:r>
            <a:r>
              <a:rPr lang="en" b="1"/>
              <a:t>Share an issue that matters locally</a:t>
            </a:r>
            <a:endParaRPr b="1"/>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9" name="Google Shape;289;p18: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solidFill>
                  <a:schemeClr val="dk1"/>
                </a:solidFill>
              </a:rPr>
              <a:t>[Facilitator]</a:t>
            </a:r>
            <a:r>
              <a:rPr lang="en">
                <a:solidFill>
                  <a:schemeClr val="dk1"/>
                </a:solidFill>
              </a:rPr>
              <a:t> </a:t>
            </a:r>
            <a:endParaRPr>
              <a:solidFill>
                <a:schemeClr val="dk1"/>
              </a:solidFill>
            </a:endParaRPr>
          </a:p>
          <a:p>
            <a:pPr marL="465887" lvl="0" indent="-304121" algn="l" rtl="0">
              <a:lnSpc>
                <a:spcPct val="100000"/>
              </a:lnSpc>
              <a:spcBef>
                <a:spcPts val="0"/>
              </a:spcBef>
              <a:spcAft>
                <a:spcPts val="0"/>
              </a:spcAft>
              <a:buSzPts val="1100"/>
              <a:buChar char="●"/>
            </a:pPr>
            <a:r>
              <a:rPr lang="en"/>
              <a:t>Activity: Brainstorm -- could do in breakout groups if there is time</a:t>
            </a:r>
            <a:endParaRPr/>
          </a:p>
          <a:p>
            <a:pPr marL="465887" lvl="0" indent="-304121" algn="l" rtl="0">
              <a:lnSpc>
                <a:spcPct val="100000"/>
              </a:lnSpc>
              <a:spcBef>
                <a:spcPts val="0"/>
              </a:spcBef>
              <a:spcAft>
                <a:spcPts val="0"/>
              </a:spcAft>
              <a:buSzPts val="1100"/>
              <a:buChar char="●"/>
            </a:pPr>
            <a:r>
              <a:rPr lang="en"/>
              <a:t>Examples of the who: Hydrologists, Geomorphologists, Forest Ecologists, Climate Scientists, Architects, Urban Planners, Atmospheric Chemists, Physicians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0" name="Google Shape;300;p19: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[Facilitator]- 10:30 am, Pathways Panel</a:t>
            </a:r>
            <a:endParaRPr b="1">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Take a chair stretch before starting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Panelist bios can be found on the table &amp; on the workshop website</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Explain the ignite format of the talk</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2: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dirty="0">
                <a:solidFill>
                  <a:schemeClr val="dk1"/>
                </a:solidFill>
              </a:rPr>
              <a:t>[Facilitator] - Land Acknowledgement</a:t>
            </a:r>
            <a:endParaRPr b="1"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Why does this matter today?</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Ways of knowing, all women and children. And disproportionate impact</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8" name="Google Shape;328;p20: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dirty="0">
                <a:solidFill>
                  <a:schemeClr val="dk1"/>
                </a:solidFill>
              </a:rPr>
              <a:t>[Facilitator] - 11:30 am</a:t>
            </a:r>
            <a:endParaRPr b="1"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Tell students we’ll start back up at 11:45 am. </a:t>
            </a:r>
          </a:p>
          <a:p>
            <a:pPr marL="465887" lvl="0" indent="-304121" algn="l" rtl="0">
              <a:lnSpc>
                <a:spcPct val="100000"/>
              </a:lnSpc>
              <a:spcBef>
                <a:spcPts val="0"/>
              </a:spcBef>
              <a:spcAft>
                <a:spcPts val="0"/>
              </a:spcAft>
              <a:buClr>
                <a:schemeClr val="dk1"/>
              </a:buClr>
              <a:buSzPts val="1100"/>
              <a:buChar char="●"/>
            </a:pPr>
            <a:r>
              <a:rPr lang="en" dirty="0">
                <a:solidFill>
                  <a:schemeClr val="dk1"/>
                </a:solidFill>
              </a:rPr>
              <a:t>You can encourage students to mark the “First Impressions Poster” during this break, or wait until the lunch break.</a:t>
            </a:r>
            <a:endParaRPr dirty="0">
              <a:solidFill>
                <a:schemeClr val="dk1"/>
              </a:solidFill>
            </a:endParaRPr>
          </a:p>
          <a:p>
            <a:pPr marL="0" lvl="0" indent="0" algn="l" rtl="0">
              <a:lnSpc>
                <a:spcPct val="100000"/>
              </a:lnSpc>
              <a:spcBef>
                <a:spcPts val="0"/>
              </a:spcBef>
              <a:spcAft>
                <a:spcPts val="0"/>
              </a:spcAft>
              <a:buClr>
                <a:schemeClr val="dk1"/>
              </a:buClr>
              <a:buSzPts val="1100"/>
              <a:buNone/>
            </a:pPr>
            <a:endParaRPr dirty="0">
              <a:solidFill>
                <a:schemeClr val="dk1"/>
              </a:solidFill>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p21: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solidFill>
                  <a:schemeClr val="dk1"/>
                </a:solidFill>
              </a:rPr>
              <a:t>[Facilitator] - 11:45 am, Support Mapping Activity</a:t>
            </a:r>
            <a:endParaRPr>
              <a:solidFill>
                <a:schemeClr val="dk1"/>
              </a:solidFill>
            </a:endParaRPr>
          </a:p>
          <a:p>
            <a:pPr marL="0" lvl="0" indent="0" algn="l" rtl="0">
              <a:lnSpc>
                <a:spcPct val="100000"/>
              </a:lnSpc>
              <a:spcBef>
                <a:spcPts val="0"/>
              </a:spcBef>
              <a:spcAft>
                <a:spcPts val="0"/>
              </a:spcAft>
              <a:buClr>
                <a:schemeClr val="dk1"/>
              </a:buClr>
              <a:buSzPts val="1100"/>
              <a:buNone/>
            </a:pPr>
            <a:endParaRPr b="1">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2: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- 11:45 am,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After hearing from our fabulous panel, you will notice all of their paths were different AND all of them had many people on their path that helped, supported, and worked WITH them to get them where they are.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all have people in our worlds who help us navigate current and new steps.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Let’s first address a potential piece of misinformation about science.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What IS the truth?</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p:txBody>
      </p:sp>
      <p:sp>
        <p:nvSpPr>
          <p:cNvPr id="344" name="Google Shape;344;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23: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23: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want to help you consider the same thing</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What have you done</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Who has helped AND how have they helped.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will be using a tool to guide your thinking.</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It is meant to be something for you to think about AND develop and grow as you move forward.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Let’s consider the word support first...</a:t>
            </a:r>
            <a:endParaRPr>
              <a:solidFill>
                <a:schemeClr val="dk1"/>
              </a:solidFill>
            </a:endParaRPr>
          </a:p>
          <a:p>
            <a:pPr marL="0" lvl="0" indent="0" algn="l" rtl="0">
              <a:lnSpc>
                <a:spcPct val="100000"/>
              </a:lnSpc>
              <a:spcBef>
                <a:spcPts val="0"/>
              </a:spcBef>
              <a:spcAft>
                <a:spcPts val="0"/>
              </a:spcAft>
              <a:buSzPts val="1400"/>
              <a:buNone/>
            </a:pPr>
            <a:endParaRPr/>
          </a:p>
        </p:txBody>
      </p:sp>
      <p:sp>
        <p:nvSpPr>
          <p:cNvPr id="352" name="Google Shape;352;p23: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24: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24: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What did you come up with?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Annotate on the screen.</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What will get you through school?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Your career choices along the way?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What do you need?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What really helps you and/or supports you?</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Let’s think about all the people who might be contributing to one OR more of these things in your life.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On post-its, put 1 name per post-it - ALL the people you can think of who do something to support you.</a:t>
            </a:r>
            <a:endParaRPr>
              <a:solidFill>
                <a:schemeClr val="dk1"/>
              </a:solidFill>
            </a:endParaRPr>
          </a:p>
          <a:p>
            <a:pPr marL="0" lvl="0" indent="0" algn="l" rtl="0">
              <a:lnSpc>
                <a:spcPct val="100000"/>
              </a:lnSpc>
              <a:spcBef>
                <a:spcPts val="0"/>
              </a:spcBef>
              <a:spcAft>
                <a:spcPts val="0"/>
              </a:spcAft>
              <a:buSzPts val="1400"/>
              <a:buNone/>
            </a:pPr>
            <a:endParaRPr/>
          </a:p>
        </p:txBody>
      </p:sp>
      <p:sp>
        <p:nvSpPr>
          <p:cNvPr id="377" name="Google Shape;377;p24: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25: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- 11:56 am,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are going to build out this tool and explain some different categories that can help structure your thinking about what you need and what you get.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There are 3 bigger categories, each with smaller sub-categories.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First one, Getting Your Work Done.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Examples for IC are things like:</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Studying</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Advice on what classes to take</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Feedback on an app for an internship</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Professional Development - time mgmt, conflict mgmt, public speaking, etc.</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Have participants fill out their maps – 2 different graphics of how to do this – the circles and the list with checkboxes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Participants can use one or both (interestingly about half the group uses one and the other half use the other – only a few fully do both)  </a:t>
            </a:r>
            <a:endParaRPr>
              <a:solidFill>
                <a:schemeClr val="dk1"/>
              </a:solidFill>
            </a:endParaRPr>
          </a:p>
          <a:p>
            <a:pPr marL="0" lvl="0" indent="0" algn="l" rtl="0">
              <a:lnSpc>
                <a:spcPct val="100000"/>
              </a:lnSpc>
              <a:spcBef>
                <a:spcPts val="0"/>
              </a:spcBef>
              <a:spcAft>
                <a:spcPts val="0"/>
              </a:spcAft>
              <a:buSzPts val="1400"/>
              <a:buNone/>
            </a:pPr>
            <a:endParaRPr/>
          </a:p>
        </p:txBody>
      </p:sp>
      <p:sp>
        <p:nvSpPr>
          <p:cNvPr id="388" name="Google Shape;388;p25: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26: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Next category - Career Advancement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Networking examples include:</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People that make sure you know about things that are happening</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People who can introduce you to others</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Role models</a:t>
            </a:r>
            <a:endParaRPr>
              <a:solidFill>
                <a:schemeClr val="dk1"/>
              </a:solidFill>
            </a:endParaRPr>
          </a:p>
          <a:p>
            <a:pPr marL="1397660" lvl="2" indent="-304121" algn="l" rtl="0">
              <a:lnSpc>
                <a:spcPct val="100000"/>
              </a:lnSpc>
              <a:spcBef>
                <a:spcPts val="0"/>
              </a:spcBef>
              <a:spcAft>
                <a:spcPts val="0"/>
              </a:spcAft>
              <a:buClr>
                <a:schemeClr val="dk1"/>
              </a:buClr>
              <a:buSzPts val="1100"/>
              <a:buChar char="■"/>
            </a:pPr>
            <a:r>
              <a:rPr lang="en">
                <a:solidFill>
                  <a:schemeClr val="dk1"/>
                </a:solidFill>
              </a:rPr>
              <a:t>Who is doing what you might enjoy</a:t>
            </a:r>
            <a:endParaRPr>
              <a:solidFill>
                <a:schemeClr val="dk1"/>
              </a:solidFill>
            </a:endParaRPr>
          </a:p>
          <a:p>
            <a:pPr marL="1397660" lvl="2" indent="-304121" algn="l" rtl="0">
              <a:lnSpc>
                <a:spcPct val="100000"/>
              </a:lnSpc>
              <a:spcBef>
                <a:spcPts val="0"/>
              </a:spcBef>
              <a:spcAft>
                <a:spcPts val="0"/>
              </a:spcAft>
              <a:buClr>
                <a:schemeClr val="dk1"/>
              </a:buClr>
              <a:buSzPts val="1100"/>
              <a:buChar char="■"/>
            </a:pPr>
            <a:r>
              <a:rPr lang="en">
                <a:solidFill>
                  <a:schemeClr val="dk1"/>
                </a:solidFill>
              </a:rPr>
              <a:t>How you might enjoy it</a:t>
            </a:r>
            <a:endParaRPr>
              <a:solidFill>
                <a:schemeClr val="dk1"/>
              </a:solidFill>
            </a:endParaRPr>
          </a:p>
          <a:p>
            <a:pPr marL="1397660" lvl="2" indent="-304121" algn="l" rtl="0">
              <a:lnSpc>
                <a:spcPct val="100000"/>
              </a:lnSpc>
              <a:spcBef>
                <a:spcPts val="0"/>
              </a:spcBef>
              <a:spcAft>
                <a:spcPts val="0"/>
              </a:spcAft>
              <a:buClr>
                <a:schemeClr val="dk1"/>
              </a:buClr>
              <a:buSzPts val="1100"/>
              <a:buChar char="■"/>
            </a:pPr>
            <a:r>
              <a:rPr lang="en">
                <a:solidFill>
                  <a:schemeClr val="dk1"/>
                </a:solidFill>
              </a:rPr>
              <a:t>You appreciate some things in their character, etc.</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Have participants fill out their maps – 2 different graphics of how to do this – the circles and the list with checkboxes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Participants can use one or both (interestingly about half the group uses one and the other half use the other – only a few fully do both)</a:t>
            </a:r>
            <a:endParaRPr/>
          </a:p>
        </p:txBody>
      </p:sp>
      <p:sp>
        <p:nvSpPr>
          <p:cNvPr id="402" name="Google Shape;402;p26: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27: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Last category - Well Being</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Safe space examples</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Who encourages you to speak your truth? Can hold confidence? Help you navigate problems and/or just listen with empathy?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Kindness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Who lets you know that you belong, you are welcome, you are included</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Values</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Who shares your values?</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Your culture?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Your character?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Perhaps aligns with your struggles?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Etc.</a:t>
            </a:r>
            <a:endParaRPr>
              <a:solidFill>
                <a:schemeClr val="dk1"/>
              </a:solidFill>
            </a:endParaRPr>
          </a:p>
          <a:p>
            <a:pPr marL="0" lvl="0" indent="0" algn="l" rtl="0">
              <a:lnSpc>
                <a:spcPct val="100000"/>
              </a:lnSpc>
              <a:spcBef>
                <a:spcPts val="0"/>
              </a:spcBef>
              <a:spcAft>
                <a:spcPts val="0"/>
              </a:spcAft>
              <a:buClr>
                <a:schemeClr val="dk1"/>
              </a:buClr>
              <a:buSzPts val="1400"/>
              <a:buNone/>
            </a:pPr>
            <a:endParaRPr>
              <a:solidFill>
                <a:schemeClr val="dk1"/>
              </a:solidFill>
            </a:endParaRPr>
          </a:p>
          <a:p>
            <a:pPr marL="0" lvl="0" indent="0" algn="l" rtl="0">
              <a:lnSpc>
                <a:spcPct val="100000"/>
              </a:lnSpc>
              <a:spcBef>
                <a:spcPts val="0"/>
              </a:spcBef>
              <a:spcAft>
                <a:spcPts val="0"/>
              </a:spcAft>
              <a:buSzPts val="1400"/>
              <a:buNone/>
            </a:pPr>
            <a:endParaRPr/>
          </a:p>
        </p:txBody>
      </p:sp>
      <p:sp>
        <p:nvSpPr>
          <p:cNvPr id="421" name="Google Shape;421;p27: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28: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All add value</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need more of one or more at different times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will come to rely on each of these in different ways at different times</a:t>
            </a:r>
            <a:endParaRPr>
              <a:solidFill>
                <a:schemeClr val="dk1"/>
              </a:solidFill>
            </a:endParaRPr>
          </a:p>
          <a:p>
            <a:pPr marL="0" lvl="0" indent="0" algn="l" rtl="0">
              <a:lnSpc>
                <a:spcPct val="100000"/>
              </a:lnSpc>
              <a:spcBef>
                <a:spcPts val="0"/>
              </a:spcBef>
              <a:spcAft>
                <a:spcPts val="0"/>
              </a:spcAft>
              <a:buSzPts val="1400"/>
              <a:buNone/>
            </a:pPr>
            <a:endParaRPr/>
          </a:p>
        </p:txBody>
      </p:sp>
      <p:sp>
        <p:nvSpPr>
          <p:cNvPr id="448" name="Google Shape;448;p28: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29: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- 12:02 pm,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Brainstorm Q is a build</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Who are people who might fill these roles?</a:t>
            </a:r>
            <a:endParaRPr>
              <a:solidFill>
                <a:schemeClr val="dk1"/>
              </a:solidFill>
            </a:endParaRPr>
          </a:p>
          <a:p>
            <a:pPr marL="0" lvl="0" indent="0" algn="l" rtl="0">
              <a:lnSpc>
                <a:spcPct val="100000"/>
              </a:lnSpc>
              <a:spcBef>
                <a:spcPts val="0"/>
              </a:spcBef>
              <a:spcAft>
                <a:spcPts val="0"/>
              </a:spcAft>
              <a:buSzPts val="1400"/>
              <a:buNone/>
            </a:pPr>
            <a:endParaRPr/>
          </a:p>
        </p:txBody>
      </p:sp>
      <p:sp>
        <p:nvSpPr>
          <p:cNvPr id="475" name="Google Shape;475;p29: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29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p3: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solidFill>
                  <a:schemeClr val="dk1"/>
                </a:solidFill>
              </a:rPr>
              <a:t>[Facilitator] -</a:t>
            </a:r>
            <a:r>
              <a:rPr lang="en">
                <a:solidFill>
                  <a:schemeClr val="dk1"/>
                </a:solidFill>
              </a:rPr>
              <a:t> </a:t>
            </a:r>
            <a:r>
              <a:rPr lang="en" b="1">
                <a:solidFill>
                  <a:schemeClr val="dk1"/>
                </a:solidFill>
              </a:rPr>
              <a:t>Team Introduction (introduce individuals who are at the workshop)</a:t>
            </a:r>
            <a:endParaRPr b="1">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3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30: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Keep adding to it.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Okay to repeat certain kinds of people...we will find that some people fill MORE than 1 role</a:t>
            </a:r>
            <a:endParaRPr>
              <a:solidFill>
                <a:schemeClr val="dk1"/>
              </a:solidFill>
            </a:endParaRPr>
          </a:p>
          <a:p>
            <a:pPr marL="0" lvl="0" indent="0" algn="l" rtl="0">
              <a:lnSpc>
                <a:spcPct val="100000"/>
              </a:lnSpc>
              <a:spcBef>
                <a:spcPts val="0"/>
              </a:spcBef>
              <a:spcAft>
                <a:spcPts val="0"/>
              </a:spcAft>
              <a:buSzPts val="1400"/>
              <a:buNone/>
            </a:pPr>
            <a:endParaRPr/>
          </a:p>
        </p:txBody>
      </p:sp>
      <p:sp>
        <p:nvSpPr>
          <p:cNvPr id="499" name="Google Shape;499;p30: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3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31: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Keep going, who else?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If you draw a bit of a blank, that’s ok too.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You may not know who specifically or what kind of person might be BEST to help.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continue to learn and develop new relationships for different things as our career path and journey continue.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Where are you getting support now?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Cast net wider - </a:t>
            </a:r>
            <a:r>
              <a:rPr lang="en">
                <a:solidFill>
                  <a:schemeClr val="dk1"/>
                </a:solidFill>
                <a:highlight>
                  <a:srgbClr val="FFFF00"/>
                </a:highlight>
              </a:rPr>
              <a:t>Insert INDIVIDUAL EXAMPLE</a:t>
            </a:r>
            <a:endParaRPr>
              <a:solidFill>
                <a:schemeClr val="dk1"/>
              </a:solidFill>
              <a:highlight>
                <a:srgbClr val="FFFF00"/>
              </a:highlight>
            </a:endParaRPr>
          </a:p>
          <a:p>
            <a:pPr marL="0" lvl="0" indent="0" algn="l" rtl="0">
              <a:lnSpc>
                <a:spcPct val="100000"/>
              </a:lnSpc>
              <a:spcBef>
                <a:spcPts val="0"/>
              </a:spcBef>
              <a:spcAft>
                <a:spcPts val="0"/>
              </a:spcAft>
              <a:buSzPts val="1400"/>
              <a:buNone/>
            </a:pPr>
            <a:endParaRPr/>
          </a:p>
        </p:txBody>
      </p:sp>
      <p:sp>
        <p:nvSpPr>
          <p:cNvPr id="523" name="Google Shape;523;p31: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3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p32: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It’s time to put your post-its to work.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Initially, you thought of people who supported you in some way.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Perhaps these categories made you think of MORE people.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First step - add any post-it notes you need to.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Then arrange them on this map - you MAY need to make additional post-it notes for ONE person if they fit more than 1 category - that is totally FINE.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It’s fine to have empty circles, especially at this point in your journey.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You’re not limited to the people they added in the first exercise (i.e. they can expand to as many as they want)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At least 10 minutes to work on their own, then lead discussion via reflection on their ecosystem map (as well as others) </a:t>
            </a:r>
            <a:endParaRPr>
              <a:solidFill>
                <a:schemeClr val="dk1"/>
              </a:solidFill>
            </a:endParaRPr>
          </a:p>
          <a:p>
            <a:pPr marL="0" lvl="0" indent="0" algn="l" rtl="0">
              <a:lnSpc>
                <a:spcPct val="100000"/>
              </a:lnSpc>
              <a:spcBef>
                <a:spcPts val="0"/>
              </a:spcBef>
              <a:spcAft>
                <a:spcPts val="0"/>
              </a:spcAft>
              <a:buClr>
                <a:schemeClr val="dk1"/>
              </a:buClr>
              <a:buSzPts val="1400"/>
              <a:buNone/>
            </a:pPr>
            <a:endParaRPr>
              <a:solidFill>
                <a:schemeClr val="dk1"/>
              </a:solidFill>
            </a:endParaRPr>
          </a:p>
          <a:p>
            <a:pPr marL="0" lvl="0" indent="0" algn="l" rtl="0">
              <a:lnSpc>
                <a:spcPct val="100000"/>
              </a:lnSpc>
              <a:spcBef>
                <a:spcPts val="0"/>
              </a:spcBef>
              <a:spcAft>
                <a:spcPts val="0"/>
              </a:spcAft>
              <a:buClr>
                <a:schemeClr val="dk1"/>
              </a:buClr>
              <a:buSzPts val="1400"/>
              <a:buNone/>
            </a:pPr>
            <a:endParaRPr>
              <a:solidFill>
                <a:schemeClr val="dk1"/>
              </a:solidFill>
            </a:endParaRPr>
          </a:p>
          <a:p>
            <a:pPr marL="0" lvl="0" indent="0" algn="l" rtl="0">
              <a:lnSpc>
                <a:spcPct val="100000"/>
              </a:lnSpc>
              <a:spcBef>
                <a:spcPts val="0"/>
              </a:spcBef>
              <a:spcAft>
                <a:spcPts val="0"/>
              </a:spcAft>
              <a:buClr>
                <a:schemeClr val="dk1"/>
              </a:buClr>
              <a:buSzPts val="1400"/>
              <a:buNone/>
            </a:pPr>
            <a:endParaRPr>
              <a:solidFill>
                <a:schemeClr val="dk1"/>
              </a:solidFill>
            </a:endParaRPr>
          </a:p>
          <a:p>
            <a:pPr marL="0" lvl="0" indent="0" algn="l" rtl="0">
              <a:lnSpc>
                <a:spcPct val="100000"/>
              </a:lnSpc>
              <a:spcBef>
                <a:spcPts val="0"/>
              </a:spcBef>
              <a:spcAft>
                <a:spcPts val="0"/>
              </a:spcAft>
              <a:buClr>
                <a:schemeClr val="dk1"/>
              </a:buClr>
              <a:buSzPts val="1400"/>
              <a:buNone/>
            </a:pPr>
            <a:endParaRPr/>
          </a:p>
        </p:txBody>
      </p:sp>
      <p:sp>
        <p:nvSpPr>
          <p:cNvPr id="547" name="Google Shape;547;p32: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3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4" name="Google Shape;574;p33: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12:08 pm,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t>You can list names - this might be helpful to determine all the post-its you need.  </a:t>
            </a:r>
            <a:endParaRPr/>
          </a:p>
          <a:p>
            <a:pPr marL="465887" lvl="0" indent="-304121" algn="l" rtl="0">
              <a:lnSpc>
                <a:spcPct val="100000"/>
              </a:lnSpc>
              <a:spcBef>
                <a:spcPts val="0"/>
              </a:spcBef>
              <a:spcAft>
                <a:spcPts val="0"/>
              </a:spcAft>
              <a:buClr>
                <a:schemeClr val="dk1"/>
              </a:buClr>
              <a:buSzPts val="1100"/>
              <a:buChar char="●"/>
            </a:pPr>
            <a:r>
              <a:rPr lang="en"/>
              <a:t>Of course, people can land in more than ONE category.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Alright, time has come to work on YOURS.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want to give you 8 minutes to work on your own.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When they come back - questions? Comments on that experience? What did you notice?</a:t>
            </a:r>
            <a:endParaRPr/>
          </a:p>
        </p:txBody>
      </p:sp>
      <p:sp>
        <p:nvSpPr>
          <p:cNvPr id="575" name="Google Shape;575;p33: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3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p34: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12:08 pm,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t>You can list names - this might be helpful to determine all the post-its you need.  </a:t>
            </a:r>
            <a:endParaRPr/>
          </a:p>
          <a:p>
            <a:pPr marL="465887" lvl="0" indent="-304121" algn="l" rtl="0">
              <a:lnSpc>
                <a:spcPct val="100000"/>
              </a:lnSpc>
              <a:spcBef>
                <a:spcPts val="0"/>
              </a:spcBef>
              <a:spcAft>
                <a:spcPts val="0"/>
              </a:spcAft>
              <a:buClr>
                <a:schemeClr val="dk1"/>
              </a:buClr>
              <a:buSzPts val="1100"/>
              <a:buChar char="●"/>
            </a:pPr>
            <a:r>
              <a:rPr lang="en"/>
              <a:t>Of course, people can land in more than ONE category.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Alright, time has come to work on YOURS.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want to give you 8 minutes to work on your own.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When they come back - questions? Comments on that experience? What did you notice?</a:t>
            </a:r>
            <a:endParaRPr/>
          </a:p>
        </p:txBody>
      </p:sp>
      <p:sp>
        <p:nvSpPr>
          <p:cNvPr id="590" name="Google Shape;590;p34: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3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4" name="Google Shape;604;p35: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Chris - 12:16 pm,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Do you have any unicorns?!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Yes, some people ARE amazing and you think of them for everything, AND they respond.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AND just be careful.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It can be SO useful to spread it out a bit and be curious about other perspectives.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At the same time, we need to be GRATEFUL for the people that show up for you in many ways.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Say thank you!    </a:t>
            </a:r>
            <a:endParaRPr>
              <a:solidFill>
                <a:schemeClr val="dk1"/>
              </a:solidFill>
            </a:endParaRPr>
          </a:p>
          <a:p>
            <a:pPr marL="0" lvl="0" indent="0" algn="l" rtl="0">
              <a:lnSpc>
                <a:spcPct val="100000"/>
              </a:lnSpc>
              <a:spcBef>
                <a:spcPts val="0"/>
              </a:spcBef>
              <a:spcAft>
                <a:spcPts val="0"/>
              </a:spcAft>
              <a:buSzPts val="1400"/>
              <a:buNone/>
            </a:pPr>
            <a:endParaRPr/>
          </a:p>
        </p:txBody>
      </p:sp>
      <p:sp>
        <p:nvSpPr>
          <p:cNvPr id="605" name="Google Shape;605;p35: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3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0" name="Google Shape;620;p36: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Chris - Support Mapping Activity</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3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6" name="Google Shape;626;p37: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SzPts val="1400"/>
              <a:buNone/>
            </a:pPr>
            <a:r>
              <a:rPr lang="en" b="1">
                <a:solidFill>
                  <a:schemeClr val="dk1"/>
                </a:solidFill>
              </a:rPr>
              <a:t>[Facilitator] - Support Mapping Activity</a:t>
            </a:r>
            <a:endParaRPr b="1">
              <a:solidFill>
                <a:schemeClr val="dk1"/>
              </a:solidFill>
            </a:endParaRPr>
          </a:p>
          <a:p>
            <a:pPr marL="465887" lvl="0" indent="-304121" algn="l" rtl="0">
              <a:lnSpc>
                <a:spcPct val="100000"/>
              </a:lnSpc>
              <a:spcBef>
                <a:spcPts val="0"/>
              </a:spcBef>
              <a:spcAft>
                <a:spcPts val="0"/>
              </a:spcAft>
              <a:buSzPts val="1100"/>
              <a:buChar char="●"/>
            </a:pPr>
            <a:r>
              <a:rPr lang="en"/>
              <a:t>If you draw a bit of a blank, that’s ok too.  </a:t>
            </a:r>
            <a:endParaRPr/>
          </a:p>
          <a:p>
            <a:pPr marL="465887" lvl="0" indent="-304121" algn="l" rtl="0">
              <a:lnSpc>
                <a:spcPct val="100000"/>
              </a:lnSpc>
              <a:spcBef>
                <a:spcPts val="0"/>
              </a:spcBef>
              <a:spcAft>
                <a:spcPts val="0"/>
              </a:spcAft>
              <a:buSzPts val="1100"/>
              <a:buChar char="●"/>
            </a:pPr>
            <a:r>
              <a:rPr lang="en"/>
              <a:t>You may not know who specifically or what kind of person might be BEST to help.  </a:t>
            </a:r>
            <a:endParaRPr/>
          </a:p>
          <a:p>
            <a:pPr marL="465887" lvl="0" indent="-304121" algn="l" rtl="0">
              <a:lnSpc>
                <a:spcPct val="100000"/>
              </a:lnSpc>
              <a:spcBef>
                <a:spcPts val="0"/>
              </a:spcBef>
              <a:spcAft>
                <a:spcPts val="0"/>
              </a:spcAft>
              <a:buSzPts val="1100"/>
              <a:buChar char="●"/>
            </a:pPr>
            <a:r>
              <a:rPr lang="en"/>
              <a:t>We continue to learn and develop new relationships for different things as our career path and journey continue.   </a:t>
            </a:r>
            <a:endParaRPr/>
          </a:p>
          <a:p>
            <a:pPr marL="465887" lvl="0" indent="-304121" algn="l" rtl="0">
              <a:lnSpc>
                <a:spcPct val="100000"/>
              </a:lnSpc>
              <a:spcBef>
                <a:spcPts val="0"/>
              </a:spcBef>
              <a:spcAft>
                <a:spcPts val="0"/>
              </a:spcAft>
              <a:buSzPts val="1100"/>
              <a:buChar char="●"/>
            </a:pPr>
            <a:r>
              <a:rPr lang="en"/>
              <a:t>Where are you getting support now? </a:t>
            </a:r>
            <a:endParaRPr/>
          </a:p>
          <a:p>
            <a:pPr marL="465887" lvl="0" indent="-304121" algn="l" rtl="0">
              <a:lnSpc>
                <a:spcPct val="100000"/>
              </a:lnSpc>
              <a:spcBef>
                <a:spcPts val="0"/>
              </a:spcBef>
              <a:spcAft>
                <a:spcPts val="0"/>
              </a:spcAft>
              <a:buSzPts val="1100"/>
              <a:buChar char="●"/>
            </a:pPr>
            <a:r>
              <a:rPr lang="en"/>
              <a:t>Cast net wider - INDIVIDUAL EXAMPLE</a:t>
            </a:r>
            <a:endParaRPr/>
          </a:p>
        </p:txBody>
      </p:sp>
      <p:sp>
        <p:nvSpPr>
          <p:cNvPr id="627" name="Google Shape;627;p37: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3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5" name="Google Shape;655;p38: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SzPts val="1400"/>
              <a:buNone/>
            </a:pPr>
            <a:r>
              <a:rPr lang="en" b="1">
                <a:solidFill>
                  <a:schemeClr val="dk1"/>
                </a:solidFill>
              </a:rPr>
              <a:t>[Facilitator] - Support Mapping Activity</a:t>
            </a:r>
            <a:endParaRPr b="1">
              <a:solidFill>
                <a:schemeClr val="dk1"/>
              </a:solidFill>
            </a:endParaRPr>
          </a:p>
          <a:p>
            <a:pPr marL="465887" lvl="0" indent="-304121" algn="l" rtl="0">
              <a:lnSpc>
                <a:spcPct val="100000"/>
              </a:lnSpc>
              <a:spcBef>
                <a:spcPts val="0"/>
              </a:spcBef>
              <a:spcAft>
                <a:spcPts val="0"/>
              </a:spcAft>
              <a:buSzPts val="1100"/>
              <a:buChar char="●"/>
            </a:pPr>
            <a:r>
              <a:rPr lang="en"/>
              <a:t>If you draw a bit of a blank, that’s ok too.  </a:t>
            </a:r>
            <a:endParaRPr/>
          </a:p>
          <a:p>
            <a:pPr marL="465887" lvl="0" indent="-304121" algn="l" rtl="0">
              <a:lnSpc>
                <a:spcPct val="100000"/>
              </a:lnSpc>
              <a:spcBef>
                <a:spcPts val="0"/>
              </a:spcBef>
              <a:spcAft>
                <a:spcPts val="0"/>
              </a:spcAft>
              <a:buSzPts val="1100"/>
              <a:buChar char="●"/>
            </a:pPr>
            <a:r>
              <a:rPr lang="en"/>
              <a:t>You may not know who specifically or what kind of person might be BEST to help.  </a:t>
            </a:r>
            <a:endParaRPr/>
          </a:p>
          <a:p>
            <a:pPr marL="465887" lvl="0" indent="-304121" algn="l" rtl="0">
              <a:lnSpc>
                <a:spcPct val="100000"/>
              </a:lnSpc>
              <a:spcBef>
                <a:spcPts val="0"/>
              </a:spcBef>
              <a:spcAft>
                <a:spcPts val="0"/>
              </a:spcAft>
              <a:buSzPts val="1100"/>
              <a:buChar char="●"/>
            </a:pPr>
            <a:r>
              <a:rPr lang="en"/>
              <a:t>We continue to learn and develop new relationships for different things as our career path and journey continue.   </a:t>
            </a:r>
            <a:endParaRPr/>
          </a:p>
          <a:p>
            <a:pPr marL="465887" lvl="0" indent="-304121" algn="l" rtl="0">
              <a:lnSpc>
                <a:spcPct val="100000"/>
              </a:lnSpc>
              <a:spcBef>
                <a:spcPts val="0"/>
              </a:spcBef>
              <a:spcAft>
                <a:spcPts val="0"/>
              </a:spcAft>
              <a:buSzPts val="1100"/>
              <a:buChar char="●"/>
            </a:pPr>
            <a:r>
              <a:rPr lang="en"/>
              <a:t>Where are you getting support now? </a:t>
            </a:r>
            <a:endParaRPr/>
          </a:p>
          <a:p>
            <a:pPr marL="465887" lvl="0" indent="-304121" algn="l" rtl="0">
              <a:lnSpc>
                <a:spcPct val="100000"/>
              </a:lnSpc>
              <a:spcBef>
                <a:spcPts val="0"/>
              </a:spcBef>
              <a:spcAft>
                <a:spcPts val="0"/>
              </a:spcAft>
              <a:buSzPts val="1100"/>
              <a:buChar char="●"/>
            </a:pPr>
            <a:r>
              <a:rPr lang="en"/>
              <a:t>Cast net wider - INDIVIDUAL EXAMPLE</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Know that ANY way your map looks is okay.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It will grow and change - actually it NEEDS to grow and change over time.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You are early in your journey.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wouldn’t expect every circle to be filled.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More, different and it will change again after graduation.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AND it doesn’t have to just be a picture of what you have</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It can be helpful to also decide what you need AND how you might try to locate more support.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And there is good news about that… (next slide)</a:t>
            </a:r>
            <a:endParaRPr/>
          </a:p>
        </p:txBody>
      </p:sp>
      <p:sp>
        <p:nvSpPr>
          <p:cNvPr id="656" name="Google Shape;656;p38: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3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7" name="Google Shape;687;p39: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All your people have people.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just need to learn WHAT we need AND how to ask for what we need to some of the right/best people.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In the meantime, let’s see if we can get more clear on your experience with this and connect with others who did the same exercise.  </a:t>
            </a:r>
            <a:endParaRPr>
              <a:solidFill>
                <a:schemeClr val="dk1"/>
              </a:solidFill>
            </a:endParaRPr>
          </a:p>
          <a:p>
            <a:pPr marL="0" lvl="0" indent="0" algn="l" rtl="0">
              <a:lnSpc>
                <a:spcPct val="100000"/>
              </a:lnSpc>
              <a:spcBef>
                <a:spcPts val="0"/>
              </a:spcBef>
              <a:spcAft>
                <a:spcPts val="0"/>
              </a:spcAft>
              <a:buSzPts val="1400"/>
              <a:buNone/>
            </a:pPr>
            <a:endParaRPr/>
          </a:p>
        </p:txBody>
      </p:sp>
      <p:sp>
        <p:nvSpPr>
          <p:cNvPr id="688" name="Google Shape;688;p39: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39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p4: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solidFill>
                  <a:schemeClr val="dk1"/>
                </a:solidFill>
              </a:rPr>
              <a:t>[Facilitator] -</a:t>
            </a:r>
            <a:r>
              <a:rPr lang="en">
                <a:solidFill>
                  <a:schemeClr val="dk1"/>
                </a:solidFill>
              </a:rPr>
              <a:t> </a:t>
            </a:r>
            <a:r>
              <a:rPr lang="en" b="1">
                <a:solidFill>
                  <a:schemeClr val="dk1"/>
                </a:solidFill>
              </a:rPr>
              <a:t>Big picture goals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Big picture goals for today</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Connect with us, mentors AND connect with each other</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Learn more about geosciences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are excited. We are here for you.</a:t>
            </a:r>
            <a:endParaRPr b="1">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40: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p40: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- 12:21 pm,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Talk about what categories feel really ‘clear’, and those that don’t.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Breakouts in 3’s for 5 minutes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Reflect on your own situation and hear someone else’s experience as well.</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Ask about their conversations – any trends?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Usually sponsorship is lacking, sometimes intellectual community.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Clarify the difference between safe space and other well-being.  </a:t>
            </a:r>
            <a:endParaRPr>
              <a:solidFill>
                <a:schemeClr val="dk1"/>
              </a:solidFill>
            </a:endParaRPr>
          </a:p>
          <a:p>
            <a:pPr marL="0" lvl="0" indent="0" algn="l" rtl="0">
              <a:lnSpc>
                <a:spcPct val="100000"/>
              </a:lnSpc>
              <a:spcBef>
                <a:spcPts val="0"/>
              </a:spcBef>
              <a:spcAft>
                <a:spcPts val="0"/>
              </a:spcAft>
              <a:buClr>
                <a:schemeClr val="dk1"/>
              </a:buClr>
              <a:buSzPts val="1400"/>
              <a:buNone/>
            </a:pPr>
            <a:endParaRPr>
              <a:solidFill>
                <a:schemeClr val="dk1"/>
              </a:solidFill>
            </a:endParaRPr>
          </a:p>
          <a:p>
            <a:pPr marL="0" lvl="0" indent="0" algn="l" rtl="0">
              <a:lnSpc>
                <a:spcPct val="100000"/>
              </a:lnSpc>
              <a:spcBef>
                <a:spcPts val="0"/>
              </a:spcBef>
              <a:spcAft>
                <a:spcPts val="0"/>
              </a:spcAft>
              <a:buClr>
                <a:schemeClr val="dk1"/>
              </a:buClr>
              <a:buSzPts val="1400"/>
              <a:buNone/>
            </a:pPr>
            <a:endParaRPr>
              <a:solidFill>
                <a:schemeClr val="dk1"/>
              </a:solidFill>
            </a:endParaRPr>
          </a:p>
          <a:p>
            <a:pPr marL="0" lvl="0" indent="0" algn="l" rtl="0">
              <a:lnSpc>
                <a:spcPct val="100000"/>
              </a:lnSpc>
              <a:spcBef>
                <a:spcPts val="0"/>
              </a:spcBef>
              <a:spcAft>
                <a:spcPts val="0"/>
              </a:spcAft>
              <a:buSzPts val="1400"/>
              <a:buNone/>
            </a:pPr>
            <a:endParaRPr/>
          </a:p>
        </p:txBody>
      </p:sp>
      <p:sp>
        <p:nvSpPr>
          <p:cNvPr id="721" name="Google Shape;721;p40: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4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0" name="Google Shape;730;p41: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Tips for the future on how to continue to build your support network map – help on how to find these people for the future</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Highlight that each of the sheets LOOK similar yet do provide different information that can help them.</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Remind them that it’s a dynamic, living document – it is okay for it to change often AND can be helpful when we need to be proactive about what it is that we need.</a:t>
            </a:r>
            <a:endParaRPr>
              <a:solidFill>
                <a:schemeClr val="dk1"/>
              </a:solidFill>
            </a:endParaRPr>
          </a:p>
          <a:p>
            <a:pPr marL="0" lvl="0" indent="0" algn="l" rtl="0">
              <a:lnSpc>
                <a:spcPct val="100000"/>
              </a:lnSpc>
              <a:spcBef>
                <a:spcPts val="0"/>
              </a:spcBef>
              <a:spcAft>
                <a:spcPts val="0"/>
              </a:spcAft>
              <a:buClr>
                <a:schemeClr val="dk1"/>
              </a:buClr>
              <a:buSzPts val="1400"/>
              <a:buNone/>
            </a:pPr>
            <a:endParaRPr>
              <a:solidFill>
                <a:schemeClr val="dk1"/>
              </a:solidFill>
            </a:endParaRPr>
          </a:p>
          <a:p>
            <a:pPr marL="0" lvl="0" indent="0" algn="l" rtl="0">
              <a:lnSpc>
                <a:spcPct val="100000"/>
              </a:lnSpc>
              <a:spcBef>
                <a:spcPts val="0"/>
              </a:spcBef>
              <a:spcAft>
                <a:spcPts val="0"/>
              </a:spcAft>
              <a:buSzPts val="1400"/>
              <a:buNone/>
            </a:pPr>
            <a:endParaRPr/>
          </a:p>
        </p:txBody>
      </p:sp>
      <p:sp>
        <p:nvSpPr>
          <p:cNvPr id="731" name="Google Shape;731;p41: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4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0" name="Google Shape;740;p42: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Tips for the future on how to continue to build your support network map – help on how to find these people for the future</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Highlight that each of the sheets LOOK similar yet do provide different information that can help them.</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Remind them that it’s a dynamic, living document – it is okay for it to change often AND can be helpful when we need to be proactive about what it is that we need.</a:t>
            </a:r>
            <a:endParaRPr>
              <a:solidFill>
                <a:schemeClr val="dk1"/>
              </a:solidFill>
            </a:endParaRPr>
          </a:p>
          <a:p>
            <a:pPr marL="0" lvl="0" indent="0" algn="l" rtl="0">
              <a:lnSpc>
                <a:spcPct val="100000"/>
              </a:lnSpc>
              <a:spcBef>
                <a:spcPts val="0"/>
              </a:spcBef>
              <a:spcAft>
                <a:spcPts val="0"/>
              </a:spcAft>
              <a:buClr>
                <a:schemeClr val="dk1"/>
              </a:buClr>
              <a:buSzPts val="1400"/>
              <a:buNone/>
            </a:pPr>
            <a:endParaRPr b="1">
              <a:solidFill>
                <a:schemeClr val="dk1"/>
              </a:solidFill>
            </a:endParaRPr>
          </a:p>
          <a:p>
            <a:pPr marL="0" lvl="0" indent="0" algn="l" rtl="0">
              <a:lnSpc>
                <a:spcPct val="100000"/>
              </a:lnSpc>
              <a:spcBef>
                <a:spcPts val="0"/>
              </a:spcBef>
              <a:spcAft>
                <a:spcPts val="0"/>
              </a:spcAft>
              <a:buSzPts val="1400"/>
              <a:buNone/>
            </a:pPr>
            <a:endParaRPr/>
          </a:p>
        </p:txBody>
      </p:sp>
      <p:sp>
        <p:nvSpPr>
          <p:cNvPr id="741" name="Google Shape;741;p42: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4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0" name="Google Shape;750;p43: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Key theme: We need to ask if we don’t know...and choosing the wrong person who CAN’T help isn’t bad, we just move on and ask someone else.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Now, HOW we ask can be important...</a:t>
            </a:r>
            <a:endParaRPr>
              <a:solidFill>
                <a:schemeClr val="dk1"/>
              </a:solidFill>
            </a:endParaRPr>
          </a:p>
          <a:p>
            <a:pPr marL="0" lvl="0" indent="0" algn="l" rtl="0">
              <a:lnSpc>
                <a:spcPct val="100000"/>
              </a:lnSpc>
              <a:spcBef>
                <a:spcPts val="0"/>
              </a:spcBef>
              <a:spcAft>
                <a:spcPts val="0"/>
              </a:spcAft>
              <a:buClr>
                <a:schemeClr val="dk1"/>
              </a:buClr>
              <a:buSzPts val="1400"/>
              <a:buNone/>
            </a:pPr>
            <a:endParaRPr>
              <a:solidFill>
                <a:schemeClr val="dk1"/>
              </a:solidFill>
            </a:endParaRPr>
          </a:p>
          <a:p>
            <a:pPr marL="0" lvl="0" indent="0" algn="l" rtl="0">
              <a:lnSpc>
                <a:spcPct val="100000"/>
              </a:lnSpc>
              <a:spcBef>
                <a:spcPts val="0"/>
              </a:spcBef>
              <a:spcAft>
                <a:spcPts val="0"/>
              </a:spcAft>
              <a:buSzPts val="1400"/>
              <a:buNone/>
            </a:pPr>
            <a:endParaRPr/>
          </a:p>
        </p:txBody>
      </p:sp>
      <p:sp>
        <p:nvSpPr>
          <p:cNvPr id="751" name="Google Shape;751;p43: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44: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0" name="Google Shape;760;p44: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- 12:24 pm,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If we are interested in learning more about someone/working with them, etc., we need to know how to be smart about reaching out.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Quick practice.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Imagine scenario described above.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Take a few minutes to write a draft of what you would say.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After a few minutes, share at their tables and see what they like and don’t (listen to different styles – no one ‘right’ way to do it).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Ask for a few brave people to read theirs to entire group and offer insights – ‘that’s great’ – ‘let’s reconsider this’ – what else could we do?</a:t>
            </a:r>
            <a:endParaRPr>
              <a:solidFill>
                <a:schemeClr val="dk1"/>
              </a:solidFill>
            </a:endParaRPr>
          </a:p>
          <a:p>
            <a:pPr marL="0" lvl="0" indent="0" algn="l" rtl="0">
              <a:lnSpc>
                <a:spcPct val="100000"/>
              </a:lnSpc>
              <a:spcBef>
                <a:spcPts val="0"/>
              </a:spcBef>
              <a:spcAft>
                <a:spcPts val="0"/>
              </a:spcAft>
              <a:buSzPts val="1400"/>
              <a:buNone/>
            </a:pPr>
            <a:endParaRPr/>
          </a:p>
        </p:txBody>
      </p:sp>
      <p:sp>
        <p:nvSpPr>
          <p:cNvPr id="761" name="Google Shape;761;p44: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45: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8" name="Google Shape;768;p45: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- 12:29 pm,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Go into breakouts in trios for 6 minutes.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Feel free to ask questions, make comments, this isn’t about perfection - it’s about being interested, respectful, and creative</a:t>
            </a:r>
            <a:endParaRPr>
              <a:solidFill>
                <a:schemeClr val="dk1"/>
              </a:solidFill>
            </a:endParaRPr>
          </a:p>
          <a:p>
            <a:pPr marL="0" lvl="0" indent="0" algn="l" rtl="0">
              <a:lnSpc>
                <a:spcPct val="100000"/>
              </a:lnSpc>
              <a:spcBef>
                <a:spcPts val="0"/>
              </a:spcBef>
              <a:spcAft>
                <a:spcPts val="0"/>
              </a:spcAft>
              <a:buSzPts val="1400"/>
              <a:buNone/>
            </a:pPr>
            <a:endParaRPr/>
          </a:p>
        </p:txBody>
      </p:sp>
      <p:sp>
        <p:nvSpPr>
          <p:cNvPr id="769" name="Google Shape;769;p45: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46: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6" name="Google Shape;776;p46: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- 12:38 pm,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To review (perhaps) or add new things – here is a general list of Do’s and Don’t’s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Clarify as we go and see what additional questions they have</a:t>
            </a:r>
            <a:endParaRPr>
              <a:solidFill>
                <a:schemeClr val="dk1"/>
              </a:solidFill>
            </a:endParaRPr>
          </a:p>
          <a:p>
            <a:pPr marL="0" lvl="0" indent="0" algn="l" rtl="0">
              <a:lnSpc>
                <a:spcPct val="100000"/>
              </a:lnSpc>
              <a:spcBef>
                <a:spcPts val="0"/>
              </a:spcBef>
              <a:spcAft>
                <a:spcPts val="0"/>
              </a:spcAft>
              <a:buSzPts val="1400"/>
              <a:buNone/>
            </a:pPr>
            <a:endParaRPr/>
          </a:p>
        </p:txBody>
      </p:sp>
      <p:sp>
        <p:nvSpPr>
          <p:cNvPr id="777" name="Google Shape;777;p46: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47: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5" name="Google Shape;785;p47: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- 12:41 pm, Support Mapping Activity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Short-term application – who can you add from today?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Long-term application – what can you do to add to people moving forward intentionally?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Ask the group – what things can you do to add people to your list intentionally (this can either be a table discussion that they report out on OR done as a large group – depending on time)</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Ask any scientists in session - what have you done to find the right people?  </a:t>
            </a:r>
            <a:endParaRPr>
              <a:solidFill>
                <a:schemeClr val="dk1"/>
              </a:solidFill>
            </a:endParaRPr>
          </a:p>
          <a:p>
            <a:pPr marL="0" lvl="0" indent="0" algn="l" rtl="0">
              <a:lnSpc>
                <a:spcPct val="100000"/>
              </a:lnSpc>
              <a:spcBef>
                <a:spcPts val="0"/>
              </a:spcBef>
              <a:spcAft>
                <a:spcPts val="0"/>
              </a:spcAft>
              <a:buSzPts val="1400"/>
              <a:buNone/>
            </a:pPr>
            <a:endParaRPr/>
          </a:p>
        </p:txBody>
      </p:sp>
      <p:sp>
        <p:nvSpPr>
          <p:cNvPr id="786" name="Google Shape;786;p47: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47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4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3" name="Google Shape;793;p48: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dirty="0">
                <a:solidFill>
                  <a:schemeClr val="dk1"/>
                </a:solidFill>
              </a:rPr>
              <a:t>[Facilitator] - 12:45 pm, Support Mapping Activity</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Join mentors for lunch. What mentors are joining at lunch? Do we have a PROGRESS team person in each breakout to facilitate conversation?</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Some questions, if needed:</a:t>
            </a:r>
            <a:endParaRPr dirty="0">
              <a:solidFill>
                <a:schemeClr val="dk1"/>
              </a:solidFill>
            </a:endParaRPr>
          </a:p>
          <a:p>
            <a:pPr marL="931774" lvl="0" indent="-304121" algn="l" rtl="0">
              <a:lnSpc>
                <a:spcPct val="100000"/>
              </a:lnSpc>
              <a:spcBef>
                <a:spcPts val="0"/>
              </a:spcBef>
              <a:spcAft>
                <a:spcPts val="0"/>
              </a:spcAft>
              <a:buClr>
                <a:schemeClr val="dk1"/>
              </a:buClr>
              <a:buSzPts val="1100"/>
              <a:buAutoNum type="arabicPeriod"/>
            </a:pPr>
            <a:r>
              <a:rPr lang="en" dirty="0">
                <a:solidFill>
                  <a:schemeClr val="dk1"/>
                </a:solidFill>
              </a:rPr>
              <a:t>How did you know science is what you wanted to do seriously?</a:t>
            </a:r>
            <a:endParaRPr dirty="0">
              <a:solidFill>
                <a:schemeClr val="dk1"/>
              </a:solidFill>
            </a:endParaRPr>
          </a:p>
          <a:p>
            <a:pPr marL="931774" lvl="0" indent="-304121" algn="l" rtl="0">
              <a:lnSpc>
                <a:spcPct val="100000"/>
              </a:lnSpc>
              <a:spcBef>
                <a:spcPts val="0"/>
              </a:spcBef>
              <a:spcAft>
                <a:spcPts val="0"/>
              </a:spcAft>
              <a:buClr>
                <a:schemeClr val="dk1"/>
              </a:buClr>
              <a:buSzPts val="1100"/>
              <a:buAutoNum type="arabicPeriod"/>
            </a:pPr>
            <a:r>
              <a:rPr lang="en" dirty="0">
                <a:solidFill>
                  <a:schemeClr val="dk1"/>
                </a:solidFill>
              </a:rPr>
              <a:t>How good are you at asking for support?</a:t>
            </a:r>
            <a:endParaRPr dirty="0">
              <a:solidFill>
                <a:schemeClr val="dk1"/>
              </a:solidFill>
            </a:endParaRPr>
          </a:p>
          <a:p>
            <a:pPr marL="931774" lvl="0" indent="-304121" algn="l" rtl="0">
              <a:lnSpc>
                <a:spcPct val="100000"/>
              </a:lnSpc>
              <a:spcBef>
                <a:spcPts val="0"/>
              </a:spcBef>
              <a:spcAft>
                <a:spcPts val="0"/>
              </a:spcAft>
              <a:buClr>
                <a:schemeClr val="dk1"/>
              </a:buClr>
              <a:buSzPts val="1100"/>
              <a:buAutoNum type="arabicPeriod"/>
            </a:pPr>
            <a:r>
              <a:rPr lang="en" dirty="0">
                <a:solidFill>
                  <a:schemeClr val="dk1"/>
                </a:solidFill>
              </a:rPr>
              <a:t>For students - what qualities are important for you in a mentor?</a:t>
            </a:r>
            <a:endParaRPr dirty="0">
              <a:solidFill>
                <a:schemeClr val="dk1"/>
              </a:solidFill>
            </a:endParaRPr>
          </a:p>
          <a:p>
            <a:pPr marL="931774" lvl="0" indent="-304121" algn="l" rtl="0">
              <a:lnSpc>
                <a:spcPct val="100000"/>
              </a:lnSpc>
              <a:spcBef>
                <a:spcPts val="0"/>
              </a:spcBef>
              <a:spcAft>
                <a:spcPts val="0"/>
              </a:spcAft>
              <a:buClr>
                <a:schemeClr val="dk1"/>
              </a:buClr>
              <a:buSzPts val="1100"/>
              <a:buAutoNum type="arabicPeriod"/>
            </a:pPr>
            <a:r>
              <a:rPr lang="en" dirty="0">
                <a:solidFill>
                  <a:schemeClr val="dk1"/>
                </a:solidFill>
              </a:rPr>
              <a:t>What has support looked like for you?</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b="1" dirty="0">
                <a:solidFill>
                  <a:schemeClr val="dk1"/>
                </a:solidFill>
              </a:rPr>
              <a:t>2:00 pm</a:t>
            </a:r>
            <a:r>
              <a:rPr lang="en" dirty="0">
                <a:solidFill>
                  <a:schemeClr val="dk1"/>
                </a:solidFill>
              </a:rPr>
              <a:t> - Welcome back! </a:t>
            </a:r>
          </a:p>
          <a:p>
            <a:pPr marL="465887" lvl="0" indent="-304121" algn="l" rtl="0">
              <a:lnSpc>
                <a:spcPct val="100000"/>
              </a:lnSpc>
              <a:spcBef>
                <a:spcPts val="0"/>
              </a:spcBef>
              <a:spcAft>
                <a:spcPts val="0"/>
              </a:spcAft>
              <a:buClr>
                <a:schemeClr val="dk1"/>
              </a:buClr>
              <a:buSzPts val="1100"/>
              <a:buChar char="●"/>
            </a:pPr>
            <a:r>
              <a:rPr lang="en" dirty="0">
                <a:solidFill>
                  <a:schemeClr val="dk1"/>
                </a:solidFill>
              </a:rPr>
              <a:t>Ready for our second half?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Reshuffle students to encourage new networking</a:t>
            </a:r>
          </a:p>
          <a:p>
            <a:pPr marL="923087" lvl="1" indent="-304121" algn="l" rtl="0">
              <a:lnSpc>
                <a:spcPct val="100000"/>
              </a:lnSpc>
              <a:spcBef>
                <a:spcPts val="0"/>
              </a:spcBef>
              <a:spcAft>
                <a:spcPts val="0"/>
              </a:spcAft>
              <a:buClr>
                <a:schemeClr val="dk1"/>
              </a:buClr>
              <a:buSzPts val="1100"/>
              <a:buChar char="●"/>
            </a:pPr>
            <a:r>
              <a:rPr lang="en" dirty="0">
                <a:solidFill>
                  <a:schemeClr val="dk1"/>
                </a:solidFill>
              </a:rPr>
              <a:t>60 sec, line up by hair length</a:t>
            </a:r>
            <a:endParaRPr dirty="0">
              <a:solidFill>
                <a:schemeClr val="dk1"/>
              </a:solidFill>
            </a:endParaRPr>
          </a:p>
          <a:p>
            <a:pPr marL="923087" lvl="1" indent="-304121" algn="l" rtl="0">
              <a:lnSpc>
                <a:spcPct val="100000"/>
              </a:lnSpc>
              <a:spcBef>
                <a:spcPts val="0"/>
              </a:spcBef>
              <a:spcAft>
                <a:spcPts val="0"/>
              </a:spcAft>
              <a:buClr>
                <a:schemeClr val="dk1"/>
              </a:buClr>
              <a:buSzPts val="1100"/>
              <a:buChar char="●"/>
            </a:pPr>
            <a:r>
              <a:rPr lang="en" dirty="0">
                <a:solidFill>
                  <a:schemeClr val="dk1"/>
                </a:solidFill>
              </a:rPr>
              <a:t>Count off for new table groups</a:t>
            </a:r>
            <a:endParaRPr dirty="0">
              <a:solidFill>
                <a:schemeClr val="dk1"/>
              </a:solidFill>
            </a:endParaRPr>
          </a:p>
          <a:p>
            <a:pPr marL="0" lvl="0" indent="0" algn="l" rtl="0">
              <a:lnSpc>
                <a:spcPct val="100000"/>
              </a:lnSpc>
              <a:spcBef>
                <a:spcPts val="0"/>
              </a:spcBef>
              <a:spcAft>
                <a:spcPts val="0"/>
              </a:spcAft>
              <a:buClr>
                <a:schemeClr val="dk1"/>
              </a:buClr>
              <a:buSzPts val="1100"/>
              <a:buNone/>
            </a:pPr>
            <a:endParaRPr dirty="0">
              <a:solidFill>
                <a:schemeClr val="dk1"/>
              </a:solidFill>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4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2" name="Google Shape;802;p49: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- 2:00 pm, Mentoring Panel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5: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Site Logistics</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p5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9" name="Google Shape;829;p50: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- 3:00 pm, Stretch Break</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Back up yoga video (5 minutes, standing only): </a:t>
            </a:r>
            <a:r>
              <a:rPr lang="en" u="sng">
                <a:solidFill>
                  <a:schemeClr val="hlink"/>
                </a:solidFill>
                <a:hlinkClick r:id="rId3"/>
              </a:rPr>
              <a:t>https://www.youtube.com/watch?v=lsw39ao17h0&amp;pp=ygUXeW9nYSA1IG1pbnV0ZXMgc3RhbmRpbmc%3D</a:t>
            </a:r>
            <a:r>
              <a:rPr lang="en">
                <a:solidFill>
                  <a:schemeClr val="dk1"/>
                </a:solidFill>
              </a:rPr>
              <a:t>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p5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7" name="Google Shape;837;p51: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3:05 pm, Growing Equitable Inclusion</a:t>
            </a:r>
            <a:endParaRPr b="1">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How can we all better feel included and invited into the world of science?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all likely need some work in this area.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Things aren’t easy in workplaces, that’s for sure.</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want to think about how we view others, how others may view us and how do we contribute to creating inclusion for all.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all want to be able to bring our full selves to our studies and work life.</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This starts with us as individuals.</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5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4" name="Google Shape;844;p52: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Growing Equitable Inclusion</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One way to do this...is we want to know who is in the room.</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What is social identity?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Write down a few identities that you think about yourself and how other people may see you/associate with you.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Example: Black Women Scientist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Think about your identities and write some of those /characteristics down on a piece of paper.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Provide examples.</a:t>
            </a:r>
            <a:endParaRPr>
              <a:solidFill>
                <a:schemeClr val="dk1"/>
              </a:solidFill>
            </a:endParaRPr>
          </a:p>
          <a:p>
            <a:pPr marL="1397660" lvl="2" indent="-304121" algn="l" rtl="0">
              <a:lnSpc>
                <a:spcPct val="100000"/>
              </a:lnSpc>
              <a:spcBef>
                <a:spcPts val="0"/>
              </a:spcBef>
              <a:spcAft>
                <a:spcPts val="0"/>
              </a:spcAft>
              <a:buClr>
                <a:schemeClr val="dk1"/>
              </a:buClr>
              <a:buSzPts val="1100"/>
              <a:buChar char="■"/>
            </a:pPr>
            <a:r>
              <a:rPr lang="en">
                <a:solidFill>
                  <a:schemeClr val="dk1"/>
                </a:solidFill>
              </a:rPr>
              <a:t>I identify as female.   </a:t>
            </a:r>
            <a:endParaRPr>
              <a:solidFill>
                <a:schemeClr val="dk1"/>
              </a:solidFill>
            </a:endParaRPr>
          </a:p>
          <a:p>
            <a:pPr marL="1397660" lvl="2" indent="-304121" algn="l" rtl="0">
              <a:lnSpc>
                <a:spcPct val="100000"/>
              </a:lnSpc>
              <a:spcBef>
                <a:spcPts val="0"/>
              </a:spcBef>
              <a:spcAft>
                <a:spcPts val="0"/>
              </a:spcAft>
              <a:buClr>
                <a:schemeClr val="dk1"/>
              </a:buClr>
              <a:buSzPts val="1100"/>
              <a:buChar char="■"/>
            </a:pPr>
            <a:r>
              <a:rPr lang="en">
                <a:solidFill>
                  <a:schemeClr val="dk1"/>
                </a:solidFill>
              </a:rPr>
              <a:t>Generously speaking, I am middle-aged.</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5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1" name="Google Shape;851;p53: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dirty="0">
                <a:solidFill>
                  <a:schemeClr val="dk1"/>
                </a:solidFill>
              </a:rPr>
              <a:t>[Facilitator] - Growing Equitable Inclusion</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While who we are remains consistent in any group, how we show up and use any of our identities differs in different settings.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Keep in mind, some of these identities are visible to others, some are not, so people may not even know what is true for you.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Who we are ends up being in relation to where we are in the group - regardless of what they fully know to be true and what they make up in their head.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In this case, I want us to think about influence.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When do you have low influence or are part of a lower influence group?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When do you have higher influence? (or at least when do you believe you have either).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As a student, in America, think of your day to day life.</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Add marks in the different petals above.</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Use the outer petals for when you feel part of the higher influence group &amp; use inside for lower influence group.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Note the empty one if there’s something from you that’s missing here.</a:t>
            </a:r>
            <a:endParaRPr dirty="0">
              <a:solidFill>
                <a:schemeClr val="dk1"/>
              </a:solidFill>
            </a:endParaRPr>
          </a:p>
          <a:p>
            <a:pPr marL="0" lvl="0" indent="0" algn="l" rtl="0">
              <a:lnSpc>
                <a:spcPct val="100000"/>
              </a:lnSpc>
              <a:spcBef>
                <a:spcPts val="0"/>
              </a:spcBef>
              <a:spcAft>
                <a:spcPts val="0"/>
              </a:spcAft>
              <a:buClr>
                <a:schemeClr val="dk1"/>
              </a:buClr>
              <a:buSzPts val="1100"/>
              <a:buNone/>
            </a:pPr>
            <a:endParaRPr dirty="0">
              <a:solidFill>
                <a:schemeClr val="dk1"/>
              </a:solidFill>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p5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7" name="Google Shape;857;p54: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Growing Equitable Inclusion</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Come back to large group.</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Key learning is that this is not the same in every environment.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all come into a room with a variety of social identities and we tend to pay attention to the identities that make us feel most vulnerable in a given context. We sometimes ignore social identities in which we have power.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Whatever your identities might be, know that you are welcome here and that means all of you.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Help everyone see that this can be more or less salient depending on the context.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Follow up could be asking about or noting differences based on living situation or other (e.g. Residential learning communities, engineering learning community)</a:t>
            </a:r>
            <a:endParaRPr>
              <a:solidFill>
                <a:schemeClr val="dk1"/>
              </a:solidFill>
            </a:endParaRPr>
          </a:p>
          <a:p>
            <a:pPr marL="0" lvl="0" indent="0" algn="l" rtl="0">
              <a:lnSpc>
                <a:spcPct val="100000"/>
              </a:lnSpc>
              <a:spcBef>
                <a:spcPts val="0"/>
              </a:spcBef>
              <a:spcAft>
                <a:spcPts val="0"/>
              </a:spcAft>
              <a:buClr>
                <a:schemeClr val="dk1"/>
              </a:buClr>
              <a:buSzPts val="1100"/>
              <a:buNone/>
            </a:pP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5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4" name="Google Shape;864;p55: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Growing Equitable Inclusion</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Who we are plays a role in how we show up.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And those same identities play a role in how we view others and likely even treat them.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In addition to our identities, how and when we meet people play a role too.  </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highlight>
                  <a:srgbClr val="FFF2CC"/>
                </a:highlight>
              </a:rPr>
              <a:t>(include people who are in the room on the ‘first impressions poster’)</a:t>
            </a:r>
            <a:endParaRPr>
              <a:solidFill>
                <a:schemeClr val="dk1"/>
              </a:solidFill>
              <a:highlight>
                <a:srgbClr val="FFF2CC"/>
              </a:highlight>
            </a:endParaRPr>
          </a:p>
          <a:p>
            <a:pPr marL="0" lvl="0" indent="0" algn="l" rtl="0">
              <a:lnSpc>
                <a:spcPct val="100000"/>
              </a:lnSpc>
              <a:spcBef>
                <a:spcPts val="0"/>
              </a:spcBef>
              <a:spcAft>
                <a:spcPts val="0"/>
              </a:spcAft>
              <a:buClr>
                <a:schemeClr val="dk1"/>
              </a:buClr>
              <a:buSzPts val="1100"/>
              <a:buNone/>
            </a:pPr>
            <a:endParaRPr>
              <a:solidFill>
                <a:schemeClr val="dk1"/>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p5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8" name="Google Shape;878;p56: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Growing Equitable Inclusion</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Use stampers to mark the box if it’s a yes.</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(you can customize these ahead of time)</a:t>
            </a:r>
            <a:endParaRPr>
              <a:solidFill>
                <a:schemeClr val="dk1"/>
              </a:solidFill>
            </a:endParaRPr>
          </a:p>
          <a:p>
            <a:pPr marL="0" lvl="0" indent="0" algn="l" rtl="0">
              <a:lnSpc>
                <a:spcPct val="100000"/>
              </a:lnSpc>
              <a:spcBef>
                <a:spcPts val="0"/>
              </a:spcBef>
              <a:spcAft>
                <a:spcPts val="0"/>
              </a:spcAft>
              <a:buClr>
                <a:schemeClr val="dk1"/>
              </a:buClr>
              <a:buSzPts val="1100"/>
              <a:buNone/>
            </a:pPr>
            <a:endParaRPr>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5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9" name="Google Shape;889;p57: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dirty="0">
                <a:solidFill>
                  <a:schemeClr val="dk1"/>
                </a:solidFill>
              </a:rPr>
              <a:t>[Facilitator] - Growing Equitable Inclusion</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Use stampers to mark the box if it’s a yes.</a:t>
            </a:r>
            <a:endParaRPr dirty="0"/>
          </a:p>
          <a:p>
            <a:pPr marL="465887" lvl="0" indent="-304121" algn="l" rtl="0">
              <a:lnSpc>
                <a:spcPct val="100000"/>
              </a:lnSpc>
              <a:spcBef>
                <a:spcPts val="0"/>
              </a:spcBef>
              <a:spcAft>
                <a:spcPts val="0"/>
              </a:spcAft>
              <a:buClr>
                <a:schemeClr val="dk1"/>
              </a:buClr>
              <a:buSzPts val="1100"/>
              <a:buChar char="●"/>
            </a:pPr>
            <a:r>
              <a:rPr lang="en" dirty="0">
                <a:solidFill>
                  <a:schemeClr val="dk1"/>
                </a:solidFill>
              </a:rPr>
              <a:t>(you can customize these ahead of time)</a:t>
            </a:r>
            <a:endParaRPr dirty="0">
              <a:solidFill>
                <a:schemeClr val="dk1"/>
              </a:solidFill>
            </a:endParaRPr>
          </a:p>
          <a:p>
            <a:pPr marL="0" lvl="0" indent="0" algn="l" rtl="0">
              <a:lnSpc>
                <a:spcPct val="100000"/>
              </a:lnSpc>
              <a:spcBef>
                <a:spcPts val="0"/>
              </a:spcBef>
              <a:spcAft>
                <a:spcPts val="0"/>
              </a:spcAft>
              <a:buClr>
                <a:schemeClr val="dk1"/>
              </a:buClr>
              <a:buSzPts val="1100"/>
              <a:buNone/>
            </a:pPr>
            <a:endParaRPr dirty="0">
              <a:solidFill>
                <a:schemeClr val="dk1"/>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5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3" name="Google Shape;903;p58: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dirty="0">
                <a:solidFill>
                  <a:schemeClr val="dk1"/>
                </a:solidFill>
              </a:rPr>
              <a:t>[Facilitator] - Growing Equitable Inclusion</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Thin Slice Theory - This activity brings us into our next slide of the power and impact first impressions have on how we view and treat others, and how others do the same to us.</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They happen quickly as research from Ambady and Rosenthal found when they did a study with students who watched 3 10 second clips (thin-slicing) of professors’ teaching nonverbally where they rated their teaching quality and then compared their rating to students who sat in a full class with that same professor.</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They found that brief judgments based on thin-slicing are similar to those judgments based on much more information.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The rating from those 10- second clips were very similar to students who sat through that professors full class and rated the teachers after having substantial interactions with them.</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This demonstrates the impressive amount of information that is conveyed in thin slices of everyday behavior and the insight that it can provide about an individual's personality, no matter how briefly the behavior is observed.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This also contributes to creating implicit biases and stereotypes because of how fast first impressions happen.</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b="1" dirty="0">
                <a:solidFill>
                  <a:schemeClr val="dk1"/>
                </a:solidFill>
              </a:rPr>
              <a:t>What does this mean?</a:t>
            </a:r>
            <a:endParaRPr b="1" dirty="0">
              <a:solidFill>
                <a:schemeClr val="dk1"/>
              </a:solidFill>
            </a:endParaRPr>
          </a:p>
          <a:p>
            <a:pPr marL="931774" lvl="1" indent="-304121" algn="l" rtl="0">
              <a:lnSpc>
                <a:spcPct val="100000"/>
              </a:lnSpc>
              <a:spcBef>
                <a:spcPts val="0"/>
              </a:spcBef>
              <a:spcAft>
                <a:spcPts val="0"/>
              </a:spcAft>
              <a:buClr>
                <a:schemeClr val="dk1"/>
              </a:buClr>
              <a:buSzPts val="1100"/>
              <a:buChar char="○"/>
            </a:pPr>
            <a:r>
              <a:rPr lang="en" dirty="0">
                <a:solidFill>
                  <a:schemeClr val="dk1"/>
                </a:solidFill>
              </a:rPr>
              <a:t>We have a lot of information in our heads -- which can include stereotypes or what is called in cognitive psychology “schemas” -- that we use to “read” and predict other people’s behavior. </a:t>
            </a:r>
            <a:endParaRPr dirty="0">
              <a:solidFill>
                <a:schemeClr val="dk1"/>
              </a:solidFill>
            </a:endParaRPr>
          </a:p>
          <a:p>
            <a:pPr marL="931774" lvl="1" indent="-304121" algn="l" rtl="0">
              <a:lnSpc>
                <a:spcPct val="100000"/>
              </a:lnSpc>
              <a:spcBef>
                <a:spcPts val="0"/>
              </a:spcBef>
              <a:spcAft>
                <a:spcPts val="0"/>
              </a:spcAft>
              <a:buClr>
                <a:schemeClr val="dk1"/>
              </a:buClr>
              <a:buSzPts val="1100"/>
              <a:buChar char="○"/>
            </a:pPr>
            <a:r>
              <a:rPr lang="en" dirty="0">
                <a:solidFill>
                  <a:schemeClr val="dk1"/>
                </a:solidFill>
              </a:rPr>
              <a:t>Sometimes they’re accurate, but sometimes they’re not.</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b="1" dirty="0">
                <a:solidFill>
                  <a:schemeClr val="dk1"/>
                </a:solidFill>
              </a:rPr>
              <a:t>What to know? </a:t>
            </a:r>
            <a:endParaRPr b="1" dirty="0">
              <a:solidFill>
                <a:schemeClr val="dk1"/>
              </a:solidFill>
            </a:endParaRPr>
          </a:p>
          <a:p>
            <a:pPr marL="931774" lvl="1" indent="-304121" algn="l" rtl="0">
              <a:lnSpc>
                <a:spcPct val="100000"/>
              </a:lnSpc>
              <a:spcBef>
                <a:spcPts val="0"/>
              </a:spcBef>
              <a:spcAft>
                <a:spcPts val="0"/>
              </a:spcAft>
              <a:buClr>
                <a:schemeClr val="dk1"/>
              </a:buClr>
              <a:buSzPts val="1100"/>
              <a:buChar char="○"/>
            </a:pPr>
            <a:r>
              <a:rPr lang="en" u="sng" dirty="0">
                <a:solidFill>
                  <a:schemeClr val="dk1"/>
                </a:solidFill>
              </a:rPr>
              <a:t>They form fast and when we don’t pay attention to them, they can shape our thinking going forward</a:t>
            </a:r>
            <a:r>
              <a:rPr lang="en" dirty="0">
                <a:solidFill>
                  <a:schemeClr val="dk1"/>
                </a:solidFill>
              </a:rPr>
              <a:t>:</a:t>
            </a:r>
            <a:endParaRPr dirty="0">
              <a:solidFill>
                <a:schemeClr val="dk1"/>
              </a:solidFill>
            </a:endParaRPr>
          </a:p>
          <a:p>
            <a:pPr marL="1397660" lvl="2" indent="-304121" algn="l" rtl="0">
              <a:lnSpc>
                <a:spcPct val="100000"/>
              </a:lnSpc>
              <a:spcBef>
                <a:spcPts val="0"/>
              </a:spcBef>
              <a:spcAft>
                <a:spcPts val="0"/>
              </a:spcAft>
              <a:buClr>
                <a:schemeClr val="dk1"/>
              </a:buClr>
              <a:buSzPts val="1100"/>
              <a:buChar char="■"/>
            </a:pPr>
            <a:r>
              <a:rPr lang="en" dirty="0">
                <a:solidFill>
                  <a:schemeClr val="dk1"/>
                </a:solidFill>
              </a:rPr>
              <a:t>We form schemas that can impact what we pay attention to, what we remember of people going forward, and what we ignore.</a:t>
            </a:r>
            <a:endParaRPr dirty="0">
              <a:solidFill>
                <a:schemeClr val="dk1"/>
              </a:solidFill>
            </a:endParaRPr>
          </a:p>
          <a:p>
            <a:pPr marL="1397660" lvl="2" indent="-304121" algn="l" rtl="0">
              <a:lnSpc>
                <a:spcPct val="100000"/>
              </a:lnSpc>
              <a:spcBef>
                <a:spcPts val="0"/>
              </a:spcBef>
              <a:spcAft>
                <a:spcPts val="0"/>
              </a:spcAft>
              <a:buClr>
                <a:schemeClr val="dk1"/>
              </a:buClr>
              <a:buSzPts val="1100"/>
              <a:buChar char="■"/>
            </a:pPr>
            <a:r>
              <a:rPr lang="en" dirty="0">
                <a:solidFill>
                  <a:schemeClr val="dk1"/>
                </a:solidFill>
              </a:rPr>
              <a:t>Another word for this is that we have biases that sustain our first impressions.</a:t>
            </a:r>
            <a:endParaRPr dirty="0">
              <a:solidFill>
                <a:schemeClr val="dk1"/>
              </a:solidFill>
            </a:endParaRPr>
          </a:p>
          <a:p>
            <a:pPr marL="1397660" lvl="2" indent="-304121" algn="l" rtl="0">
              <a:lnSpc>
                <a:spcPct val="100000"/>
              </a:lnSpc>
              <a:spcBef>
                <a:spcPts val="0"/>
              </a:spcBef>
              <a:spcAft>
                <a:spcPts val="0"/>
              </a:spcAft>
              <a:buClr>
                <a:schemeClr val="dk1"/>
              </a:buClr>
              <a:buSzPts val="1100"/>
              <a:buChar char="■"/>
            </a:pPr>
            <a:r>
              <a:rPr lang="en" dirty="0">
                <a:solidFill>
                  <a:schemeClr val="dk1"/>
                </a:solidFill>
              </a:rPr>
              <a:t>Impressions of others can result in feeling like “they all belong” and I don’t - which is an imposture experience. </a:t>
            </a:r>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p5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1" name="Google Shape;911;p59: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Growing Equitable Inclusion</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When we feel under threat, remember these.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If safe, remember different things.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Be open to being wrong and seeing new info.</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Remember others could be working off inaccurate first impressions of you.</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6: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dirty="0">
                <a:solidFill>
                  <a:schemeClr val="dk1"/>
                </a:solidFill>
              </a:rPr>
              <a:t>[Facilitator] - Agenda</a:t>
            </a:r>
            <a:endParaRPr b="1"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Agenda is approximate mostly.</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Manage your energy.</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Use break times to get up, stand up, walk around, refresh.</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We are ready to dig in.  </a:t>
            </a:r>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p6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9" name="Google Shape;919;p60: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Growing Equitable Inclusion</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TRANSITION: Ways to extend kindness are all around (next slide)</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p6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5" name="Google Shape;925;p61: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Growing Equitable Inclusion</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Provide as much detail as possible.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Recreate that experience in your brain and body, recall emotion</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p62: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4" name="Google Shape;934;p62: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Growing Equitable Inclusion</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Groups of 3.</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How does it feel in your body?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Oxytocin, serotonin, physical responses to gratitude, appreciation.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Similarities in stories...these people didn’t HAVE to do it; AND these people usually have more power/influence than you.</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This CAN be you in the future.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It matters &amp; changes our experience, what we remember, our motivation going forward and our feeling of inclusion.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How can you be kind to others coming into the space? Opportunity for kindness to influence others - it matters</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p6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1" name="Google Shape;941;p63: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Growing Equitable Inclusion</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Given all of this, here is a summary of what we hope you carry forward from this time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[read slide]</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6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9" name="Google Shape;949;p64: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- 3:40 pm, Connection ToolKit</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p6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7" name="Google Shape;957;p65: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Connection ToolKit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Where are you networking?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Use the thumb method to assess where folks are (up is I love it, sideways is Eh, down is No)</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Don’t HAVE to love it to get better at it.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If you love it, what helps you feel great about it?</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6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5" name="Google Shape;975;p66: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Connection ToolKit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Networking isn’t always comfortable.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may dread big events, conferences, places we don’t know hardly anyone.</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Optional: Share your first reaction when someone says it is time to network.</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There are MANY opportunities to connect all the time.</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Do we see them?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Notice them?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Create them?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Take advantage of them?</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How do we feel about networking?</a:t>
            </a:r>
            <a:endParaRPr>
              <a:solidFill>
                <a:schemeClr val="dk1"/>
              </a:solidFill>
            </a:endParaRPr>
          </a:p>
          <a:p>
            <a:pPr marL="0" lvl="0" indent="0" algn="l" rtl="0">
              <a:lnSpc>
                <a:spcPct val="100000"/>
              </a:lnSpc>
              <a:spcBef>
                <a:spcPts val="0"/>
              </a:spcBef>
              <a:spcAft>
                <a:spcPts val="0"/>
              </a:spcAft>
              <a:buClr>
                <a:schemeClr val="dk1"/>
              </a:buClr>
              <a:buSzPts val="1100"/>
              <a:buNone/>
            </a:pP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67: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4" name="Google Shape;984;p67: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Connection ToolKit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Networking - relationship building.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gotta do it.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AND everyone has some way or something they bring to these interactions.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Here are 3 ideas/tool to help  </a:t>
            </a:r>
            <a:endParaRPr>
              <a:solidFill>
                <a:schemeClr val="dk1"/>
              </a:solidFill>
            </a:endParaRPr>
          </a:p>
          <a:p>
            <a:pPr marL="0" lvl="0" indent="0" algn="l" rtl="0">
              <a:lnSpc>
                <a:spcPct val="100000"/>
              </a:lnSpc>
              <a:spcBef>
                <a:spcPts val="0"/>
              </a:spcBef>
              <a:spcAft>
                <a:spcPts val="0"/>
              </a:spcAft>
              <a:buSzPts val="1400"/>
              <a:buNone/>
            </a:pPr>
            <a:endParaRPr/>
          </a:p>
        </p:txBody>
      </p:sp>
      <p:sp>
        <p:nvSpPr>
          <p:cNvPr id="985" name="Google Shape;985;p67: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67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p6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2" name="Google Shape;992;p68: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Connection ToolKit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Think about a time it worked.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What about you helped?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Your skills?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Qualities?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Ex: Curiosity, kindness wanting to make other people feel comfortable, liked.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Here we are reframing from instrumental networking to human relationship connections.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p6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1" name="Google Shape;1001;p69: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Connection ToolKit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Share specifics.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How do you know it worked?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And what about you - those qualities, skills align with connecting and making new relationships?</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Admit that networking is hard. Then imagine a time that someone reached out.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p7: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15000"/>
              </a:lnSpc>
              <a:spcBef>
                <a:spcPts val="0"/>
              </a:spcBef>
              <a:spcAft>
                <a:spcPts val="0"/>
              </a:spcAft>
              <a:buSzPts val="1100"/>
              <a:buNone/>
            </a:pPr>
            <a:r>
              <a:rPr lang="en" b="1">
                <a:solidFill>
                  <a:schemeClr val="dk1"/>
                </a:solidFill>
              </a:rPr>
              <a:t>[Facilitator] - Participant Agreements</a:t>
            </a:r>
            <a:endParaRPr b="1">
              <a:solidFill>
                <a:schemeClr val="dk1"/>
              </a:solidFill>
            </a:endParaRPr>
          </a:p>
          <a:p>
            <a:pPr marL="465887" lvl="0" indent="-304121" algn="l" rtl="0">
              <a:lnSpc>
                <a:spcPct val="115000"/>
              </a:lnSpc>
              <a:spcBef>
                <a:spcPts val="0"/>
              </a:spcBef>
              <a:spcAft>
                <a:spcPts val="0"/>
              </a:spcAft>
              <a:buClr>
                <a:schemeClr val="dk1"/>
              </a:buClr>
              <a:buSzPts val="1100"/>
              <a:buChar char="●"/>
            </a:pPr>
            <a:r>
              <a:rPr lang="en">
                <a:solidFill>
                  <a:schemeClr val="dk1"/>
                </a:solidFill>
              </a:rPr>
              <a:t>Also, we would like to propose some other guidelines to help us engage together today. </a:t>
            </a:r>
            <a:endParaRPr>
              <a:solidFill>
                <a:schemeClr val="dk1"/>
              </a:solidFill>
            </a:endParaRPr>
          </a:p>
          <a:p>
            <a:pPr marL="465887" lvl="0" indent="-304121" algn="l" rtl="0">
              <a:lnSpc>
                <a:spcPct val="115000"/>
              </a:lnSpc>
              <a:spcBef>
                <a:spcPts val="0"/>
              </a:spcBef>
              <a:spcAft>
                <a:spcPts val="0"/>
              </a:spcAft>
              <a:buClr>
                <a:schemeClr val="dk1"/>
              </a:buClr>
              <a:buSzPts val="1100"/>
              <a:buChar char="●"/>
            </a:pPr>
            <a:r>
              <a:rPr lang="en">
                <a:solidFill>
                  <a:schemeClr val="dk1"/>
                </a:solidFill>
              </a:rPr>
              <a:t>We will cover a lot of topics, have a lot of guests, so here is what we are hoping for. </a:t>
            </a:r>
            <a:endParaRPr>
              <a:solidFill>
                <a:schemeClr val="dk1"/>
              </a:solidFill>
            </a:endParaRPr>
          </a:p>
          <a:p>
            <a:pPr marL="465887" lvl="0" indent="-304121" algn="l" rtl="0">
              <a:lnSpc>
                <a:spcPct val="115000"/>
              </a:lnSpc>
              <a:spcBef>
                <a:spcPts val="0"/>
              </a:spcBef>
              <a:spcAft>
                <a:spcPts val="0"/>
              </a:spcAft>
              <a:buClr>
                <a:schemeClr val="dk1"/>
              </a:buClr>
              <a:buSzPts val="1100"/>
              <a:buChar char="●"/>
            </a:pPr>
            <a:r>
              <a:rPr lang="en">
                <a:solidFill>
                  <a:schemeClr val="dk1"/>
                </a:solidFill>
              </a:rPr>
              <a:t>We want a safe space where you can share thoughts, things you are excited about, concerned about.  </a:t>
            </a:r>
            <a:endParaRPr>
              <a:solidFill>
                <a:schemeClr val="dk1"/>
              </a:solidFill>
            </a:endParaRPr>
          </a:p>
          <a:p>
            <a:pPr marL="465887" lvl="0" indent="-304121" algn="l" rtl="0">
              <a:lnSpc>
                <a:spcPct val="115000"/>
              </a:lnSpc>
              <a:spcBef>
                <a:spcPts val="0"/>
              </a:spcBef>
              <a:spcAft>
                <a:spcPts val="0"/>
              </a:spcAft>
              <a:buClr>
                <a:schemeClr val="dk1"/>
              </a:buClr>
              <a:buSzPts val="1100"/>
              <a:buChar char="●"/>
            </a:pPr>
            <a:r>
              <a:rPr lang="en">
                <a:solidFill>
                  <a:schemeClr val="dk1"/>
                </a:solidFill>
              </a:rPr>
              <a:t>Please do feel free to share learnings from today...AND keep other people’s stories here in our safe space.</a:t>
            </a:r>
            <a:endParaRPr>
              <a:solidFill>
                <a:schemeClr val="dk1"/>
              </a:solidFill>
            </a:endParaRPr>
          </a:p>
          <a:p>
            <a:pPr marL="465887" lvl="0" indent="-304121" algn="l" rtl="0">
              <a:lnSpc>
                <a:spcPct val="115000"/>
              </a:lnSpc>
              <a:spcBef>
                <a:spcPts val="0"/>
              </a:spcBef>
              <a:spcAft>
                <a:spcPts val="0"/>
              </a:spcAft>
              <a:buClr>
                <a:schemeClr val="dk1"/>
              </a:buClr>
              <a:buSzPts val="1100"/>
              <a:buChar char="●"/>
            </a:pPr>
            <a:r>
              <a:rPr lang="en">
                <a:solidFill>
                  <a:schemeClr val="dk1"/>
                </a:solidFill>
              </a:rPr>
              <a:t>Engaging with one another</a:t>
            </a:r>
            <a:endParaRPr>
              <a:solidFill>
                <a:schemeClr val="dk1"/>
              </a:solidFill>
            </a:endParaRPr>
          </a:p>
          <a:p>
            <a:pPr marL="931774" lvl="1" indent="-304121" algn="l" rtl="0">
              <a:lnSpc>
                <a:spcPct val="115000"/>
              </a:lnSpc>
              <a:spcBef>
                <a:spcPts val="0"/>
              </a:spcBef>
              <a:spcAft>
                <a:spcPts val="0"/>
              </a:spcAft>
              <a:buClr>
                <a:schemeClr val="dk1"/>
              </a:buClr>
              <a:buSzPts val="1100"/>
              <a:buChar char="○"/>
            </a:pPr>
            <a:r>
              <a:rPr lang="en">
                <a:solidFill>
                  <a:schemeClr val="dk1"/>
                </a:solidFill>
              </a:rPr>
              <a:t>Listen attentively and be respectful</a:t>
            </a:r>
            <a:endParaRPr>
              <a:solidFill>
                <a:schemeClr val="dk1"/>
              </a:solidFill>
            </a:endParaRPr>
          </a:p>
          <a:p>
            <a:pPr marL="931774" lvl="1" indent="-304121" algn="l" rtl="0">
              <a:lnSpc>
                <a:spcPct val="115000"/>
              </a:lnSpc>
              <a:spcBef>
                <a:spcPts val="0"/>
              </a:spcBef>
              <a:spcAft>
                <a:spcPts val="0"/>
              </a:spcAft>
              <a:buClr>
                <a:schemeClr val="dk1"/>
              </a:buClr>
              <a:buSzPts val="1100"/>
              <a:buChar char="○"/>
            </a:pPr>
            <a:r>
              <a:rPr lang="en">
                <a:solidFill>
                  <a:schemeClr val="dk1"/>
                </a:solidFill>
              </a:rPr>
              <a:t>Keep focused on ideas, no directed personal comments</a:t>
            </a:r>
            <a:endParaRPr>
              <a:solidFill>
                <a:schemeClr val="dk1"/>
              </a:solidFill>
            </a:endParaRPr>
          </a:p>
          <a:p>
            <a:pPr marL="931774" lvl="1" indent="-304121" algn="l" rtl="0">
              <a:lnSpc>
                <a:spcPct val="115000"/>
              </a:lnSpc>
              <a:spcBef>
                <a:spcPts val="0"/>
              </a:spcBef>
              <a:spcAft>
                <a:spcPts val="0"/>
              </a:spcAft>
              <a:buClr>
                <a:schemeClr val="dk1"/>
              </a:buClr>
              <a:buSzPts val="1100"/>
              <a:buChar char="○"/>
            </a:pPr>
            <a:r>
              <a:rPr lang="en">
                <a:solidFill>
                  <a:schemeClr val="dk1"/>
                </a:solidFill>
              </a:rPr>
              <a:t>All voices should be heard</a:t>
            </a:r>
            <a:endParaRPr>
              <a:solidFill>
                <a:schemeClr val="dk1"/>
              </a:solidFill>
            </a:endParaRPr>
          </a:p>
          <a:p>
            <a:pPr marL="931774" lvl="1" indent="-304121" algn="l" rtl="0">
              <a:lnSpc>
                <a:spcPct val="115000"/>
              </a:lnSpc>
              <a:spcBef>
                <a:spcPts val="0"/>
              </a:spcBef>
              <a:spcAft>
                <a:spcPts val="0"/>
              </a:spcAft>
              <a:buClr>
                <a:schemeClr val="dk1"/>
              </a:buClr>
              <a:buSzPts val="1100"/>
              <a:buChar char="○"/>
            </a:pPr>
            <a:r>
              <a:rPr lang="en">
                <a:solidFill>
                  <a:schemeClr val="dk1"/>
                </a:solidFill>
              </a:rPr>
              <a:t>Seek to understand others’ perspectives</a:t>
            </a:r>
            <a:endParaRPr>
              <a:solidFill>
                <a:schemeClr val="dk1"/>
              </a:solidFill>
            </a:endParaRPr>
          </a:p>
          <a:p>
            <a:pPr marL="931774" lvl="1" indent="-304121" algn="l" rtl="0">
              <a:lnSpc>
                <a:spcPct val="115000"/>
              </a:lnSpc>
              <a:spcBef>
                <a:spcPts val="0"/>
              </a:spcBef>
              <a:spcAft>
                <a:spcPts val="0"/>
              </a:spcAft>
              <a:buClr>
                <a:schemeClr val="dk1"/>
              </a:buClr>
              <a:buSzPts val="1100"/>
              <a:buChar char="○"/>
            </a:pPr>
            <a:r>
              <a:rPr lang="en">
                <a:solidFill>
                  <a:schemeClr val="dk1"/>
                </a:solidFill>
              </a:rPr>
              <a:t>Be kind to yourself and others***</a:t>
            </a:r>
            <a:endParaRPr>
              <a:solidFill>
                <a:schemeClr val="dk1"/>
              </a:solidFill>
            </a:endParaRPr>
          </a:p>
          <a:p>
            <a:pPr marL="931774" lvl="1" indent="-304121" algn="l" rtl="0">
              <a:lnSpc>
                <a:spcPct val="115000"/>
              </a:lnSpc>
              <a:spcBef>
                <a:spcPts val="0"/>
              </a:spcBef>
              <a:spcAft>
                <a:spcPts val="0"/>
              </a:spcAft>
              <a:buClr>
                <a:schemeClr val="dk1"/>
              </a:buClr>
              <a:buSzPts val="1100"/>
              <a:buChar char="○"/>
            </a:pPr>
            <a:r>
              <a:rPr lang="en">
                <a:solidFill>
                  <a:schemeClr val="dk1"/>
                </a:solidFill>
              </a:rPr>
              <a:t>“Ouch and Educate”: Permission to speak up if you feel uncomfortable or if comments are offensive in some way. Help others to see your perspective.</a:t>
            </a:r>
            <a:endParaRPr>
              <a:solidFill>
                <a:schemeClr val="dk1"/>
              </a:solidFill>
            </a:endParaRPr>
          </a:p>
          <a:p>
            <a:pPr marL="931774" lvl="1" indent="-304121" algn="l" rtl="0">
              <a:lnSpc>
                <a:spcPct val="115000"/>
              </a:lnSpc>
              <a:spcBef>
                <a:spcPts val="0"/>
              </a:spcBef>
              <a:spcAft>
                <a:spcPts val="0"/>
              </a:spcAft>
              <a:buClr>
                <a:schemeClr val="dk1"/>
              </a:buClr>
              <a:buSzPts val="1100"/>
              <a:buChar char="○"/>
            </a:pPr>
            <a:r>
              <a:rPr lang="en">
                <a:solidFill>
                  <a:schemeClr val="dk1"/>
                </a:solidFill>
              </a:rPr>
              <a:t>Honor confidentiality</a:t>
            </a:r>
            <a:endParaRPr>
              <a:solidFill>
                <a:schemeClr val="dk1"/>
              </a:solidFill>
            </a:endParaRPr>
          </a:p>
          <a:p>
            <a:pPr marL="931774" lvl="1" indent="-304121" algn="l" rtl="0">
              <a:lnSpc>
                <a:spcPct val="115000"/>
              </a:lnSpc>
              <a:spcBef>
                <a:spcPts val="0"/>
              </a:spcBef>
              <a:spcAft>
                <a:spcPts val="0"/>
              </a:spcAft>
              <a:buClr>
                <a:schemeClr val="dk1"/>
              </a:buClr>
              <a:buSzPts val="1100"/>
              <a:buChar char="○"/>
            </a:pPr>
            <a:r>
              <a:rPr lang="en">
                <a:solidFill>
                  <a:schemeClr val="dk1"/>
                </a:solidFill>
              </a:rPr>
              <a:t>This is hard work: feel free to take a break</a:t>
            </a:r>
            <a:endParaRPr>
              <a:solidFill>
                <a:schemeClr val="dk1"/>
              </a:solidFill>
            </a:endParaRPr>
          </a:p>
          <a:p>
            <a:pPr marL="931774" lvl="1" indent="-304121" algn="l" rtl="0">
              <a:lnSpc>
                <a:spcPct val="115000"/>
              </a:lnSpc>
              <a:spcBef>
                <a:spcPts val="0"/>
              </a:spcBef>
              <a:spcAft>
                <a:spcPts val="0"/>
              </a:spcAft>
              <a:buClr>
                <a:schemeClr val="dk1"/>
              </a:buClr>
              <a:buSzPts val="1100"/>
              <a:buChar char="○"/>
            </a:pPr>
            <a:r>
              <a:rPr lang="en">
                <a:solidFill>
                  <a:schemeClr val="dk1"/>
                </a:solidFill>
              </a:rPr>
              <a:t>There will be mandatory reporters here….</a:t>
            </a:r>
            <a:endParaRPr>
              <a:solidFill>
                <a:schemeClr val="dk1"/>
              </a:solidFill>
            </a:endParaRPr>
          </a:p>
          <a:p>
            <a:pPr marL="931774" lvl="1" indent="-304121" algn="l" rtl="0">
              <a:lnSpc>
                <a:spcPct val="115000"/>
              </a:lnSpc>
              <a:spcBef>
                <a:spcPts val="0"/>
              </a:spcBef>
              <a:spcAft>
                <a:spcPts val="0"/>
              </a:spcAft>
              <a:buClr>
                <a:schemeClr val="dk1"/>
              </a:buClr>
              <a:buSzPts val="1100"/>
              <a:buChar char="○"/>
            </a:pPr>
            <a:r>
              <a:rPr lang="en">
                <a:solidFill>
                  <a:schemeClr val="dk1"/>
                </a:solidFill>
              </a:rPr>
              <a:t>Talk about safe space. Ask everyone to respect that and feel free to speak up if they are uncomfortable. </a:t>
            </a:r>
            <a:endParaRPr sz="1200">
              <a:solidFill>
                <a:schemeClr val="dk1"/>
              </a:solidFill>
              <a:latin typeface="Archivo"/>
              <a:ea typeface="Archivo"/>
              <a:cs typeface="Archivo"/>
              <a:sym typeface="Archivo"/>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7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8" name="Google Shape;1008;p70: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Connection ToolKit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likely said versions of all of these.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No one wants to be left out.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Belonging/reference to inclusion.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Sometimes just fear taking first step.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can all do this differently.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Go to where you are most comfortable.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You already did it today.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What did you like?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What would you do differently?</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7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5" name="Google Shape;1015;p71: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Connection ToolKit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If you are worried about what to say about yourself (yes, you need to prepare something), makes sense AND people love talking about themselves.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Have questions ready.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Go beyond generic - How was your weekend?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Make it specific to the person or event.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Think about it beforehand.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Like today, what do you really want to know about another student in this workshop?</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Get people talking and your talking will feel easier</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What could you ask a mentor here today?</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What about another participant?</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p72:notes"/>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3" name="Google Shape;1023;p72:notes"/>
          <p:cNvSpPr txBox="1">
            <a:spLocks noGrp="1"/>
          </p:cNvSpPr>
          <p:nvPr>
            <p:ph type="body" idx="1"/>
          </p:nvPr>
        </p:nvSpPr>
        <p:spPr>
          <a:xfrm>
            <a:off x="701040" y="4473893"/>
            <a:ext cx="5608320" cy="3660610"/>
          </a:xfrm>
          <a:prstGeom prst="rect">
            <a:avLst/>
          </a:prstGeom>
          <a:noFill/>
          <a:ln>
            <a:noFill/>
          </a:ln>
        </p:spPr>
        <p:txBody>
          <a:bodyPr spcFirstLastPara="1" wrap="square" lIns="93150" tIns="46550" rIns="93150" bIns="465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Connection ToolKit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Explain SMART goals.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Slide builds with question.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Give 90 seconds to write.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Ex:</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Maybe it’s re-writing that email and sending it?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Maybe it is looking up other seminars on campus?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Maybe it is asking your advisor about a particular internship?  </a:t>
            </a:r>
            <a:endParaRPr>
              <a:solidFill>
                <a:schemeClr val="dk1"/>
              </a:solidFill>
            </a:endParaRPr>
          </a:p>
          <a:p>
            <a:pPr marL="931774" lvl="1" indent="-304121" algn="l" rtl="0">
              <a:lnSpc>
                <a:spcPct val="100000"/>
              </a:lnSpc>
              <a:spcBef>
                <a:spcPts val="0"/>
              </a:spcBef>
              <a:spcAft>
                <a:spcPts val="0"/>
              </a:spcAft>
              <a:buClr>
                <a:schemeClr val="dk1"/>
              </a:buClr>
              <a:buSzPts val="1100"/>
              <a:buChar char="○"/>
            </a:pPr>
            <a:r>
              <a:rPr lang="en">
                <a:solidFill>
                  <a:schemeClr val="dk1"/>
                </a:solidFill>
              </a:rPr>
              <a:t>Maybe learning more about one of our panelists and reaching out?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Share one or two out loud</a:t>
            </a:r>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Write them down! - Writing down your goals increases your chance of success by 40%.  </a:t>
            </a:r>
            <a:endParaRPr/>
          </a:p>
          <a:p>
            <a:pPr marL="0" lvl="0" indent="0" algn="l" rtl="0">
              <a:lnSpc>
                <a:spcPct val="100000"/>
              </a:lnSpc>
              <a:spcBef>
                <a:spcPts val="0"/>
              </a:spcBef>
              <a:spcAft>
                <a:spcPts val="0"/>
              </a:spcAft>
              <a:buClr>
                <a:schemeClr val="dk1"/>
              </a:buClr>
              <a:buSzPts val="1400"/>
              <a:buNone/>
            </a:pPr>
            <a:endParaRPr>
              <a:solidFill>
                <a:schemeClr val="dk1"/>
              </a:solidFill>
            </a:endParaRPr>
          </a:p>
          <a:p>
            <a:pPr marL="0" lvl="0" indent="0" algn="l" rtl="0">
              <a:lnSpc>
                <a:spcPct val="100000"/>
              </a:lnSpc>
              <a:spcBef>
                <a:spcPts val="0"/>
              </a:spcBef>
              <a:spcAft>
                <a:spcPts val="0"/>
              </a:spcAft>
              <a:buClr>
                <a:schemeClr val="dk1"/>
              </a:buClr>
              <a:buSzPts val="1400"/>
              <a:buNone/>
            </a:pPr>
            <a:endParaRPr>
              <a:solidFill>
                <a:schemeClr val="dk1"/>
              </a:solidFill>
            </a:endParaRPr>
          </a:p>
          <a:p>
            <a:pPr marL="0" lvl="0" indent="0" algn="l" rtl="0">
              <a:lnSpc>
                <a:spcPct val="100000"/>
              </a:lnSpc>
              <a:spcBef>
                <a:spcPts val="0"/>
              </a:spcBef>
              <a:spcAft>
                <a:spcPts val="0"/>
              </a:spcAft>
              <a:buSzPts val="1400"/>
              <a:buNone/>
            </a:pPr>
            <a:endParaRPr/>
          </a:p>
        </p:txBody>
      </p:sp>
      <p:sp>
        <p:nvSpPr>
          <p:cNvPr id="1024" name="Google Shape;1024;p72:notes"/>
          <p:cNvSpPr txBox="1">
            <a:spLocks noGrp="1"/>
          </p:cNvSpPr>
          <p:nvPr>
            <p:ph type="sldNum" idx="12"/>
          </p:nvPr>
        </p:nvSpPr>
        <p:spPr>
          <a:xfrm>
            <a:off x="3970938" y="8829967"/>
            <a:ext cx="3037840" cy="466345"/>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None/>
            </a:pPr>
            <a:fld id="{00000000-1234-1234-1234-123412341234}" type="slidenum">
              <a:rPr lang="en" sz="1400" b="0" i="0" u="none" strike="noStrike" cap="none">
                <a:solidFill>
                  <a:srgbClr val="000000"/>
                </a:solidFill>
                <a:latin typeface="Arial"/>
                <a:ea typeface="Arial"/>
                <a:cs typeface="Arial"/>
                <a:sym typeface="Arial"/>
              </a:rPr>
              <a:t>72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p73: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3" name="Google Shape;1033;p73: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Connection ToolKit</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want to help you stay connected.  </a:t>
            </a:r>
            <a:endParaRPr>
              <a:solidFill>
                <a:schemeClr val="dk1"/>
              </a:solidFill>
            </a:endParaRPr>
          </a:p>
          <a:p>
            <a:pPr marL="465887" marR="0" lvl="0" indent="-304121" algn="l" rtl="0">
              <a:lnSpc>
                <a:spcPct val="100000"/>
              </a:lnSpc>
              <a:spcBef>
                <a:spcPts val="0"/>
              </a:spcBef>
              <a:spcAft>
                <a:spcPts val="0"/>
              </a:spcAft>
              <a:buClr>
                <a:schemeClr val="dk1"/>
              </a:buClr>
              <a:buSzPts val="1100"/>
              <a:buFont typeface="Arial"/>
              <a:buChar char="●"/>
            </a:pPr>
            <a:r>
              <a:rPr lang="en">
                <a:solidFill>
                  <a:schemeClr val="dk1"/>
                </a:solidFill>
              </a:rPr>
              <a:t>We also want to help you meet your goals - Sharing goals with someone else increases your chances of success by 77%</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We are going to randomly create GOING HOME GROUPS to accomplish this.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One more Breakout.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Inviting you to STAY CONNECTED after today - at least in the next 2 weeks.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Share goals, contact info, find a time in next 2 weeks.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Help each other help yourselves </a:t>
            </a:r>
            <a:r>
              <a:rPr lang="en" b="1">
                <a:solidFill>
                  <a:schemeClr val="dk1"/>
                </a:solidFill>
              </a:rPr>
              <a:t>(5 minutes)</a:t>
            </a:r>
            <a:endParaRPr b="1">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This is a great first step of making the most of today.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Start to bring our day to close AND give you MORE information to help.</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7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1" name="Google Shape;1041;p74: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dirty="0">
                <a:solidFill>
                  <a:schemeClr val="dk1"/>
                </a:solidFill>
              </a:rPr>
              <a:t>[Facilitator] - 4:10 pm, Closing out</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We are in this together now.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We can’t do this without you.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AND you help make us AND this better.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We have emailed you and evaluation. We ask you to do this now - It will take 5-10 min to complete.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As researchers, this is critical for us. After all, as scientists, we love to collect data!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We will email your mentor’s name &amp; email and they will reach out soon.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We want you to have another connection - and we hope you are a great fit with who we assign. It’s okay if it is not.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If you want to meet someone else, just reach out to us. The goal is that you find a good match. So let us help you do that...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With that, I want to officially close this workshop.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We recognize the system isn’t perfect and we can’t fix the system tomorrow. Our hope is to give you tools to navigate the system a little better AND have people who support that process.</a:t>
            </a:r>
            <a:endParaRPr dirty="0">
              <a:solidFill>
                <a:schemeClr val="dk1"/>
              </a:solidFill>
            </a:endParaRPr>
          </a:p>
          <a:p>
            <a:pPr marL="0" lvl="0" indent="0" algn="l" rtl="0">
              <a:lnSpc>
                <a:spcPct val="100000"/>
              </a:lnSpc>
              <a:spcBef>
                <a:spcPts val="0"/>
              </a:spcBef>
              <a:spcAft>
                <a:spcPts val="0"/>
              </a:spcAft>
              <a:buClr>
                <a:schemeClr val="dk1"/>
              </a:buClr>
              <a:buSzPts val="1100"/>
              <a:buNone/>
            </a:pPr>
            <a:endParaRPr dirty="0">
              <a:solidFill>
                <a:schemeClr val="dk1"/>
              </a:solidFill>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p7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1" name="Google Shape;1051;p75: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- 4:30 pm, Closing out</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What a day.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We want to keep helping you in your journey.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Here are some other things you can access to help.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Review each. </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Feel free to stick around and speak with us </a:t>
            </a:r>
            <a:r>
              <a:rPr lang="en" u="sng" dirty="0">
                <a:solidFill>
                  <a:schemeClr val="dk1"/>
                </a:solidFill>
              </a:rPr>
              <a:t>AFTER you complete your evaluation</a:t>
            </a:r>
            <a:r>
              <a:rPr lang="en" dirty="0">
                <a:solidFill>
                  <a:schemeClr val="dk1"/>
                </a:solidFill>
              </a:rPr>
              <a:t>. And don’t forget to take leftovers back with you!</a:t>
            </a:r>
            <a:endParaRPr dirty="0">
              <a:solidFill>
                <a:schemeClr val="dk1"/>
              </a:solidFill>
            </a:endParaRPr>
          </a:p>
          <a:p>
            <a:pPr marL="465887" lvl="0" indent="-304121" algn="l" rtl="0">
              <a:lnSpc>
                <a:spcPct val="100000"/>
              </a:lnSpc>
              <a:spcBef>
                <a:spcPts val="0"/>
              </a:spcBef>
              <a:spcAft>
                <a:spcPts val="0"/>
              </a:spcAft>
              <a:buClr>
                <a:schemeClr val="dk1"/>
              </a:buClr>
              <a:buSzPts val="1100"/>
              <a:buChar char="●"/>
            </a:pPr>
            <a:r>
              <a:rPr lang="en" dirty="0">
                <a:solidFill>
                  <a:schemeClr val="dk1"/>
                </a:solidFill>
              </a:rPr>
              <a:t>Thank you for spending your day with us!</a:t>
            </a:r>
            <a:endParaRPr dirty="0">
              <a:solidFill>
                <a:schemeClr val="dk1"/>
              </a:solidFill>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8: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Participant Introductions</a:t>
            </a:r>
            <a:endParaRPr b="1">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At tables, introduce yourselves.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Separate conversation about what you are hoping for today and why you are here.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Fill out post-its on the table about why you are here/ what you are hoping for and then we move to wall.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Start with a bday line up.  </a:t>
            </a:r>
            <a:endParaRPr>
              <a:solidFill>
                <a:schemeClr val="dk1"/>
              </a:solidFill>
            </a:endParaRPr>
          </a:p>
          <a:p>
            <a:pPr marL="465887" lvl="0" indent="-304121" algn="l" rtl="0">
              <a:lnSpc>
                <a:spcPct val="100000"/>
              </a:lnSpc>
              <a:spcBef>
                <a:spcPts val="0"/>
              </a:spcBef>
              <a:spcAft>
                <a:spcPts val="0"/>
              </a:spcAft>
              <a:buClr>
                <a:schemeClr val="dk1"/>
              </a:buClr>
              <a:buSzPts val="1100"/>
              <a:buChar char="●"/>
            </a:pPr>
            <a:r>
              <a:rPr lang="en">
                <a:solidFill>
                  <a:schemeClr val="dk1"/>
                </a:solidFill>
              </a:rPr>
              <a:t>Groups of 3 with people next to you - unique in common.</a:t>
            </a:r>
            <a:endParaRPr>
              <a:solidFill>
                <a:schemeClr val="dk1"/>
              </a:solidFill>
            </a:endParaRPr>
          </a:p>
          <a:p>
            <a:pPr marL="0" lvl="0" indent="0" algn="l" rtl="0">
              <a:lnSpc>
                <a:spcPct val="100000"/>
              </a:lnSpc>
              <a:spcBef>
                <a:spcPts val="0"/>
              </a:spcBef>
              <a:spcAft>
                <a:spcPts val="0"/>
              </a:spcAft>
              <a:buClr>
                <a:schemeClr val="dk1"/>
              </a:buClr>
              <a:buSzPts val="1100"/>
              <a:buNone/>
            </a:pPr>
            <a:endParaRPr>
              <a:solidFill>
                <a:schemeClr val="dk1"/>
              </a:solidFill>
            </a:endParaRPr>
          </a:p>
          <a:p>
            <a:pPr marL="0" lvl="0" indent="0" algn="l" rtl="0">
              <a:lnSpc>
                <a:spcPct val="100000"/>
              </a:lnSpc>
              <a:spcBef>
                <a:spcPts val="0"/>
              </a:spcBef>
              <a:spcAft>
                <a:spcPts val="0"/>
              </a:spcAft>
              <a:buClr>
                <a:schemeClr val="dk1"/>
              </a:buClr>
              <a:buSzPts val="1100"/>
              <a:buNone/>
            </a:pPr>
            <a:endParaRPr>
              <a:solidFill>
                <a:schemeClr val="dk1"/>
              </a:solidFill>
            </a:endParaRPr>
          </a:p>
          <a:p>
            <a:pPr marL="0" lvl="0" indent="0" algn="l" rtl="0">
              <a:lnSpc>
                <a:spcPct val="100000"/>
              </a:lnSpc>
              <a:spcBef>
                <a:spcPts val="0"/>
              </a:spcBef>
              <a:spcAft>
                <a:spcPts val="0"/>
              </a:spcAft>
              <a:buClr>
                <a:schemeClr val="dk1"/>
              </a:buClr>
              <a:buSzPts val="1100"/>
              <a:buNone/>
            </a:pP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9: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9: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Clr>
                <a:schemeClr val="dk1"/>
              </a:buClr>
              <a:buSzPts val="1100"/>
              <a:buNone/>
            </a:pPr>
            <a:r>
              <a:rPr lang="en" b="1">
                <a:solidFill>
                  <a:schemeClr val="dk1"/>
                </a:solidFill>
              </a:rPr>
              <a:t>[Facilitator] - 10:20 am</a:t>
            </a:r>
            <a:endParaRPr b="1">
              <a:solidFill>
                <a:schemeClr val="dk1"/>
              </a:solidFill>
            </a:endParaRPr>
          </a:p>
          <a:p>
            <a:pPr marL="0" lvl="0" indent="0" algn="l" rtl="0">
              <a:lnSpc>
                <a:spcPct val="100000"/>
              </a:lnSpc>
              <a:spcBef>
                <a:spcPts val="0"/>
              </a:spcBef>
              <a:spcAft>
                <a:spcPts val="0"/>
              </a:spcAft>
              <a:buClr>
                <a:schemeClr val="dk1"/>
              </a:buClr>
              <a:buSzPts val="1100"/>
              <a:buNone/>
            </a:pP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
        <p:cNvGrpSpPr/>
        <p:nvPr/>
      </p:nvGrpSpPr>
      <p:grpSpPr>
        <a:xfrm>
          <a:off x="0" y="0"/>
          <a:ext cx="0" cy="0"/>
          <a:chOff x="0" y="0"/>
          <a:chExt cx="0" cy="0"/>
        </a:xfrm>
      </p:grpSpPr>
      <p:sp>
        <p:nvSpPr>
          <p:cNvPr id="10" name="Google Shape;10;p77"/>
          <p:cNvSpPr txBox="1">
            <a:spLocks noGrp="1"/>
          </p:cNvSpPr>
          <p:nvPr>
            <p:ph type="dt" idx="10"/>
          </p:nvPr>
        </p:nvSpPr>
        <p:spPr>
          <a:xfrm>
            <a:off x="323327" y="4972050"/>
            <a:ext cx="750600" cy="171600"/>
          </a:xfrm>
          <a:prstGeom prst="rect">
            <a:avLst/>
          </a:prstGeom>
          <a:noFill/>
          <a:ln>
            <a:noFill/>
          </a:ln>
        </p:spPr>
        <p:txBody>
          <a:bodyPr spcFirstLastPara="1" wrap="square" lIns="61550" tIns="30775" rIns="61550" bIns="30775" anchor="ctr" anchorCtr="0">
            <a:noAutofit/>
          </a:bodyPr>
          <a:lstStyle>
            <a:lvl1pPr marR="0" lvl="0" algn="r" rtl="0">
              <a:lnSpc>
                <a:spcPct val="100000"/>
              </a:lnSpc>
              <a:spcBef>
                <a:spcPts val="0"/>
              </a:spcBef>
              <a:spcAft>
                <a:spcPts val="0"/>
              </a:spcAft>
              <a:buClr>
                <a:srgbClr val="687F00"/>
              </a:buClr>
              <a:buSzPts val="500"/>
              <a:buFont typeface="Corbe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1" name="Google Shape;11;p77"/>
          <p:cNvSpPr txBox="1">
            <a:spLocks noGrp="1"/>
          </p:cNvSpPr>
          <p:nvPr>
            <p:ph type="ftr" idx="11"/>
          </p:nvPr>
        </p:nvSpPr>
        <p:spPr>
          <a:xfrm>
            <a:off x="1228289" y="4972050"/>
            <a:ext cx="6858300" cy="171600"/>
          </a:xfrm>
          <a:prstGeom prst="rect">
            <a:avLst/>
          </a:prstGeom>
          <a:noFill/>
          <a:ln>
            <a:noFill/>
          </a:ln>
        </p:spPr>
        <p:txBody>
          <a:bodyPr spcFirstLastPara="1" wrap="square" lIns="61550" tIns="30775" rIns="61550" bIns="30775" anchor="ctr" anchorCtr="0">
            <a:noAutofit/>
          </a:bodyPr>
          <a:lstStyle>
            <a:lvl1pPr marR="0" lvl="0" algn="l" rtl="0">
              <a:lnSpc>
                <a:spcPct val="100000"/>
              </a:lnSpc>
              <a:spcBef>
                <a:spcPts val="0"/>
              </a:spcBef>
              <a:spcAft>
                <a:spcPts val="0"/>
              </a:spcAft>
              <a:buClr>
                <a:srgbClr val="687F00"/>
              </a:buClr>
              <a:buSzPts val="500"/>
              <a:buFont typeface="Corbe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2" name="Google Shape;12;p77"/>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lvl1pPr marL="0" marR="0" lvl="0" indent="0" algn="r">
              <a:lnSpc>
                <a:spcPct val="100000"/>
              </a:lnSpc>
              <a:spcBef>
                <a:spcPts val="0"/>
              </a:spcBef>
              <a:spcAft>
                <a:spcPts val="0"/>
              </a:spcAft>
              <a:buClr>
                <a:srgbClr val="687F00"/>
              </a:buClr>
              <a:buSzPts val="500"/>
              <a:buFont typeface="Corbel"/>
              <a:buNone/>
              <a:defRPr sz="500" b="0" i="0" u="none" strike="noStrike" cap="none">
                <a:solidFill>
                  <a:srgbClr val="687F00"/>
                </a:solidFill>
                <a:latin typeface="Corbel"/>
                <a:ea typeface="Corbel"/>
                <a:cs typeface="Corbel"/>
                <a:sym typeface="Corbel"/>
              </a:defRPr>
            </a:lvl1pPr>
            <a:lvl2pPr marL="0" marR="0" lvl="1" indent="0" algn="r">
              <a:lnSpc>
                <a:spcPct val="100000"/>
              </a:lnSpc>
              <a:spcBef>
                <a:spcPts val="0"/>
              </a:spcBef>
              <a:spcAft>
                <a:spcPts val="0"/>
              </a:spcAft>
              <a:buClr>
                <a:srgbClr val="687F00"/>
              </a:buClr>
              <a:buSzPts val="500"/>
              <a:buFont typeface="Corbel"/>
              <a:buNone/>
              <a:defRPr sz="500" b="0" i="0" u="none" strike="noStrike" cap="none">
                <a:solidFill>
                  <a:srgbClr val="687F00"/>
                </a:solidFill>
                <a:latin typeface="Corbel"/>
                <a:ea typeface="Corbel"/>
                <a:cs typeface="Corbel"/>
                <a:sym typeface="Corbel"/>
              </a:defRPr>
            </a:lvl2pPr>
            <a:lvl3pPr marL="0" marR="0" lvl="2" indent="0" algn="r">
              <a:lnSpc>
                <a:spcPct val="100000"/>
              </a:lnSpc>
              <a:spcBef>
                <a:spcPts val="0"/>
              </a:spcBef>
              <a:spcAft>
                <a:spcPts val="0"/>
              </a:spcAft>
              <a:buClr>
                <a:srgbClr val="687F00"/>
              </a:buClr>
              <a:buSzPts val="500"/>
              <a:buFont typeface="Corbel"/>
              <a:buNone/>
              <a:defRPr sz="500" b="0" i="0" u="none" strike="noStrike" cap="none">
                <a:solidFill>
                  <a:srgbClr val="687F00"/>
                </a:solidFill>
                <a:latin typeface="Corbel"/>
                <a:ea typeface="Corbel"/>
                <a:cs typeface="Corbel"/>
                <a:sym typeface="Corbel"/>
              </a:defRPr>
            </a:lvl3pPr>
            <a:lvl4pPr marL="0" marR="0" lvl="3" indent="0" algn="r">
              <a:lnSpc>
                <a:spcPct val="100000"/>
              </a:lnSpc>
              <a:spcBef>
                <a:spcPts val="0"/>
              </a:spcBef>
              <a:spcAft>
                <a:spcPts val="0"/>
              </a:spcAft>
              <a:buClr>
                <a:srgbClr val="687F00"/>
              </a:buClr>
              <a:buSzPts val="500"/>
              <a:buFont typeface="Corbel"/>
              <a:buNone/>
              <a:defRPr sz="500" b="0" i="0" u="none" strike="noStrike" cap="none">
                <a:solidFill>
                  <a:srgbClr val="687F00"/>
                </a:solidFill>
                <a:latin typeface="Corbel"/>
                <a:ea typeface="Corbel"/>
                <a:cs typeface="Corbel"/>
                <a:sym typeface="Corbel"/>
              </a:defRPr>
            </a:lvl4pPr>
            <a:lvl5pPr marL="0" marR="0" lvl="4" indent="0" algn="r">
              <a:lnSpc>
                <a:spcPct val="100000"/>
              </a:lnSpc>
              <a:spcBef>
                <a:spcPts val="0"/>
              </a:spcBef>
              <a:spcAft>
                <a:spcPts val="0"/>
              </a:spcAft>
              <a:buClr>
                <a:srgbClr val="687F00"/>
              </a:buClr>
              <a:buSzPts val="500"/>
              <a:buFont typeface="Corbel"/>
              <a:buNone/>
              <a:defRPr sz="500" b="0" i="0" u="none" strike="noStrike" cap="none">
                <a:solidFill>
                  <a:srgbClr val="687F00"/>
                </a:solidFill>
                <a:latin typeface="Corbel"/>
                <a:ea typeface="Corbel"/>
                <a:cs typeface="Corbel"/>
                <a:sym typeface="Corbel"/>
              </a:defRPr>
            </a:lvl5pPr>
            <a:lvl6pPr marL="0" marR="0" lvl="5" indent="0" algn="r">
              <a:lnSpc>
                <a:spcPct val="100000"/>
              </a:lnSpc>
              <a:spcBef>
                <a:spcPts val="0"/>
              </a:spcBef>
              <a:spcAft>
                <a:spcPts val="0"/>
              </a:spcAft>
              <a:buClr>
                <a:srgbClr val="687F00"/>
              </a:buClr>
              <a:buSzPts val="500"/>
              <a:buFont typeface="Corbel"/>
              <a:buNone/>
              <a:defRPr sz="500" b="0" i="0" u="none" strike="noStrike" cap="none">
                <a:solidFill>
                  <a:srgbClr val="687F00"/>
                </a:solidFill>
                <a:latin typeface="Corbel"/>
                <a:ea typeface="Corbel"/>
                <a:cs typeface="Corbel"/>
                <a:sym typeface="Corbel"/>
              </a:defRPr>
            </a:lvl6pPr>
            <a:lvl7pPr marL="0" marR="0" lvl="6" indent="0" algn="r">
              <a:lnSpc>
                <a:spcPct val="100000"/>
              </a:lnSpc>
              <a:spcBef>
                <a:spcPts val="0"/>
              </a:spcBef>
              <a:spcAft>
                <a:spcPts val="0"/>
              </a:spcAft>
              <a:buClr>
                <a:srgbClr val="687F00"/>
              </a:buClr>
              <a:buSzPts val="500"/>
              <a:buFont typeface="Corbel"/>
              <a:buNone/>
              <a:defRPr sz="500" b="0" i="0" u="none" strike="noStrike" cap="none">
                <a:solidFill>
                  <a:srgbClr val="687F00"/>
                </a:solidFill>
                <a:latin typeface="Corbel"/>
                <a:ea typeface="Corbel"/>
                <a:cs typeface="Corbel"/>
                <a:sym typeface="Corbel"/>
              </a:defRPr>
            </a:lvl7pPr>
            <a:lvl8pPr marL="0" marR="0" lvl="7" indent="0" algn="r">
              <a:lnSpc>
                <a:spcPct val="100000"/>
              </a:lnSpc>
              <a:spcBef>
                <a:spcPts val="0"/>
              </a:spcBef>
              <a:spcAft>
                <a:spcPts val="0"/>
              </a:spcAft>
              <a:buClr>
                <a:srgbClr val="687F00"/>
              </a:buClr>
              <a:buSzPts val="500"/>
              <a:buFont typeface="Corbel"/>
              <a:buNone/>
              <a:defRPr sz="500" b="0" i="0" u="none" strike="noStrike" cap="none">
                <a:solidFill>
                  <a:srgbClr val="687F00"/>
                </a:solidFill>
                <a:latin typeface="Corbel"/>
                <a:ea typeface="Corbel"/>
                <a:cs typeface="Corbel"/>
                <a:sym typeface="Corbel"/>
              </a:defRPr>
            </a:lvl8pPr>
            <a:lvl9pPr marL="0" marR="0" lvl="8" indent="0" algn="r">
              <a:lnSpc>
                <a:spcPct val="100000"/>
              </a:lnSpc>
              <a:spcBef>
                <a:spcPts val="0"/>
              </a:spcBef>
              <a:spcAft>
                <a:spcPts val="0"/>
              </a:spcAft>
              <a:buClr>
                <a:srgbClr val="687F00"/>
              </a:buClr>
              <a:buSzPts val="500"/>
              <a:buFont typeface="Corbel"/>
              <a:buNone/>
              <a:defRPr sz="500" b="0" i="0" u="none" strike="noStrike" cap="none">
                <a:solidFill>
                  <a:srgbClr val="687F0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8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8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4" name="Google Shape;44;p8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5" name="Google Shape;45;p8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6" name="Google Shape;46;p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
        <p:cNvGrpSpPr/>
        <p:nvPr/>
      </p:nvGrpSpPr>
      <p:grpSpPr>
        <a:xfrm>
          <a:off x="0" y="0"/>
          <a:ext cx="0" cy="0"/>
          <a:chOff x="0" y="0"/>
          <a:chExt cx="0" cy="0"/>
        </a:xfrm>
      </p:grpSpPr>
      <p:sp>
        <p:nvSpPr>
          <p:cNvPr id="48" name="Google Shape;48;p8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9" name="Google Shape;49;p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0"/>
        <p:cNvGrpSpPr/>
        <p:nvPr/>
      </p:nvGrpSpPr>
      <p:grpSpPr>
        <a:xfrm>
          <a:off x="0" y="0"/>
          <a:ext cx="0" cy="0"/>
          <a:chOff x="0" y="0"/>
          <a:chExt cx="0" cy="0"/>
        </a:xfrm>
      </p:grpSpPr>
      <p:sp>
        <p:nvSpPr>
          <p:cNvPr id="51" name="Google Shape;51;p90"/>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2" name="Google Shape;52;p90"/>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53" name="Google Shape;53;p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54"/>
        <p:cNvGrpSpPr/>
        <p:nvPr/>
      </p:nvGrpSpPr>
      <p:grpSpPr>
        <a:xfrm>
          <a:off x="0" y="0"/>
          <a:ext cx="0" cy="0"/>
          <a:chOff x="0" y="0"/>
          <a:chExt cx="0" cy="0"/>
        </a:xfrm>
      </p:grpSpPr>
      <p:sp>
        <p:nvSpPr>
          <p:cNvPr id="55" name="Google Shape;55;p9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6" name="Google Shape;56;p9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57" name="Google Shape;57;p9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8" name="Google Shape;58;p9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9" name="Google Shape;59;p9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4"/>
        <p:cNvGrpSpPr/>
        <p:nvPr/>
      </p:nvGrpSpPr>
      <p:grpSpPr>
        <a:xfrm>
          <a:off x="0" y="0"/>
          <a:ext cx="0" cy="0"/>
          <a:chOff x="0" y="0"/>
          <a:chExt cx="0" cy="0"/>
        </a:xfrm>
      </p:grpSpPr>
      <p:sp>
        <p:nvSpPr>
          <p:cNvPr id="65" name="Google Shape;65;p8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6"/>
        <p:cNvGrpSpPr/>
        <p:nvPr/>
      </p:nvGrpSpPr>
      <p:grpSpPr>
        <a:xfrm>
          <a:off x="0" y="0"/>
          <a:ext cx="0" cy="0"/>
          <a:chOff x="0" y="0"/>
          <a:chExt cx="0" cy="0"/>
        </a:xfrm>
      </p:grpSpPr>
      <p:sp>
        <p:nvSpPr>
          <p:cNvPr id="67" name="Google Shape;67;p92"/>
          <p:cNvSpPr txBox="1">
            <a:spLocks noGrp="1"/>
          </p:cNvSpPr>
          <p:nvPr>
            <p:ph type="ctrTitle"/>
          </p:nvPr>
        </p:nvSpPr>
        <p:spPr>
          <a:xfrm>
            <a:off x="311708" y="744575"/>
            <a:ext cx="8520600" cy="2052600"/>
          </a:xfrm>
          <a:prstGeom prst="rect">
            <a:avLst/>
          </a:prstGeom>
          <a:noFill/>
          <a:ln>
            <a:noFill/>
          </a:ln>
        </p:spPr>
        <p:txBody>
          <a:bodyPr spcFirstLastPara="1" wrap="square" lIns="68575" tIns="68575" rIns="68575" bIns="68575" anchor="b" anchorCtr="0">
            <a:normAutofit/>
          </a:bodyPr>
          <a:lstStyle>
            <a:lvl1pPr lvl="0" algn="ctr">
              <a:lnSpc>
                <a:spcPct val="100000"/>
              </a:lnSpc>
              <a:spcBef>
                <a:spcPts val="0"/>
              </a:spcBef>
              <a:spcAft>
                <a:spcPts val="0"/>
              </a:spcAft>
              <a:buSzPts val="3900"/>
              <a:buNone/>
              <a:defRPr sz="5200"/>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a:endParaRPr/>
          </a:p>
        </p:txBody>
      </p:sp>
      <p:sp>
        <p:nvSpPr>
          <p:cNvPr id="68" name="Google Shape;68;p92"/>
          <p:cNvSpPr txBox="1">
            <a:spLocks noGrp="1"/>
          </p:cNvSpPr>
          <p:nvPr>
            <p:ph type="subTitle" idx="1"/>
          </p:nvPr>
        </p:nvSpPr>
        <p:spPr>
          <a:xfrm>
            <a:off x="311700" y="2834125"/>
            <a:ext cx="8520600" cy="792600"/>
          </a:xfrm>
          <a:prstGeom prst="rect">
            <a:avLst/>
          </a:prstGeom>
          <a:noFill/>
          <a:ln>
            <a:noFill/>
          </a:ln>
        </p:spPr>
        <p:txBody>
          <a:bodyPr spcFirstLastPara="1" wrap="square" lIns="68575" tIns="68575" rIns="68575" bIns="6857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69" name="Google Shape;69;p9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0"/>
        <p:cNvGrpSpPr/>
        <p:nvPr/>
      </p:nvGrpSpPr>
      <p:grpSpPr>
        <a:xfrm>
          <a:off x="0" y="0"/>
          <a:ext cx="0" cy="0"/>
          <a:chOff x="0" y="0"/>
          <a:chExt cx="0" cy="0"/>
        </a:xfrm>
      </p:grpSpPr>
      <p:sp>
        <p:nvSpPr>
          <p:cNvPr id="71" name="Google Shape;71;p93"/>
          <p:cNvSpPr txBox="1">
            <a:spLocks noGrp="1"/>
          </p:cNvSpPr>
          <p:nvPr>
            <p:ph type="title"/>
          </p:nvPr>
        </p:nvSpPr>
        <p:spPr>
          <a:xfrm>
            <a:off x="311700" y="2150850"/>
            <a:ext cx="8520600" cy="841800"/>
          </a:xfrm>
          <a:prstGeom prst="rect">
            <a:avLst/>
          </a:prstGeom>
          <a:noFill/>
          <a:ln>
            <a:noFill/>
          </a:ln>
        </p:spPr>
        <p:txBody>
          <a:bodyPr spcFirstLastPara="1" wrap="square" lIns="68575" tIns="68575" rIns="68575" bIns="68575" anchor="ctr" anchorCtr="0">
            <a:normAutofit/>
          </a:bodyPr>
          <a:lstStyle>
            <a:lvl1pPr lvl="0" algn="ctr">
              <a:lnSpc>
                <a:spcPct val="100000"/>
              </a:lnSpc>
              <a:spcBef>
                <a:spcPts val="0"/>
              </a:spcBef>
              <a:spcAft>
                <a:spcPts val="0"/>
              </a:spcAft>
              <a:buSzPts val="2700"/>
              <a:buNone/>
              <a:defRPr sz="3600"/>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72" name="Google Shape;72;p9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3"/>
        <p:cNvGrpSpPr/>
        <p:nvPr/>
      </p:nvGrpSpPr>
      <p:grpSpPr>
        <a:xfrm>
          <a:off x="0" y="0"/>
          <a:ext cx="0" cy="0"/>
          <a:chOff x="0" y="0"/>
          <a:chExt cx="0" cy="0"/>
        </a:xfrm>
      </p:grpSpPr>
      <p:sp>
        <p:nvSpPr>
          <p:cNvPr id="74" name="Google Shape;74;p94"/>
          <p:cNvSpPr txBox="1">
            <a:spLocks noGrp="1"/>
          </p:cNvSpPr>
          <p:nvPr>
            <p:ph type="title"/>
          </p:nvPr>
        </p:nvSpPr>
        <p:spPr>
          <a:xfrm>
            <a:off x="311700" y="445025"/>
            <a:ext cx="8520600" cy="572700"/>
          </a:xfrm>
          <a:prstGeom prst="rect">
            <a:avLst/>
          </a:prstGeom>
          <a:noFill/>
          <a:ln>
            <a:noFill/>
          </a:ln>
        </p:spPr>
        <p:txBody>
          <a:bodyPr spcFirstLastPara="1" wrap="square" lIns="68575" tIns="68575" rIns="68575" bIns="68575" anchor="t" anchorCtr="0">
            <a:norm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75" name="Google Shape;75;p94"/>
          <p:cNvSpPr txBox="1">
            <a:spLocks noGrp="1"/>
          </p:cNvSpPr>
          <p:nvPr>
            <p:ph type="body" idx="1"/>
          </p:nvPr>
        </p:nvSpPr>
        <p:spPr>
          <a:xfrm>
            <a:off x="311700" y="1152475"/>
            <a:ext cx="8520600" cy="3416400"/>
          </a:xfrm>
          <a:prstGeom prst="rect">
            <a:avLst/>
          </a:prstGeom>
          <a:noFill/>
          <a:ln>
            <a:noFill/>
          </a:ln>
        </p:spPr>
        <p:txBody>
          <a:bodyPr spcFirstLastPara="1" wrap="square" lIns="68575" tIns="68575" rIns="68575" bIns="68575" anchor="t" anchorCtr="0">
            <a:normAutofit/>
          </a:bodyPr>
          <a:lstStyle>
            <a:lvl1pPr marL="457200" lvl="0" indent="-317500" algn="l">
              <a:lnSpc>
                <a:spcPct val="115000"/>
              </a:lnSpc>
              <a:spcBef>
                <a:spcPts val="0"/>
              </a:spcBef>
              <a:spcAft>
                <a:spcPts val="0"/>
              </a:spcAft>
              <a:buSzPts val="14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76" name="Google Shape;76;p9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7"/>
        <p:cNvGrpSpPr/>
        <p:nvPr/>
      </p:nvGrpSpPr>
      <p:grpSpPr>
        <a:xfrm>
          <a:off x="0" y="0"/>
          <a:ext cx="0" cy="0"/>
          <a:chOff x="0" y="0"/>
          <a:chExt cx="0" cy="0"/>
        </a:xfrm>
      </p:grpSpPr>
      <p:sp>
        <p:nvSpPr>
          <p:cNvPr id="78" name="Google Shape;78;p95"/>
          <p:cNvSpPr txBox="1">
            <a:spLocks noGrp="1"/>
          </p:cNvSpPr>
          <p:nvPr>
            <p:ph type="title"/>
          </p:nvPr>
        </p:nvSpPr>
        <p:spPr>
          <a:xfrm>
            <a:off x="311700" y="445025"/>
            <a:ext cx="8520600" cy="572700"/>
          </a:xfrm>
          <a:prstGeom prst="rect">
            <a:avLst/>
          </a:prstGeom>
          <a:noFill/>
          <a:ln>
            <a:noFill/>
          </a:ln>
        </p:spPr>
        <p:txBody>
          <a:bodyPr spcFirstLastPara="1" wrap="square" lIns="68575" tIns="68575" rIns="68575" bIns="68575" anchor="t" anchorCtr="0">
            <a:norm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79" name="Google Shape;79;p95"/>
          <p:cNvSpPr txBox="1">
            <a:spLocks noGrp="1"/>
          </p:cNvSpPr>
          <p:nvPr>
            <p:ph type="body" idx="1"/>
          </p:nvPr>
        </p:nvSpPr>
        <p:spPr>
          <a:xfrm>
            <a:off x="311700" y="1152475"/>
            <a:ext cx="3999900" cy="3416400"/>
          </a:xfrm>
          <a:prstGeom prst="rect">
            <a:avLst/>
          </a:prstGeom>
          <a:noFill/>
          <a:ln>
            <a:noFill/>
          </a:ln>
        </p:spPr>
        <p:txBody>
          <a:bodyPr spcFirstLastPara="1" wrap="square" lIns="68575" tIns="68575" rIns="68575" bIns="68575" anchor="t" anchorCtr="0">
            <a:normAutofit/>
          </a:bodyPr>
          <a:lstStyle>
            <a:lvl1pPr marL="457200" lvl="0" indent="-298450" algn="l">
              <a:lnSpc>
                <a:spcPct val="115000"/>
              </a:lnSpc>
              <a:spcBef>
                <a:spcPts val="0"/>
              </a:spcBef>
              <a:spcAft>
                <a:spcPts val="0"/>
              </a:spcAft>
              <a:buSzPts val="1100"/>
              <a:buChar char="●"/>
              <a:defRPr sz="1400"/>
            </a:lvl1pPr>
            <a:lvl2pPr marL="914400" lvl="1" indent="-285750" algn="l">
              <a:lnSpc>
                <a:spcPct val="115000"/>
              </a:lnSpc>
              <a:spcBef>
                <a:spcPts val="0"/>
              </a:spcBef>
              <a:spcAft>
                <a:spcPts val="0"/>
              </a:spcAft>
              <a:buSzPts val="900"/>
              <a:buChar char="○"/>
              <a:defRPr sz="1200"/>
            </a:lvl2pPr>
            <a:lvl3pPr marL="1371600" lvl="2" indent="-285750" algn="l">
              <a:lnSpc>
                <a:spcPct val="115000"/>
              </a:lnSpc>
              <a:spcBef>
                <a:spcPts val="0"/>
              </a:spcBef>
              <a:spcAft>
                <a:spcPts val="0"/>
              </a:spcAft>
              <a:buSzPts val="900"/>
              <a:buChar char="■"/>
              <a:defRPr sz="1200"/>
            </a:lvl3pPr>
            <a:lvl4pPr marL="1828800" lvl="3" indent="-285750" algn="l">
              <a:lnSpc>
                <a:spcPct val="115000"/>
              </a:lnSpc>
              <a:spcBef>
                <a:spcPts val="0"/>
              </a:spcBef>
              <a:spcAft>
                <a:spcPts val="0"/>
              </a:spcAft>
              <a:buSzPts val="900"/>
              <a:buChar char="●"/>
              <a:defRPr sz="1200"/>
            </a:lvl4pPr>
            <a:lvl5pPr marL="2286000" lvl="4" indent="-285750" algn="l">
              <a:lnSpc>
                <a:spcPct val="115000"/>
              </a:lnSpc>
              <a:spcBef>
                <a:spcPts val="0"/>
              </a:spcBef>
              <a:spcAft>
                <a:spcPts val="0"/>
              </a:spcAft>
              <a:buSzPts val="900"/>
              <a:buChar char="○"/>
              <a:defRPr sz="1200"/>
            </a:lvl5pPr>
            <a:lvl6pPr marL="2743200" lvl="5" indent="-285750" algn="l">
              <a:lnSpc>
                <a:spcPct val="115000"/>
              </a:lnSpc>
              <a:spcBef>
                <a:spcPts val="0"/>
              </a:spcBef>
              <a:spcAft>
                <a:spcPts val="0"/>
              </a:spcAft>
              <a:buSzPts val="900"/>
              <a:buChar char="■"/>
              <a:defRPr sz="1200"/>
            </a:lvl6pPr>
            <a:lvl7pPr marL="3200400" lvl="6" indent="-285750" algn="l">
              <a:lnSpc>
                <a:spcPct val="115000"/>
              </a:lnSpc>
              <a:spcBef>
                <a:spcPts val="0"/>
              </a:spcBef>
              <a:spcAft>
                <a:spcPts val="0"/>
              </a:spcAft>
              <a:buSzPts val="900"/>
              <a:buChar char="●"/>
              <a:defRPr sz="1200"/>
            </a:lvl7pPr>
            <a:lvl8pPr marL="3657600" lvl="7" indent="-285750" algn="l">
              <a:lnSpc>
                <a:spcPct val="115000"/>
              </a:lnSpc>
              <a:spcBef>
                <a:spcPts val="0"/>
              </a:spcBef>
              <a:spcAft>
                <a:spcPts val="0"/>
              </a:spcAft>
              <a:buSzPts val="900"/>
              <a:buChar char="○"/>
              <a:defRPr sz="1200"/>
            </a:lvl8pPr>
            <a:lvl9pPr marL="4114800" lvl="8" indent="-285750" algn="l">
              <a:lnSpc>
                <a:spcPct val="115000"/>
              </a:lnSpc>
              <a:spcBef>
                <a:spcPts val="0"/>
              </a:spcBef>
              <a:spcAft>
                <a:spcPts val="0"/>
              </a:spcAft>
              <a:buSzPts val="900"/>
              <a:buChar char="■"/>
              <a:defRPr sz="1200"/>
            </a:lvl9pPr>
          </a:lstStyle>
          <a:p>
            <a:endParaRPr/>
          </a:p>
        </p:txBody>
      </p:sp>
      <p:sp>
        <p:nvSpPr>
          <p:cNvPr id="80" name="Google Shape;80;p95"/>
          <p:cNvSpPr txBox="1">
            <a:spLocks noGrp="1"/>
          </p:cNvSpPr>
          <p:nvPr>
            <p:ph type="body" idx="2"/>
          </p:nvPr>
        </p:nvSpPr>
        <p:spPr>
          <a:xfrm>
            <a:off x="4832400" y="1152475"/>
            <a:ext cx="3999900" cy="3416400"/>
          </a:xfrm>
          <a:prstGeom prst="rect">
            <a:avLst/>
          </a:prstGeom>
          <a:noFill/>
          <a:ln>
            <a:noFill/>
          </a:ln>
        </p:spPr>
        <p:txBody>
          <a:bodyPr spcFirstLastPara="1" wrap="square" lIns="68575" tIns="68575" rIns="68575" bIns="68575" anchor="t" anchorCtr="0">
            <a:normAutofit/>
          </a:bodyPr>
          <a:lstStyle>
            <a:lvl1pPr marL="457200" lvl="0" indent="-298450" algn="l">
              <a:lnSpc>
                <a:spcPct val="115000"/>
              </a:lnSpc>
              <a:spcBef>
                <a:spcPts val="0"/>
              </a:spcBef>
              <a:spcAft>
                <a:spcPts val="0"/>
              </a:spcAft>
              <a:buSzPts val="1100"/>
              <a:buChar char="●"/>
              <a:defRPr sz="1400"/>
            </a:lvl1pPr>
            <a:lvl2pPr marL="914400" lvl="1" indent="-285750" algn="l">
              <a:lnSpc>
                <a:spcPct val="115000"/>
              </a:lnSpc>
              <a:spcBef>
                <a:spcPts val="0"/>
              </a:spcBef>
              <a:spcAft>
                <a:spcPts val="0"/>
              </a:spcAft>
              <a:buSzPts val="900"/>
              <a:buChar char="○"/>
              <a:defRPr sz="1200"/>
            </a:lvl2pPr>
            <a:lvl3pPr marL="1371600" lvl="2" indent="-285750" algn="l">
              <a:lnSpc>
                <a:spcPct val="115000"/>
              </a:lnSpc>
              <a:spcBef>
                <a:spcPts val="0"/>
              </a:spcBef>
              <a:spcAft>
                <a:spcPts val="0"/>
              </a:spcAft>
              <a:buSzPts val="900"/>
              <a:buChar char="■"/>
              <a:defRPr sz="1200"/>
            </a:lvl3pPr>
            <a:lvl4pPr marL="1828800" lvl="3" indent="-285750" algn="l">
              <a:lnSpc>
                <a:spcPct val="115000"/>
              </a:lnSpc>
              <a:spcBef>
                <a:spcPts val="0"/>
              </a:spcBef>
              <a:spcAft>
                <a:spcPts val="0"/>
              </a:spcAft>
              <a:buSzPts val="900"/>
              <a:buChar char="●"/>
              <a:defRPr sz="1200"/>
            </a:lvl4pPr>
            <a:lvl5pPr marL="2286000" lvl="4" indent="-285750" algn="l">
              <a:lnSpc>
                <a:spcPct val="115000"/>
              </a:lnSpc>
              <a:spcBef>
                <a:spcPts val="0"/>
              </a:spcBef>
              <a:spcAft>
                <a:spcPts val="0"/>
              </a:spcAft>
              <a:buSzPts val="900"/>
              <a:buChar char="○"/>
              <a:defRPr sz="1200"/>
            </a:lvl5pPr>
            <a:lvl6pPr marL="2743200" lvl="5" indent="-285750" algn="l">
              <a:lnSpc>
                <a:spcPct val="115000"/>
              </a:lnSpc>
              <a:spcBef>
                <a:spcPts val="0"/>
              </a:spcBef>
              <a:spcAft>
                <a:spcPts val="0"/>
              </a:spcAft>
              <a:buSzPts val="900"/>
              <a:buChar char="■"/>
              <a:defRPr sz="1200"/>
            </a:lvl6pPr>
            <a:lvl7pPr marL="3200400" lvl="6" indent="-285750" algn="l">
              <a:lnSpc>
                <a:spcPct val="115000"/>
              </a:lnSpc>
              <a:spcBef>
                <a:spcPts val="0"/>
              </a:spcBef>
              <a:spcAft>
                <a:spcPts val="0"/>
              </a:spcAft>
              <a:buSzPts val="900"/>
              <a:buChar char="●"/>
              <a:defRPr sz="1200"/>
            </a:lvl7pPr>
            <a:lvl8pPr marL="3657600" lvl="7" indent="-285750" algn="l">
              <a:lnSpc>
                <a:spcPct val="115000"/>
              </a:lnSpc>
              <a:spcBef>
                <a:spcPts val="0"/>
              </a:spcBef>
              <a:spcAft>
                <a:spcPts val="0"/>
              </a:spcAft>
              <a:buSzPts val="900"/>
              <a:buChar char="○"/>
              <a:defRPr sz="1200"/>
            </a:lvl8pPr>
            <a:lvl9pPr marL="4114800" lvl="8" indent="-285750" algn="l">
              <a:lnSpc>
                <a:spcPct val="115000"/>
              </a:lnSpc>
              <a:spcBef>
                <a:spcPts val="0"/>
              </a:spcBef>
              <a:spcAft>
                <a:spcPts val="0"/>
              </a:spcAft>
              <a:buSzPts val="900"/>
              <a:buChar char="■"/>
              <a:defRPr sz="1200"/>
            </a:lvl9pPr>
          </a:lstStyle>
          <a:p>
            <a:endParaRPr/>
          </a:p>
        </p:txBody>
      </p:sp>
      <p:sp>
        <p:nvSpPr>
          <p:cNvPr id="81" name="Google Shape;81;p95"/>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2"/>
        <p:cNvGrpSpPr/>
        <p:nvPr/>
      </p:nvGrpSpPr>
      <p:grpSpPr>
        <a:xfrm>
          <a:off x="0" y="0"/>
          <a:ext cx="0" cy="0"/>
          <a:chOff x="0" y="0"/>
          <a:chExt cx="0" cy="0"/>
        </a:xfrm>
      </p:grpSpPr>
      <p:sp>
        <p:nvSpPr>
          <p:cNvPr id="83" name="Google Shape;83;p96"/>
          <p:cNvSpPr txBox="1">
            <a:spLocks noGrp="1"/>
          </p:cNvSpPr>
          <p:nvPr>
            <p:ph type="title"/>
          </p:nvPr>
        </p:nvSpPr>
        <p:spPr>
          <a:xfrm>
            <a:off x="311700" y="445025"/>
            <a:ext cx="8520600" cy="572700"/>
          </a:xfrm>
          <a:prstGeom prst="rect">
            <a:avLst/>
          </a:prstGeom>
          <a:noFill/>
          <a:ln>
            <a:noFill/>
          </a:ln>
        </p:spPr>
        <p:txBody>
          <a:bodyPr spcFirstLastPara="1" wrap="square" lIns="68575" tIns="68575" rIns="68575" bIns="68575" anchor="t" anchorCtr="0">
            <a:norm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84" name="Google Shape;84;p96"/>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7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7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7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5"/>
        <p:cNvGrpSpPr/>
        <p:nvPr/>
      </p:nvGrpSpPr>
      <p:grpSpPr>
        <a:xfrm>
          <a:off x="0" y="0"/>
          <a:ext cx="0" cy="0"/>
          <a:chOff x="0" y="0"/>
          <a:chExt cx="0" cy="0"/>
        </a:xfrm>
      </p:grpSpPr>
      <p:sp>
        <p:nvSpPr>
          <p:cNvPr id="86" name="Google Shape;86;p97"/>
          <p:cNvSpPr txBox="1">
            <a:spLocks noGrp="1"/>
          </p:cNvSpPr>
          <p:nvPr>
            <p:ph type="title"/>
          </p:nvPr>
        </p:nvSpPr>
        <p:spPr>
          <a:xfrm>
            <a:off x="311700" y="555600"/>
            <a:ext cx="2808000" cy="755700"/>
          </a:xfrm>
          <a:prstGeom prst="rect">
            <a:avLst/>
          </a:prstGeom>
          <a:noFill/>
          <a:ln>
            <a:noFill/>
          </a:ln>
        </p:spPr>
        <p:txBody>
          <a:bodyPr spcFirstLastPara="1" wrap="square" lIns="68575" tIns="68575" rIns="68575" bIns="68575" anchor="b" anchorCtr="0">
            <a:normAutofit/>
          </a:bodyPr>
          <a:lstStyle>
            <a:lvl1pPr lvl="0" algn="l">
              <a:lnSpc>
                <a:spcPct val="100000"/>
              </a:lnSpc>
              <a:spcBef>
                <a:spcPts val="0"/>
              </a:spcBef>
              <a:spcAft>
                <a:spcPts val="0"/>
              </a:spcAft>
              <a:buSzPts val="1800"/>
              <a:buNone/>
              <a:defRPr sz="2400"/>
            </a:lvl1pPr>
            <a:lvl2pPr lvl="1" algn="l">
              <a:lnSpc>
                <a:spcPct val="100000"/>
              </a:lnSpc>
              <a:spcBef>
                <a:spcPts val="0"/>
              </a:spcBef>
              <a:spcAft>
                <a:spcPts val="0"/>
              </a:spcAft>
              <a:buSzPts val="1800"/>
              <a:buNone/>
              <a:defRPr sz="2400"/>
            </a:lvl2pPr>
            <a:lvl3pPr lvl="2" algn="l">
              <a:lnSpc>
                <a:spcPct val="100000"/>
              </a:lnSpc>
              <a:spcBef>
                <a:spcPts val="0"/>
              </a:spcBef>
              <a:spcAft>
                <a:spcPts val="0"/>
              </a:spcAft>
              <a:buSzPts val="1800"/>
              <a:buNone/>
              <a:defRPr sz="2400"/>
            </a:lvl3pPr>
            <a:lvl4pPr lvl="3" algn="l">
              <a:lnSpc>
                <a:spcPct val="100000"/>
              </a:lnSpc>
              <a:spcBef>
                <a:spcPts val="0"/>
              </a:spcBef>
              <a:spcAft>
                <a:spcPts val="0"/>
              </a:spcAft>
              <a:buSzPts val="1800"/>
              <a:buNone/>
              <a:defRPr sz="2400"/>
            </a:lvl4pPr>
            <a:lvl5pPr lvl="4" algn="l">
              <a:lnSpc>
                <a:spcPct val="100000"/>
              </a:lnSpc>
              <a:spcBef>
                <a:spcPts val="0"/>
              </a:spcBef>
              <a:spcAft>
                <a:spcPts val="0"/>
              </a:spcAft>
              <a:buSzPts val="1800"/>
              <a:buNone/>
              <a:defRPr sz="2400"/>
            </a:lvl5pPr>
            <a:lvl6pPr lvl="5" algn="l">
              <a:lnSpc>
                <a:spcPct val="100000"/>
              </a:lnSpc>
              <a:spcBef>
                <a:spcPts val="0"/>
              </a:spcBef>
              <a:spcAft>
                <a:spcPts val="0"/>
              </a:spcAft>
              <a:buSzPts val="1800"/>
              <a:buNone/>
              <a:defRPr sz="2400"/>
            </a:lvl6pPr>
            <a:lvl7pPr lvl="6" algn="l">
              <a:lnSpc>
                <a:spcPct val="100000"/>
              </a:lnSpc>
              <a:spcBef>
                <a:spcPts val="0"/>
              </a:spcBef>
              <a:spcAft>
                <a:spcPts val="0"/>
              </a:spcAft>
              <a:buSzPts val="1800"/>
              <a:buNone/>
              <a:defRPr sz="2400"/>
            </a:lvl7pPr>
            <a:lvl8pPr lvl="7" algn="l">
              <a:lnSpc>
                <a:spcPct val="100000"/>
              </a:lnSpc>
              <a:spcBef>
                <a:spcPts val="0"/>
              </a:spcBef>
              <a:spcAft>
                <a:spcPts val="0"/>
              </a:spcAft>
              <a:buSzPts val="1800"/>
              <a:buNone/>
              <a:defRPr sz="2400"/>
            </a:lvl8pPr>
            <a:lvl9pPr lvl="8" algn="l">
              <a:lnSpc>
                <a:spcPct val="100000"/>
              </a:lnSpc>
              <a:spcBef>
                <a:spcPts val="0"/>
              </a:spcBef>
              <a:spcAft>
                <a:spcPts val="0"/>
              </a:spcAft>
              <a:buSzPts val="1800"/>
              <a:buNone/>
              <a:defRPr sz="2400"/>
            </a:lvl9pPr>
          </a:lstStyle>
          <a:p>
            <a:endParaRPr/>
          </a:p>
        </p:txBody>
      </p:sp>
      <p:sp>
        <p:nvSpPr>
          <p:cNvPr id="87" name="Google Shape;87;p97"/>
          <p:cNvSpPr txBox="1">
            <a:spLocks noGrp="1"/>
          </p:cNvSpPr>
          <p:nvPr>
            <p:ph type="body" idx="1"/>
          </p:nvPr>
        </p:nvSpPr>
        <p:spPr>
          <a:xfrm>
            <a:off x="311700" y="1389600"/>
            <a:ext cx="2808000" cy="3179400"/>
          </a:xfrm>
          <a:prstGeom prst="rect">
            <a:avLst/>
          </a:prstGeom>
          <a:noFill/>
          <a:ln>
            <a:noFill/>
          </a:ln>
        </p:spPr>
        <p:txBody>
          <a:bodyPr spcFirstLastPara="1" wrap="square" lIns="68575" tIns="68575" rIns="68575" bIns="68575" anchor="t" anchorCtr="0">
            <a:normAutofit/>
          </a:bodyPr>
          <a:lstStyle>
            <a:lvl1pPr marL="457200" lvl="0" indent="-285750" algn="l">
              <a:lnSpc>
                <a:spcPct val="115000"/>
              </a:lnSpc>
              <a:spcBef>
                <a:spcPts val="0"/>
              </a:spcBef>
              <a:spcAft>
                <a:spcPts val="0"/>
              </a:spcAft>
              <a:buSzPts val="900"/>
              <a:buChar char="●"/>
              <a:defRPr sz="1200"/>
            </a:lvl1pPr>
            <a:lvl2pPr marL="914400" lvl="1" indent="-285750" algn="l">
              <a:lnSpc>
                <a:spcPct val="115000"/>
              </a:lnSpc>
              <a:spcBef>
                <a:spcPts val="0"/>
              </a:spcBef>
              <a:spcAft>
                <a:spcPts val="0"/>
              </a:spcAft>
              <a:buSzPts val="900"/>
              <a:buChar char="○"/>
              <a:defRPr sz="1200"/>
            </a:lvl2pPr>
            <a:lvl3pPr marL="1371600" lvl="2" indent="-285750" algn="l">
              <a:lnSpc>
                <a:spcPct val="115000"/>
              </a:lnSpc>
              <a:spcBef>
                <a:spcPts val="0"/>
              </a:spcBef>
              <a:spcAft>
                <a:spcPts val="0"/>
              </a:spcAft>
              <a:buSzPts val="900"/>
              <a:buChar char="■"/>
              <a:defRPr sz="1200"/>
            </a:lvl3pPr>
            <a:lvl4pPr marL="1828800" lvl="3" indent="-285750" algn="l">
              <a:lnSpc>
                <a:spcPct val="115000"/>
              </a:lnSpc>
              <a:spcBef>
                <a:spcPts val="0"/>
              </a:spcBef>
              <a:spcAft>
                <a:spcPts val="0"/>
              </a:spcAft>
              <a:buSzPts val="900"/>
              <a:buChar char="●"/>
              <a:defRPr sz="1200"/>
            </a:lvl4pPr>
            <a:lvl5pPr marL="2286000" lvl="4" indent="-285750" algn="l">
              <a:lnSpc>
                <a:spcPct val="115000"/>
              </a:lnSpc>
              <a:spcBef>
                <a:spcPts val="0"/>
              </a:spcBef>
              <a:spcAft>
                <a:spcPts val="0"/>
              </a:spcAft>
              <a:buSzPts val="900"/>
              <a:buChar char="○"/>
              <a:defRPr sz="1200"/>
            </a:lvl5pPr>
            <a:lvl6pPr marL="2743200" lvl="5" indent="-285750" algn="l">
              <a:lnSpc>
                <a:spcPct val="115000"/>
              </a:lnSpc>
              <a:spcBef>
                <a:spcPts val="0"/>
              </a:spcBef>
              <a:spcAft>
                <a:spcPts val="0"/>
              </a:spcAft>
              <a:buSzPts val="900"/>
              <a:buChar char="■"/>
              <a:defRPr sz="1200"/>
            </a:lvl6pPr>
            <a:lvl7pPr marL="3200400" lvl="6" indent="-285750" algn="l">
              <a:lnSpc>
                <a:spcPct val="115000"/>
              </a:lnSpc>
              <a:spcBef>
                <a:spcPts val="0"/>
              </a:spcBef>
              <a:spcAft>
                <a:spcPts val="0"/>
              </a:spcAft>
              <a:buSzPts val="900"/>
              <a:buChar char="●"/>
              <a:defRPr sz="1200"/>
            </a:lvl7pPr>
            <a:lvl8pPr marL="3657600" lvl="7" indent="-285750" algn="l">
              <a:lnSpc>
                <a:spcPct val="115000"/>
              </a:lnSpc>
              <a:spcBef>
                <a:spcPts val="0"/>
              </a:spcBef>
              <a:spcAft>
                <a:spcPts val="0"/>
              </a:spcAft>
              <a:buSzPts val="900"/>
              <a:buChar char="○"/>
              <a:defRPr sz="1200"/>
            </a:lvl8pPr>
            <a:lvl9pPr marL="4114800" lvl="8" indent="-285750" algn="l">
              <a:lnSpc>
                <a:spcPct val="115000"/>
              </a:lnSpc>
              <a:spcBef>
                <a:spcPts val="0"/>
              </a:spcBef>
              <a:spcAft>
                <a:spcPts val="0"/>
              </a:spcAft>
              <a:buSzPts val="900"/>
              <a:buChar char="■"/>
              <a:defRPr sz="1200"/>
            </a:lvl9pPr>
          </a:lstStyle>
          <a:p>
            <a:endParaRPr/>
          </a:p>
        </p:txBody>
      </p:sp>
      <p:sp>
        <p:nvSpPr>
          <p:cNvPr id="88" name="Google Shape;88;p97"/>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89"/>
        <p:cNvGrpSpPr/>
        <p:nvPr/>
      </p:nvGrpSpPr>
      <p:grpSpPr>
        <a:xfrm>
          <a:off x="0" y="0"/>
          <a:ext cx="0" cy="0"/>
          <a:chOff x="0" y="0"/>
          <a:chExt cx="0" cy="0"/>
        </a:xfrm>
      </p:grpSpPr>
      <p:sp>
        <p:nvSpPr>
          <p:cNvPr id="90" name="Google Shape;90;p98"/>
          <p:cNvSpPr txBox="1">
            <a:spLocks noGrp="1"/>
          </p:cNvSpPr>
          <p:nvPr>
            <p:ph type="title"/>
          </p:nvPr>
        </p:nvSpPr>
        <p:spPr>
          <a:xfrm>
            <a:off x="490250" y="450150"/>
            <a:ext cx="6367800" cy="4090800"/>
          </a:xfrm>
          <a:prstGeom prst="rect">
            <a:avLst/>
          </a:prstGeom>
          <a:noFill/>
          <a:ln>
            <a:noFill/>
          </a:ln>
        </p:spPr>
        <p:txBody>
          <a:bodyPr spcFirstLastPara="1" wrap="square" lIns="68575" tIns="68575" rIns="68575" bIns="68575" anchor="ctr" anchorCtr="0">
            <a:normAutofit/>
          </a:bodyPr>
          <a:lstStyle>
            <a:lvl1pPr lvl="0" algn="l">
              <a:lnSpc>
                <a:spcPct val="100000"/>
              </a:lnSpc>
              <a:spcBef>
                <a:spcPts val="0"/>
              </a:spcBef>
              <a:spcAft>
                <a:spcPts val="0"/>
              </a:spcAft>
              <a:buSzPts val="3600"/>
              <a:buNone/>
              <a:defRPr sz="4800"/>
            </a:lvl1pPr>
            <a:lvl2pPr lvl="1" algn="l">
              <a:lnSpc>
                <a:spcPct val="100000"/>
              </a:lnSpc>
              <a:spcBef>
                <a:spcPts val="0"/>
              </a:spcBef>
              <a:spcAft>
                <a:spcPts val="0"/>
              </a:spcAft>
              <a:buSzPts val="3600"/>
              <a:buNone/>
              <a:defRPr sz="4800"/>
            </a:lvl2pPr>
            <a:lvl3pPr lvl="2" algn="l">
              <a:lnSpc>
                <a:spcPct val="100000"/>
              </a:lnSpc>
              <a:spcBef>
                <a:spcPts val="0"/>
              </a:spcBef>
              <a:spcAft>
                <a:spcPts val="0"/>
              </a:spcAft>
              <a:buSzPts val="3600"/>
              <a:buNone/>
              <a:defRPr sz="4800"/>
            </a:lvl3pPr>
            <a:lvl4pPr lvl="3" algn="l">
              <a:lnSpc>
                <a:spcPct val="100000"/>
              </a:lnSpc>
              <a:spcBef>
                <a:spcPts val="0"/>
              </a:spcBef>
              <a:spcAft>
                <a:spcPts val="0"/>
              </a:spcAft>
              <a:buSzPts val="3600"/>
              <a:buNone/>
              <a:defRPr sz="4800"/>
            </a:lvl4pPr>
            <a:lvl5pPr lvl="4" algn="l">
              <a:lnSpc>
                <a:spcPct val="100000"/>
              </a:lnSpc>
              <a:spcBef>
                <a:spcPts val="0"/>
              </a:spcBef>
              <a:spcAft>
                <a:spcPts val="0"/>
              </a:spcAft>
              <a:buSzPts val="3600"/>
              <a:buNone/>
              <a:defRPr sz="4800"/>
            </a:lvl5pPr>
            <a:lvl6pPr lvl="5" algn="l">
              <a:lnSpc>
                <a:spcPct val="100000"/>
              </a:lnSpc>
              <a:spcBef>
                <a:spcPts val="0"/>
              </a:spcBef>
              <a:spcAft>
                <a:spcPts val="0"/>
              </a:spcAft>
              <a:buSzPts val="3600"/>
              <a:buNone/>
              <a:defRPr sz="4800"/>
            </a:lvl6pPr>
            <a:lvl7pPr lvl="6" algn="l">
              <a:lnSpc>
                <a:spcPct val="100000"/>
              </a:lnSpc>
              <a:spcBef>
                <a:spcPts val="0"/>
              </a:spcBef>
              <a:spcAft>
                <a:spcPts val="0"/>
              </a:spcAft>
              <a:buSzPts val="3600"/>
              <a:buNone/>
              <a:defRPr sz="4800"/>
            </a:lvl7pPr>
            <a:lvl8pPr lvl="7" algn="l">
              <a:lnSpc>
                <a:spcPct val="100000"/>
              </a:lnSpc>
              <a:spcBef>
                <a:spcPts val="0"/>
              </a:spcBef>
              <a:spcAft>
                <a:spcPts val="0"/>
              </a:spcAft>
              <a:buSzPts val="3600"/>
              <a:buNone/>
              <a:defRPr sz="4800"/>
            </a:lvl8pPr>
            <a:lvl9pPr lvl="8" algn="l">
              <a:lnSpc>
                <a:spcPct val="100000"/>
              </a:lnSpc>
              <a:spcBef>
                <a:spcPts val="0"/>
              </a:spcBef>
              <a:spcAft>
                <a:spcPts val="0"/>
              </a:spcAft>
              <a:buSzPts val="3600"/>
              <a:buNone/>
              <a:defRPr sz="4800"/>
            </a:lvl9pPr>
          </a:lstStyle>
          <a:p>
            <a:endParaRPr/>
          </a:p>
        </p:txBody>
      </p:sp>
      <p:sp>
        <p:nvSpPr>
          <p:cNvPr id="91" name="Google Shape;91;p98"/>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92"/>
        <p:cNvGrpSpPr/>
        <p:nvPr/>
      </p:nvGrpSpPr>
      <p:grpSpPr>
        <a:xfrm>
          <a:off x="0" y="0"/>
          <a:ext cx="0" cy="0"/>
          <a:chOff x="0" y="0"/>
          <a:chExt cx="0" cy="0"/>
        </a:xfrm>
      </p:grpSpPr>
      <p:sp>
        <p:nvSpPr>
          <p:cNvPr id="93" name="Google Shape;93;p9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99"/>
          <p:cNvSpPr txBox="1">
            <a:spLocks noGrp="1"/>
          </p:cNvSpPr>
          <p:nvPr>
            <p:ph type="title"/>
          </p:nvPr>
        </p:nvSpPr>
        <p:spPr>
          <a:xfrm>
            <a:off x="265500" y="1233175"/>
            <a:ext cx="4045200" cy="1482300"/>
          </a:xfrm>
          <a:prstGeom prst="rect">
            <a:avLst/>
          </a:prstGeom>
          <a:noFill/>
          <a:ln>
            <a:noFill/>
          </a:ln>
        </p:spPr>
        <p:txBody>
          <a:bodyPr spcFirstLastPara="1" wrap="square" lIns="68575" tIns="68575" rIns="68575" bIns="68575" anchor="b" anchorCtr="0">
            <a:normAutofit/>
          </a:bodyPr>
          <a:lstStyle>
            <a:lvl1pPr lvl="0" algn="ctr">
              <a:lnSpc>
                <a:spcPct val="100000"/>
              </a:lnSpc>
              <a:spcBef>
                <a:spcPts val="0"/>
              </a:spcBef>
              <a:spcAft>
                <a:spcPts val="0"/>
              </a:spcAft>
              <a:buSzPts val="3200"/>
              <a:buNone/>
              <a:defRPr sz="4200"/>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95" name="Google Shape;95;p99"/>
          <p:cNvSpPr txBox="1">
            <a:spLocks noGrp="1"/>
          </p:cNvSpPr>
          <p:nvPr>
            <p:ph type="subTitle" idx="1"/>
          </p:nvPr>
        </p:nvSpPr>
        <p:spPr>
          <a:xfrm>
            <a:off x="265500" y="2803075"/>
            <a:ext cx="4045200" cy="1235100"/>
          </a:xfrm>
          <a:prstGeom prst="rect">
            <a:avLst/>
          </a:prstGeom>
          <a:noFill/>
          <a:ln>
            <a:noFill/>
          </a:ln>
        </p:spPr>
        <p:txBody>
          <a:bodyPr spcFirstLastPara="1" wrap="square" lIns="68575" tIns="68575" rIns="68575" bIns="68575" anchor="t" anchorCtr="0">
            <a:norm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96" name="Google Shape;96;p99"/>
          <p:cNvSpPr txBox="1">
            <a:spLocks noGrp="1"/>
          </p:cNvSpPr>
          <p:nvPr>
            <p:ph type="body" idx="2"/>
          </p:nvPr>
        </p:nvSpPr>
        <p:spPr>
          <a:xfrm>
            <a:off x="4939500" y="724075"/>
            <a:ext cx="3837000" cy="3695100"/>
          </a:xfrm>
          <a:prstGeom prst="rect">
            <a:avLst/>
          </a:prstGeom>
          <a:noFill/>
          <a:ln>
            <a:noFill/>
          </a:ln>
        </p:spPr>
        <p:txBody>
          <a:bodyPr spcFirstLastPara="1" wrap="square" lIns="68575" tIns="68575" rIns="68575" bIns="68575" anchor="ctr" anchorCtr="0">
            <a:normAutofit/>
          </a:bodyPr>
          <a:lstStyle>
            <a:lvl1pPr marL="457200" lvl="0" indent="-317500" algn="l">
              <a:lnSpc>
                <a:spcPct val="115000"/>
              </a:lnSpc>
              <a:spcBef>
                <a:spcPts val="0"/>
              </a:spcBef>
              <a:spcAft>
                <a:spcPts val="0"/>
              </a:spcAft>
              <a:buSzPts val="14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97" name="Google Shape;97;p9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98"/>
        <p:cNvGrpSpPr/>
        <p:nvPr/>
      </p:nvGrpSpPr>
      <p:grpSpPr>
        <a:xfrm>
          <a:off x="0" y="0"/>
          <a:ext cx="0" cy="0"/>
          <a:chOff x="0" y="0"/>
          <a:chExt cx="0" cy="0"/>
        </a:xfrm>
      </p:grpSpPr>
      <p:sp>
        <p:nvSpPr>
          <p:cNvPr id="99" name="Google Shape;99;p100"/>
          <p:cNvSpPr txBox="1">
            <a:spLocks noGrp="1"/>
          </p:cNvSpPr>
          <p:nvPr>
            <p:ph type="body" idx="1"/>
          </p:nvPr>
        </p:nvSpPr>
        <p:spPr>
          <a:xfrm>
            <a:off x="311700" y="4230575"/>
            <a:ext cx="5998800" cy="605100"/>
          </a:xfrm>
          <a:prstGeom prst="rect">
            <a:avLst/>
          </a:prstGeom>
          <a:noFill/>
          <a:ln>
            <a:noFill/>
          </a:ln>
        </p:spPr>
        <p:txBody>
          <a:bodyPr spcFirstLastPara="1" wrap="square" lIns="68575" tIns="68575" rIns="68575" bIns="68575" anchor="ctr" anchorCtr="0">
            <a:normAutofit/>
          </a:bodyPr>
          <a:lstStyle>
            <a:lvl1pPr marL="457200" lvl="0" indent="-228600" algn="l">
              <a:lnSpc>
                <a:spcPct val="100000"/>
              </a:lnSpc>
              <a:spcBef>
                <a:spcPts val="0"/>
              </a:spcBef>
              <a:spcAft>
                <a:spcPts val="0"/>
              </a:spcAft>
              <a:buSzPts val="1400"/>
              <a:buNone/>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100" name="Google Shape;100;p10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01"/>
        <p:cNvGrpSpPr/>
        <p:nvPr/>
      </p:nvGrpSpPr>
      <p:grpSpPr>
        <a:xfrm>
          <a:off x="0" y="0"/>
          <a:ext cx="0" cy="0"/>
          <a:chOff x="0" y="0"/>
          <a:chExt cx="0" cy="0"/>
        </a:xfrm>
      </p:grpSpPr>
      <p:sp>
        <p:nvSpPr>
          <p:cNvPr id="102" name="Google Shape;102;p101"/>
          <p:cNvSpPr txBox="1">
            <a:spLocks noGrp="1"/>
          </p:cNvSpPr>
          <p:nvPr>
            <p:ph type="title"/>
          </p:nvPr>
        </p:nvSpPr>
        <p:spPr>
          <a:xfrm>
            <a:off x="311700" y="1106125"/>
            <a:ext cx="8520600" cy="1963500"/>
          </a:xfrm>
          <a:prstGeom prst="rect">
            <a:avLst/>
          </a:prstGeom>
          <a:noFill/>
          <a:ln>
            <a:noFill/>
          </a:ln>
        </p:spPr>
        <p:txBody>
          <a:bodyPr spcFirstLastPara="1" wrap="square" lIns="68575" tIns="68575" rIns="68575" bIns="68575" anchor="b" anchorCtr="0">
            <a:normAutofit/>
          </a:bodyPr>
          <a:lstStyle>
            <a:lvl1pPr lvl="0" algn="ctr">
              <a:lnSpc>
                <a:spcPct val="100000"/>
              </a:lnSpc>
              <a:spcBef>
                <a:spcPts val="0"/>
              </a:spcBef>
              <a:spcAft>
                <a:spcPts val="0"/>
              </a:spcAft>
              <a:buSzPts val="9000"/>
              <a:buNone/>
              <a:defRPr sz="12000"/>
            </a:lvl1pPr>
            <a:lvl2pPr lvl="1" algn="ctr">
              <a:lnSpc>
                <a:spcPct val="100000"/>
              </a:lnSpc>
              <a:spcBef>
                <a:spcPts val="0"/>
              </a:spcBef>
              <a:spcAft>
                <a:spcPts val="0"/>
              </a:spcAft>
              <a:buSzPts val="9000"/>
              <a:buNone/>
              <a:defRPr sz="12000"/>
            </a:lvl2pPr>
            <a:lvl3pPr lvl="2" algn="ctr">
              <a:lnSpc>
                <a:spcPct val="100000"/>
              </a:lnSpc>
              <a:spcBef>
                <a:spcPts val="0"/>
              </a:spcBef>
              <a:spcAft>
                <a:spcPts val="0"/>
              </a:spcAft>
              <a:buSzPts val="9000"/>
              <a:buNone/>
              <a:defRPr sz="12000"/>
            </a:lvl3pPr>
            <a:lvl4pPr lvl="3" algn="ctr">
              <a:lnSpc>
                <a:spcPct val="100000"/>
              </a:lnSpc>
              <a:spcBef>
                <a:spcPts val="0"/>
              </a:spcBef>
              <a:spcAft>
                <a:spcPts val="0"/>
              </a:spcAft>
              <a:buSzPts val="9000"/>
              <a:buNone/>
              <a:defRPr sz="12000"/>
            </a:lvl4pPr>
            <a:lvl5pPr lvl="4" algn="ctr">
              <a:lnSpc>
                <a:spcPct val="100000"/>
              </a:lnSpc>
              <a:spcBef>
                <a:spcPts val="0"/>
              </a:spcBef>
              <a:spcAft>
                <a:spcPts val="0"/>
              </a:spcAft>
              <a:buSzPts val="9000"/>
              <a:buNone/>
              <a:defRPr sz="12000"/>
            </a:lvl5pPr>
            <a:lvl6pPr lvl="5" algn="ctr">
              <a:lnSpc>
                <a:spcPct val="100000"/>
              </a:lnSpc>
              <a:spcBef>
                <a:spcPts val="0"/>
              </a:spcBef>
              <a:spcAft>
                <a:spcPts val="0"/>
              </a:spcAft>
              <a:buSzPts val="9000"/>
              <a:buNone/>
              <a:defRPr sz="12000"/>
            </a:lvl6pPr>
            <a:lvl7pPr lvl="6" algn="ctr">
              <a:lnSpc>
                <a:spcPct val="100000"/>
              </a:lnSpc>
              <a:spcBef>
                <a:spcPts val="0"/>
              </a:spcBef>
              <a:spcAft>
                <a:spcPts val="0"/>
              </a:spcAft>
              <a:buSzPts val="9000"/>
              <a:buNone/>
              <a:defRPr sz="12000"/>
            </a:lvl7pPr>
            <a:lvl8pPr lvl="7" algn="ctr">
              <a:lnSpc>
                <a:spcPct val="100000"/>
              </a:lnSpc>
              <a:spcBef>
                <a:spcPts val="0"/>
              </a:spcBef>
              <a:spcAft>
                <a:spcPts val="0"/>
              </a:spcAft>
              <a:buSzPts val="9000"/>
              <a:buNone/>
              <a:defRPr sz="12000"/>
            </a:lvl8pPr>
            <a:lvl9pPr lvl="8" algn="ctr">
              <a:lnSpc>
                <a:spcPct val="100000"/>
              </a:lnSpc>
              <a:spcBef>
                <a:spcPts val="0"/>
              </a:spcBef>
              <a:spcAft>
                <a:spcPts val="0"/>
              </a:spcAft>
              <a:buSzPts val="9000"/>
              <a:buNone/>
              <a:defRPr sz="12000"/>
            </a:lvl9pPr>
          </a:lstStyle>
          <a:p>
            <a:endParaRPr/>
          </a:p>
        </p:txBody>
      </p:sp>
      <p:sp>
        <p:nvSpPr>
          <p:cNvPr id="103" name="Google Shape;103;p101"/>
          <p:cNvSpPr txBox="1">
            <a:spLocks noGrp="1"/>
          </p:cNvSpPr>
          <p:nvPr>
            <p:ph type="body" idx="1"/>
          </p:nvPr>
        </p:nvSpPr>
        <p:spPr>
          <a:xfrm>
            <a:off x="311700" y="3152225"/>
            <a:ext cx="8520600" cy="1300800"/>
          </a:xfrm>
          <a:prstGeom prst="rect">
            <a:avLst/>
          </a:prstGeom>
          <a:noFill/>
          <a:ln>
            <a:noFill/>
          </a:ln>
        </p:spPr>
        <p:txBody>
          <a:bodyPr spcFirstLastPara="1" wrap="square" lIns="68575" tIns="68575" rIns="68575" bIns="68575" anchor="t" anchorCtr="0">
            <a:normAutofit/>
          </a:bodyPr>
          <a:lstStyle>
            <a:lvl1pPr marL="457200" lvl="0" indent="-317500" algn="ctr">
              <a:lnSpc>
                <a:spcPct val="115000"/>
              </a:lnSpc>
              <a:spcBef>
                <a:spcPts val="0"/>
              </a:spcBef>
              <a:spcAft>
                <a:spcPts val="0"/>
              </a:spcAft>
              <a:buSzPts val="1400"/>
              <a:buChar char="●"/>
              <a:defRPr/>
            </a:lvl1pPr>
            <a:lvl2pPr marL="914400" lvl="1" indent="-298450" algn="ctr">
              <a:lnSpc>
                <a:spcPct val="115000"/>
              </a:lnSpc>
              <a:spcBef>
                <a:spcPts val="0"/>
              </a:spcBef>
              <a:spcAft>
                <a:spcPts val="0"/>
              </a:spcAft>
              <a:buSzPts val="1100"/>
              <a:buChar char="○"/>
              <a:defRPr/>
            </a:lvl2pPr>
            <a:lvl3pPr marL="1371600" lvl="2" indent="-298450" algn="ctr">
              <a:lnSpc>
                <a:spcPct val="115000"/>
              </a:lnSpc>
              <a:spcBef>
                <a:spcPts val="0"/>
              </a:spcBef>
              <a:spcAft>
                <a:spcPts val="0"/>
              </a:spcAft>
              <a:buSzPts val="1100"/>
              <a:buChar char="■"/>
              <a:defRPr/>
            </a:lvl3pPr>
            <a:lvl4pPr marL="1828800" lvl="3" indent="-298450" algn="ctr">
              <a:lnSpc>
                <a:spcPct val="115000"/>
              </a:lnSpc>
              <a:spcBef>
                <a:spcPts val="0"/>
              </a:spcBef>
              <a:spcAft>
                <a:spcPts val="0"/>
              </a:spcAft>
              <a:buSzPts val="1100"/>
              <a:buChar char="●"/>
              <a:defRPr/>
            </a:lvl4pPr>
            <a:lvl5pPr marL="2286000" lvl="4" indent="-298450" algn="ctr">
              <a:lnSpc>
                <a:spcPct val="115000"/>
              </a:lnSpc>
              <a:spcBef>
                <a:spcPts val="0"/>
              </a:spcBef>
              <a:spcAft>
                <a:spcPts val="0"/>
              </a:spcAft>
              <a:buSzPts val="1100"/>
              <a:buChar char="○"/>
              <a:defRPr/>
            </a:lvl5pPr>
            <a:lvl6pPr marL="2743200" lvl="5" indent="-298450" algn="ctr">
              <a:lnSpc>
                <a:spcPct val="115000"/>
              </a:lnSpc>
              <a:spcBef>
                <a:spcPts val="0"/>
              </a:spcBef>
              <a:spcAft>
                <a:spcPts val="0"/>
              </a:spcAft>
              <a:buSzPts val="1100"/>
              <a:buChar char="■"/>
              <a:defRPr/>
            </a:lvl6pPr>
            <a:lvl7pPr marL="3200400" lvl="6" indent="-298450" algn="ctr">
              <a:lnSpc>
                <a:spcPct val="115000"/>
              </a:lnSpc>
              <a:spcBef>
                <a:spcPts val="0"/>
              </a:spcBef>
              <a:spcAft>
                <a:spcPts val="0"/>
              </a:spcAft>
              <a:buSzPts val="1100"/>
              <a:buChar char="●"/>
              <a:defRPr/>
            </a:lvl7pPr>
            <a:lvl8pPr marL="3657600" lvl="7" indent="-298450" algn="ctr">
              <a:lnSpc>
                <a:spcPct val="115000"/>
              </a:lnSpc>
              <a:spcBef>
                <a:spcPts val="0"/>
              </a:spcBef>
              <a:spcAft>
                <a:spcPts val="0"/>
              </a:spcAft>
              <a:buSzPts val="1100"/>
              <a:buChar char="○"/>
              <a:defRPr/>
            </a:lvl8pPr>
            <a:lvl9pPr marL="4114800" lvl="8" indent="-298450" algn="ctr">
              <a:lnSpc>
                <a:spcPct val="115000"/>
              </a:lnSpc>
              <a:spcBef>
                <a:spcPts val="0"/>
              </a:spcBef>
              <a:spcAft>
                <a:spcPts val="0"/>
              </a:spcAft>
              <a:buSzPts val="1100"/>
              <a:buChar char="■"/>
              <a:defRPr/>
            </a:lvl9pPr>
          </a:lstStyle>
          <a:p>
            <a:endParaRPr/>
          </a:p>
        </p:txBody>
      </p:sp>
      <p:sp>
        <p:nvSpPr>
          <p:cNvPr id="104" name="Google Shape;104;p10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5"/>
        <p:cNvGrpSpPr/>
        <p:nvPr/>
      </p:nvGrpSpPr>
      <p:grpSpPr>
        <a:xfrm>
          <a:off x="0" y="0"/>
          <a:ext cx="0" cy="0"/>
          <a:chOff x="0" y="0"/>
          <a:chExt cx="0" cy="0"/>
        </a:xfrm>
      </p:grpSpPr>
      <p:sp>
        <p:nvSpPr>
          <p:cNvPr id="106" name="Google Shape;106;p102"/>
          <p:cNvSpPr txBox="1">
            <a:spLocks noGrp="1"/>
          </p:cNvSpPr>
          <p:nvPr>
            <p:ph type="dt" idx="10"/>
          </p:nvPr>
        </p:nvSpPr>
        <p:spPr>
          <a:xfrm>
            <a:off x="323327" y="4972050"/>
            <a:ext cx="750600" cy="171600"/>
          </a:xfrm>
          <a:prstGeom prst="rect">
            <a:avLst/>
          </a:prstGeom>
          <a:noFill/>
          <a:ln>
            <a:noFill/>
          </a:ln>
        </p:spPr>
        <p:txBody>
          <a:bodyPr spcFirstLastPara="1" wrap="square" lIns="46175" tIns="23075" rIns="46175" bIns="23075" anchor="ctr" anchorCtr="0">
            <a:noAutofit/>
          </a:bodyPr>
          <a:lstStyle>
            <a:lvl1pPr marR="0" lvl="0" algn="r" rtl="0">
              <a:lnSpc>
                <a:spcPct val="100000"/>
              </a:lnSpc>
              <a:spcBef>
                <a:spcPts val="0"/>
              </a:spcBef>
              <a:spcAft>
                <a:spcPts val="0"/>
              </a:spcAft>
              <a:buClr>
                <a:srgbClr val="687F00"/>
              </a:buClr>
              <a:buSzPts val="400"/>
              <a:buFont typeface="Corbe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9pPr>
          </a:lstStyle>
          <a:p>
            <a:endParaRPr/>
          </a:p>
        </p:txBody>
      </p:sp>
      <p:sp>
        <p:nvSpPr>
          <p:cNvPr id="107" name="Google Shape;107;p102"/>
          <p:cNvSpPr txBox="1">
            <a:spLocks noGrp="1"/>
          </p:cNvSpPr>
          <p:nvPr>
            <p:ph type="ftr" idx="11"/>
          </p:nvPr>
        </p:nvSpPr>
        <p:spPr>
          <a:xfrm>
            <a:off x="1228289" y="4972050"/>
            <a:ext cx="6858300" cy="171600"/>
          </a:xfrm>
          <a:prstGeom prst="rect">
            <a:avLst/>
          </a:prstGeom>
          <a:noFill/>
          <a:ln>
            <a:noFill/>
          </a:ln>
        </p:spPr>
        <p:txBody>
          <a:bodyPr spcFirstLastPara="1" wrap="square" lIns="46175" tIns="23075" rIns="46175" bIns="23075" anchor="ctr" anchorCtr="0">
            <a:noAutofit/>
          </a:bodyPr>
          <a:lstStyle>
            <a:lvl1pPr marR="0" lvl="0" algn="l" rtl="0">
              <a:lnSpc>
                <a:spcPct val="100000"/>
              </a:lnSpc>
              <a:spcBef>
                <a:spcPts val="0"/>
              </a:spcBef>
              <a:spcAft>
                <a:spcPts val="0"/>
              </a:spcAft>
              <a:buClr>
                <a:srgbClr val="687F00"/>
              </a:buClr>
              <a:buSzPts val="400"/>
              <a:buFont typeface="Corbe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800"/>
              <a:buFont typeface="Arial"/>
              <a:buNone/>
              <a:defRPr sz="1100" b="0" i="0" u="none" strike="noStrike" cap="none">
                <a:solidFill>
                  <a:srgbClr val="000000"/>
                </a:solidFill>
                <a:latin typeface="Arial"/>
                <a:ea typeface="Arial"/>
                <a:cs typeface="Arial"/>
                <a:sym typeface="Arial"/>
              </a:defRPr>
            </a:lvl9pPr>
          </a:lstStyle>
          <a:p>
            <a:endParaRPr/>
          </a:p>
        </p:txBody>
      </p:sp>
      <p:sp>
        <p:nvSpPr>
          <p:cNvPr id="108" name="Google Shape;108;p102"/>
          <p:cNvSpPr txBox="1">
            <a:spLocks noGrp="1"/>
          </p:cNvSpPr>
          <p:nvPr>
            <p:ph type="sldNum" idx="12"/>
          </p:nvPr>
        </p:nvSpPr>
        <p:spPr>
          <a:xfrm>
            <a:off x="1" y="4972050"/>
            <a:ext cx="307800" cy="171600"/>
          </a:xfrm>
          <a:prstGeom prst="rect">
            <a:avLst/>
          </a:prstGeom>
          <a:noFill/>
          <a:ln>
            <a:noFill/>
          </a:ln>
        </p:spPr>
        <p:txBody>
          <a:bodyPr spcFirstLastPara="1" wrap="square" lIns="46175" tIns="23075" rIns="46175" bIns="23075" anchor="ctr" anchorCtr="0">
            <a:noAutofit/>
          </a:bodyPr>
          <a:lstStyle>
            <a:lvl1pPr marL="0" marR="0" lvl="0" indent="0" algn="r">
              <a:lnSpc>
                <a:spcPct val="100000"/>
              </a:lnSpc>
              <a:spcBef>
                <a:spcPts val="0"/>
              </a:spcBef>
              <a:spcAft>
                <a:spcPts val="0"/>
              </a:spcAft>
              <a:buClr>
                <a:srgbClr val="687F00"/>
              </a:buClr>
              <a:buSzPts val="400"/>
              <a:buFont typeface="Corbel"/>
              <a:buNone/>
              <a:defRPr sz="500" b="0" i="0" u="none" strike="noStrike" cap="none">
                <a:solidFill>
                  <a:srgbClr val="687F00"/>
                </a:solidFill>
                <a:latin typeface="Corbel"/>
                <a:ea typeface="Corbel"/>
                <a:cs typeface="Corbel"/>
                <a:sym typeface="Corbel"/>
              </a:defRPr>
            </a:lvl1pPr>
            <a:lvl2pPr marL="0" marR="0" lvl="1" indent="0" algn="r">
              <a:lnSpc>
                <a:spcPct val="100000"/>
              </a:lnSpc>
              <a:spcBef>
                <a:spcPts val="0"/>
              </a:spcBef>
              <a:spcAft>
                <a:spcPts val="0"/>
              </a:spcAft>
              <a:buClr>
                <a:srgbClr val="687F00"/>
              </a:buClr>
              <a:buSzPts val="400"/>
              <a:buFont typeface="Corbel"/>
              <a:buNone/>
              <a:defRPr sz="500" b="0" i="0" u="none" strike="noStrike" cap="none">
                <a:solidFill>
                  <a:srgbClr val="687F00"/>
                </a:solidFill>
                <a:latin typeface="Corbel"/>
                <a:ea typeface="Corbel"/>
                <a:cs typeface="Corbel"/>
                <a:sym typeface="Corbel"/>
              </a:defRPr>
            </a:lvl2pPr>
            <a:lvl3pPr marL="0" marR="0" lvl="2" indent="0" algn="r">
              <a:lnSpc>
                <a:spcPct val="100000"/>
              </a:lnSpc>
              <a:spcBef>
                <a:spcPts val="0"/>
              </a:spcBef>
              <a:spcAft>
                <a:spcPts val="0"/>
              </a:spcAft>
              <a:buClr>
                <a:srgbClr val="687F00"/>
              </a:buClr>
              <a:buSzPts val="400"/>
              <a:buFont typeface="Corbel"/>
              <a:buNone/>
              <a:defRPr sz="500" b="0" i="0" u="none" strike="noStrike" cap="none">
                <a:solidFill>
                  <a:srgbClr val="687F00"/>
                </a:solidFill>
                <a:latin typeface="Corbel"/>
                <a:ea typeface="Corbel"/>
                <a:cs typeface="Corbel"/>
                <a:sym typeface="Corbel"/>
              </a:defRPr>
            </a:lvl3pPr>
            <a:lvl4pPr marL="0" marR="0" lvl="3" indent="0" algn="r">
              <a:lnSpc>
                <a:spcPct val="100000"/>
              </a:lnSpc>
              <a:spcBef>
                <a:spcPts val="0"/>
              </a:spcBef>
              <a:spcAft>
                <a:spcPts val="0"/>
              </a:spcAft>
              <a:buClr>
                <a:srgbClr val="687F00"/>
              </a:buClr>
              <a:buSzPts val="400"/>
              <a:buFont typeface="Corbel"/>
              <a:buNone/>
              <a:defRPr sz="500" b="0" i="0" u="none" strike="noStrike" cap="none">
                <a:solidFill>
                  <a:srgbClr val="687F00"/>
                </a:solidFill>
                <a:latin typeface="Corbel"/>
                <a:ea typeface="Corbel"/>
                <a:cs typeface="Corbel"/>
                <a:sym typeface="Corbel"/>
              </a:defRPr>
            </a:lvl4pPr>
            <a:lvl5pPr marL="0" marR="0" lvl="4" indent="0" algn="r">
              <a:lnSpc>
                <a:spcPct val="100000"/>
              </a:lnSpc>
              <a:spcBef>
                <a:spcPts val="0"/>
              </a:spcBef>
              <a:spcAft>
                <a:spcPts val="0"/>
              </a:spcAft>
              <a:buClr>
                <a:srgbClr val="687F00"/>
              </a:buClr>
              <a:buSzPts val="400"/>
              <a:buFont typeface="Corbel"/>
              <a:buNone/>
              <a:defRPr sz="500" b="0" i="0" u="none" strike="noStrike" cap="none">
                <a:solidFill>
                  <a:srgbClr val="687F00"/>
                </a:solidFill>
                <a:latin typeface="Corbel"/>
                <a:ea typeface="Corbel"/>
                <a:cs typeface="Corbel"/>
                <a:sym typeface="Corbel"/>
              </a:defRPr>
            </a:lvl5pPr>
            <a:lvl6pPr marL="0" marR="0" lvl="5" indent="0" algn="r">
              <a:lnSpc>
                <a:spcPct val="100000"/>
              </a:lnSpc>
              <a:spcBef>
                <a:spcPts val="0"/>
              </a:spcBef>
              <a:spcAft>
                <a:spcPts val="0"/>
              </a:spcAft>
              <a:buClr>
                <a:srgbClr val="687F00"/>
              </a:buClr>
              <a:buSzPts val="400"/>
              <a:buFont typeface="Corbel"/>
              <a:buNone/>
              <a:defRPr sz="500" b="0" i="0" u="none" strike="noStrike" cap="none">
                <a:solidFill>
                  <a:srgbClr val="687F00"/>
                </a:solidFill>
                <a:latin typeface="Corbel"/>
                <a:ea typeface="Corbel"/>
                <a:cs typeface="Corbel"/>
                <a:sym typeface="Corbel"/>
              </a:defRPr>
            </a:lvl6pPr>
            <a:lvl7pPr marL="0" marR="0" lvl="6" indent="0" algn="r">
              <a:lnSpc>
                <a:spcPct val="100000"/>
              </a:lnSpc>
              <a:spcBef>
                <a:spcPts val="0"/>
              </a:spcBef>
              <a:spcAft>
                <a:spcPts val="0"/>
              </a:spcAft>
              <a:buClr>
                <a:srgbClr val="687F00"/>
              </a:buClr>
              <a:buSzPts val="400"/>
              <a:buFont typeface="Corbel"/>
              <a:buNone/>
              <a:defRPr sz="500" b="0" i="0" u="none" strike="noStrike" cap="none">
                <a:solidFill>
                  <a:srgbClr val="687F00"/>
                </a:solidFill>
                <a:latin typeface="Corbel"/>
                <a:ea typeface="Corbel"/>
                <a:cs typeface="Corbel"/>
                <a:sym typeface="Corbel"/>
              </a:defRPr>
            </a:lvl7pPr>
            <a:lvl8pPr marL="0" marR="0" lvl="7" indent="0" algn="r">
              <a:lnSpc>
                <a:spcPct val="100000"/>
              </a:lnSpc>
              <a:spcBef>
                <a:spcPts val="0"/>
              </a:spcBef>
              <a:spcAft>
                <a:spcPts val="0"/>
              </a:spcAft>
              <a:buClr>
                <a:srgbClr val="687F00"/>
              </a:buClr>
              <a:buSzPts val="400"/>
              <a:buFont typeface="Corbel"/>
              <a:buNone/>
              <a:defRPr sz="500" b="0" i="0" u="none" strike="noStrike" cap="none">
                <a:solidFill>
                  <a:srgbClr val="687F00"/>
                </a:solidFill>
                <a:latin typeface="Corbel"/>
                <a:ea typeface="Corbel"/>
                <a:cs typeface="Corbel"/>
                <a:sym typeface="Corbel"/>
              </a:defRPr>
            </a:lvl8pPr>
            <a:lvl9pPr marL="0" marR="0" lvl="8" indent="0" algn="r">
              <a:lnSpc>
                <a:spcPct val="100000"/>
              </a:lnSpc>
              <a:spcBef>
                <a:spcPts val="0"/>
              </a:spcBef>
              <a:spcAft>
                <a:spcPts val="0"/>
              </a:spcAft>
              <a:buClr>
                <a:srgbClr val="687F00"/>
              </a:buClr>
              <a:buSzPts val="400"/>
              <a:buFont typeface="Corbel"/>
              <a:buNone/>
              <a:defRPr sz="500" b="0" i="0" u="none" strike="noStrike" cap="none">
                <a:solidFill>
                  <a:srgbClr val="687F00"/>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7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7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0" name="Google Shape;20;p7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8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5" name="Google Shape;25;p8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8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8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9" name="Google Shape;29;p8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 name="Google Shape;30;p8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8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3" name="Google Shape;33;p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Google Shape;35;p8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6" name="Google Shape;36;p8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7" name="Google Shape;37;p8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
        <p:cNvGrpSpPr/>
        <p:nvPr/>
      </p:nvGrpSpPr>
      <p:grpSpPr>
        <a:xfrm>
          <a:off x="0" y="0"/>
          <a:ext cx="0" cy="0"/>
          <a:chOff x="0" y="0"/>
          <a:chExt cx="0" cy="0"/>
        </a:xfrm>
      </p:grpSpPr>
      <p:sp>
        <p:nvSpPr>
          <p:cNvPr id="39" name="Google Shape;39;p87"/>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40" name="Google Shape;40;p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7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7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7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sp>
        <p:nvSpPr>
          <p:cNvPr id="61" name="Google Shape;61;p81"/>
          <p:cNvSpPr txBox="1">
            <a:spLocks noGrp="1"/>
          </p:cNvSpPr>
          <p:nvPr>
            <p:ph type="title"/>
          </p:nvPr>
        </p:nvSpPr>
        <p:spPr>
          <a:xfrm>
            <a:off x="311700" y="445025"/>
            <a:ext cx="8520600" cy="572700"/>
          </a:xfrm>
          <a:prstGeom prst="rect">
            <a:avLst/>
          </a:prstGeom>
          <a:noFill/>
          <a:ln>
            <a:noFill/>
          </a:ln>
        </p:spPr>
        <p:txBody>
          <a:bodyPr spcFirstLastPara="1" wrap="square" lIns="68575" tIns="68575" rIns="68575" bIns="68575" anchor="t" anchorCtr="0">
            <a:normAutofit/>
          </a:bodyPr>
          <a:lstStyle>
            <a:lvl1pPr marR="0" lvl="0"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9pPr>
          </a:lstStyle>
          <a:p>
            <a:endParaRPr/>
          </a:p>
        </p:txBody>
      </p:sp>
      <p:sp>
        <p:nvSpPr>
          <p:cNvPr id="62" name="Google Shape;62;p81"/>
          <p:cNvSpPr txBox="1">
            <a:spLocks noGrp="1"/>
          </p:cNvSpPr>
          <p:nvPr>
            <p:ph type="body" idx="1"/>
          </p:nvPr>
        </p:nvSpPr>
        <p:spPr>
          <a:xfrm>
            <a:off x="311700" y="1152475"/>
            <a:ext cx="8520600" cy="3416400"/>
          </a:xfrm>
          <a:prstGeom prst="rect">
            <a:avLst/>
          </a:prstGeom>
          <a:noFill/>
          <a:ln>
            <a:noFill/>
          </a:ln>
        </p:spPr>
        <p:txBody>
          <a:bodyPr spcFirstLastPara="1" wrap="square" lIns="68575" tIns="68575" rIns="68575" bIns="68575" anchor="t" anchorCtr="0">
            <a:normAutofit/>
          </a:bodyPr>
          <a:lstStyle>
            <a:lvl1pPr marL="457200" marR="0" lvl="0"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298450" algn="l" rtl="0">
              <a:lnSpc>
                <a:spcPct val="115000"/>
              </a:lnSpc>
              <a:spcBef>
                <a:spcPts val="0"/>
              </a:spcBef>
              <a:spcAft>
                <a:spcPts val="0"/>
              </a:spcAft>
              <a:buClr>
                <a:schemeClr val="dk2"/>
              </a:buClr>
              <a:buSzPts val="1100"/>
              <a:buFont typeface="Arial"/>
              <a:buChar char="○"/>
              <a:defRPr sz="1400" b="0" i="0" u="none" strike="noStrike" cap="none">
                <a:solidFill>
                  <a:schemeClr val="dk2"/>
                </a:solidFill>
                <a:latin typeface="Arial"/>
                <a:ea typeface="Arial"/>
                <a:cs typeface="Arial"/>
                <a:sym typeface="Arial"/>
              </a:defRPr>
            </a:lvl2pPr>
            <a:lvl3pPr marL="1371600" marR="0" lvl="2" indent="-298450" algn="l" rtl="0">
              <a:lnSpc>
                <a:spcPct val="115000"/>
              </a:lnSpc>
              <a:spcBef>
                <a:spcPts val="0"/>
              </a:spcBef>
              <a:spcAft>
                <a:spcPts val="0"/>
              </a:spcAft>
              <a:buClr>
                <a:schemeClr val="dk2"/>
              </a:buClr>
              <a:buSzPts val="1100"/>
              <a:buFont typeface="Arial"/>
              <a:buChar char="■"/>
              <a:defRPr sz="1400" b="0" i="0" u="none" strike="noStrike" cap="none">
                <a:solidFill>
                  <a:schemeClr val="dk2"/>
                </a:solidFill>
                <a:latin typeface="Arial"/>
                <a:ea typeface="Arial"/>
                <a:cs typeface="Arial"/>
                <a:sym typeface="Arial"/>
              </a:defRPr>
            </a:lvl3pPr>
            <a:lvl4pPr marL="1828800" marR="0" lvl="3" indent="-298450" algn="l" rtl="0">
              <a:lnSpc>
                <a:spcPct val="115000"/>
              </a:lnSpc>
              <a:spcBef>
                <a:spcPts val="0"/>
              </a:spcBef>
              <a:spcAft>
                <a:spcPts val="0"/>
              </a:spcAft>
              <a:buClr>
                <a:schemeClr val="dk2"/>
              </a:buClr>
              <a:buSzPts val="1100"/>
              <a:buFont typeface="Arial"/>
              <a:buChar char="●"/>
              <a:defRPr sz="1400" b="0" i="0" u="none" strike="noStrike" cap="none">
                <a:solidFill>
                  <a:schemeClr val="dk2"/>
                </a:solidFill>
                <a:latin typeface="Arial"/>
                <a:ea typeface="Arial"/>
                <a:cs typeface="Arial"/>
                <a:sym typeface="Arial"/>
              </a:defRPr>
            </a:lvl4pPr>
            <a:lvl5pPr marL="2286000" marR="0" lvl="4" indent="-298450" algn="l" rtl="0">
              <a:lnSpc>
                <a:spcPct val="115000"/>
              </a:lnSpc>
              <a:spcBef>
                <a:spcPts val="0"/>
              </a:spcBef>
              <a:spcAft>
                <a:spcPts val="0"/>
              </a:spcAft>
              <a:buClr>
                <a:schemeClr val="dk2"/>
              </a:buClr>
              <a:buSzPts val="1100"/>
              <a:buFont typeface="Arial"/>
              <a:buChar char="○"/>
              <a:defRPr sz="1400" b="0" i="0" u="none" strike="noStrike" cap="none">
                <a:solidFill>
                  <a:schemeClr val="dk2"/>
                </a:solidFill>
                <a:latin typeface="Arial"/>
                <a:ea typeface="Arial"/>
                <a:cs typeface="Arial"/>
                <a:sym typeface="Arial"/>
              </a:defRPr>
            </a:lvl5pPr>
            <a:lvl6pPr marL="2743200" marR="0" lvl="5" indent="-298450" algn="l" rtl="0">
              <a:lnSpc>
                <a:spcPct val="115000"/>
              </a:lnSpc>
              <a:spcBef>
                <a:spcPts val="0"/>
              </a:spcBef>
              <a:spcAft>
                <a:spcPts val="0"/>
              </a:spcAft>
              <a:buClr>
                <a:schemeClr val="dk2"/>
              </a:buClr>
              <a:buSzPts val="1100"/>
              <a:buFont typeface="Arial"/>
              <a:buChar char="■"/>
              <a:defRPr sz="1400" b="0" i="0" u="none" strike="noStrike" cap="none">
                <a:solidFill>
                  <a:schemeClr val="dk2"/>
                </a:solidFill>
                <a:latin typeface="Arial"/>
                <a:ea typeface="Arial"/>
                <a:cs typeface="Arial"/>
                <a:sym typeface="Arial"/>
              </a:defRPr>
            </a:lvl6pPr>
            <a:lvl7pPr marL="3200400" marR="0" lvl="6" indent="-298450" algn="l" rtl="0">
              <a:lnSpc>
                <a:spcPct val="115000"/>
              </a:lnSpc>
              <a:spcBef>
                <a:spcPts val="0"/>
              </a:spcBef>
              <a:spcAft>
                <a:spcPts val="0"/>
              </a:spcAft>
              <a:buClr>
                <a:schemeClr val="dk2"/>
              </a:buClr>
              <a:buSzPts val="1100"/>
              <a:buFont typeface="Arial"/>
              <a:buChar char="●"/>
              <a:defRPr sz="1400" b="0" i="0" u="none" strike="noStrike" cap="none">
                <a:solidFill>
                  <a:schemeClr val="dk2"/>
                </a:solidFill>
                <a:latin typeface="Arial"/>
                <a:ea typeface="Arial"/>
                <a:cs typeface="Arial"/>
                <a:sym typeface="Arial"/>
              </a:defRPr>
            </a:lvl7pPr>
            <a:lvl8pPr marL="3657600" marR="0" lvl="7" indent="-298450" algn="l" rtl="0">
              <a:lnSpc>
                <a:spcPct val="115000"/>
              </a:lnSpc>
              <a:spcBef>
                <a:spcPts val="0"/>
              </a:spcBef>
              <a:spcAft>
                <a:spcPts val="0"/>
              </a:spcAft>
              <a:buClr>
                <a:schemeClr val="dk2"/>
              </a:buClr>
              <a:buSzPts val="1100"/>
              <a:buFont typeface="Arial"/>
              <a:buChar char="○"/>
              <a:defRPr sz="1400" b="0" i="0" u="none" strike="noStrike" cap="none">
                <a:solidFill>
                  <a:schemeClr val="dk2"/>
                </a:solidFill>
                <a:latin typeface="Arial"/>
                <a:ea typeface="Arial"/>
                <a:cs typeface="Arial"/>
                <a:sym typeface="Arial"/>
              </a:defRPr>
            </a:lvl8pPr>
            <a:lvl9pPr marL="4114800" marR="0" lvl="8" indent="-298450" algn="l" rtl="0">
              <a:lnSpc>
                <a:spcPct val="115000"/>
              </a:lnSpc>
              <a:spcBef>
                <a:spcPts val="0"/>
              </a:spcBef>
              <a:spcAft>
                <a:spcPts val="0"/>
              </a:spcAft>
              <a:buClr>
                <a:schemeClr val="dk2"/>
              </a:buClr>
              <a:buSzPts val="11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63" name="Google Shape;63;p8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unsplash.com/s/photos/volcanoes?utm_source=unsplash&amp;utm_medium=referral&amp;utm_content=creditCopyText" TargetMode="External"/><Relationship Id="rId4" Type="http://schemas.openxmlformats.org/officeDocument/2006/relationships/hyperlink" Target="https://unsplash.com/@izabelakraus?utm_source=unsplash&amp;utm_medium=referral&amp;utm_content=creditCopyTex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unsplash.com/s/photos/women-hiking?utm_source=unsplash&amp;utm_medium=referral&amp;utm_content=creditCopyText" TargetMode="External"/><Relationship Id="rId4" Type="http://schemas.openxmlformats.org/officeDocument/2006/relationships/hyperlink" Target="https://unsplash.com/@karsten116?utm_source=unsplash&amp;utm_medium=referral&amp;utm_content=creditCopyTex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https://unsplash.com/s/photos/climate-change?utm_source=unsplash&amp;utm_medium=referral&amp;utm_content=creditCopyText" TargetMode="External"/><Relationship Id="rId4" Type="http://schemas.openxmlformats.org/officeDocument/2006/relationships/hyperlink" Target="https://unsplash.com/@markusspiske?utm_source=unsplash&amp;utm_medium=referral&amp;utm_content=creditCopyTex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5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5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6.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7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3.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7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
          <p:cNvSpPr txBox="1">
            <a:spLocks noGrp="1"/>
          </p:cNvSpPr>
          <p:nvPr>
            <p:ph type="title" idx="4294967295"/>
          </p:nvPr>
        </p:nvSpPr>
        <p:spPr>
          <a:xfrm>
            <a:off x="307975" y="3821113"/>
            <a:ext cx="8520113" cy="1001712"/>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15000"/>
              </a:lnSpc>
              <a:spcBef>
                <a:spcPts val="0"/>
              </a:spcBef>
              <a:spcAft>
                <a:spcPts val="0"/>
              </a:spcAft>
              <a:buClr>
                <a:schemeClr val="dk2"/>
              </a:buClr>
              <a:buSzPts val="358"/>
              <a:buFont typeface="Arial"/>
              <a:buNone/>
              <a:tabLst/>
              <a:defRPr/>
            </a:pPr>
            <a:r>
              <a:rPr kumimoji="0" lang="en-US" sz="2185" b="0" i="0" u="none" strike="noStrike" kern="0" cap="none" spc="0" normalizeH="0" baseline="0" noProof="0" dirty="0">
                <a:ln>
                  <a:noFill/>
                </a:ln>
                <a:solidFill>
                  <a:schemeClr val="dk1"/>
                </a:solidFill>
                <a:effectLst/>
                <a:uLnTx/>
                <a:uFillTx/>
                <a:latin typeface="Arial"/>
                <a:ea typeface="Arial"/>
                <a:cs typeface="Arial"/>
                <a:sym typeface="Arial"/>
              </a:rPr>
              <a:t>[Year]</a:t>
            </a:r>
          </a:p>
          <a:p>
            <a:pPr marL="0" marR="0" lvl="0" indent="0" algn="ctr" defTabSz="914400" rtl="0" eaLnBrk="1" fontAlgn="auto" latinLnBrk="0" hangingPunct="1">
              <a:lnSpc>
                <a:spcPct val="115000"/>
              </a:lnSpc>
              <a:spcBef>
                <a:spcPts val="1200"/>
              </a:spcBef>
              <a:spcAft>
                <a:spcPts val="1200"/>
              </a:spcAft>
              <a:buClr>
                <a:schemeClr val="dk2"/>
              </a:buClr>
              <a:buSzPts val="358"/>
              <a:buFont typeface="Arial"/>
              <a:buNone/>
              <a:tabLst/>
              <a:defRPr/>
            </a:pPr>
            <a:r>
              <a:rPr kumimoji="0" lang="en-US" sz="2185" b="0" i="0" u="none" strike="noStrike" kern="0" cap="none" spc="0" normalizeH="0" baseline="0" noProof="0" dirty="0">
                <a:ln>
                  <a:noFill/>
                </a:ln>
                <a:solidFill>
                  <a:schemeClr val="dk1"/>
                </a:solidFill>
                <a:effectLst/>
                <a:uLnTx/>
                <a:uFillTx/>
                <a:latin typeface="Arial"/>
                <a:ea typeface="Arial"/>
                <a:cs typeface="Arial"/>
                <a:sym typeface="Arial"/>
              </a:rPr>
              <a:t>Mentoring Program Kick-Off Workshop</a:t>
            </a:r>
          </a:p>
        </p:txBody>
      </p:sp>
      <p:pic>
        <p:nvPicPr>
          <p:cNvPr id="114" name="Google Shape;114;p1" descr="PROGRESS logo"/>
          <p:cNvPicPr preferRelativeResize="0"/>
          <p:nvPr/>
        </p:nvPicPr>
        <p:blipFill rotWithShape="1">
          <a:blip r:embed="rId3">
            <a:alphaModFix/>
          </a:blip>
          <a:srcRect/>
          <a:stretch/>
        </p:blipFill>
        <p:spPr>
          <a:xfrm>
            <a:off x="214063" y="1565412"/>
            <a:ext cx="8715874" cy="2012675"/>
          </a:xfrm>
          <a:prstGeom prst="rect">
            <a:avLst/>
          </a:prstGeom>
          <a:noFill/>
          <a:ln>
            <a:noFill/>
          </a:ln>
        </p:spPr>
      </p:pic>
      <p:sp>
        <p:nvSpPr>
          <p:cNvPr id="115" name="Google Shape;115;p1"/>
          <p:cNvSpPr txBox="1">
            <a:spLocks noGrp="1"/>
          </p:cNvSpPr>
          <p:nvPr>
            <p:ph type="sldNum" idx="12"/>
          </p:nvPr>
        </p:nvSpPr>
        <p:spPr>
          <a:xfrm>
            <a:off x="1" y="500892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1</a:t>
            </a:fld>
            <a:endParaRPr/>
          </a:p>
        </p:txBody>
      </p:sp>
      <p:sp>
        <p:nvSpPr>
          <p:cNvPr id="116" name="Google Shape;116;p1"/>
          <p:cNvSpPr txBox="1"/>
          <p:nvPr/>
        </p:nvSpPr>
        <p:spPr>
          <a:xfrm>
            <a:off x="1073559" y="-51981"/>
            <a:ext cx="6989083" cy="1430833"/>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1200"/>
              </a:spcBef>
              <a:spcAft>
                <a:spcPts val="1200"/>
              </a:spcAft>
              <a:buClr>
                <a:schemeClr val="dk2"/>
              </a:buClr>
              <a:buSzPts val="358"/>
              <a:buFont typeface="Arial"/>
              <a:buNone/>
            </a:pPr>
            <a:r>
              <a:rPr lang="en" sz="3200" b="1" i="1" u="none" strike="noStrike" cap="none">
                <a:solidFill>
                  <a:srgbClr val="0070C0"/>
                </a:solidFill>
                <a:latin typeface="Arial"/>
                <a:ea typeface="Arial"/>
                <a:cs typeface="Arial"/>
                <a:sym typeface="Arial"/>
              </a:rPr>
              <a:t>Welcome!   </a:t>
            </a:r>
            <a:br>
              <a:rPr lang="en" sz="3200" b="1" i="1" u="none" strike="noStrike" cap="none">
                <a:solidFill>
                  <a:srgbClr val="0070C0"/>
                </a:solidFill>
                <a:latin typeface="Arial"/>
                <a:ea typeface="Arial"/>
                <a:cs typeface="Arial"/>
                <a:sym typeface="Arial"/>
              </a:rPr>
            </a:br>
            <a:r>
              <a:rPr lang="en" sz="3200" b="1" i="1" u="none" strike="noStrike" cap="none">
                <a:solidFill>
                  <a:srgbClr val="0070C0"/>
                </a:solidFill>
                <a:latin typeface="Arial"/>
                <a:ea typeface="Arial"/>
                <a:cs typeface="Arial"/>
                <a:sym typeface="Arial"/>
              </a:rPr>
              <a:t>Grab a seat, grab some breakfast!</a:t>
            </a:r>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grpSp>
        <p:nvGrpSpPr>
          <p:cNvPr id="205" name="Google Shape;205;p10">
            <a:extLst>
              <a:ext uri="{C183D7F6-B498-43B3-948B-1728B52AA6E4}">
                <adec:decorative xmlns:adec="http://schemas.microsoft.com/office/drawing/2017/decorative" val="1"/>
              </a:ext>
            </a:extLst>
          </p:cNvPr>
          <p:cNvGrpSpPr/>
          <p:nvPr/>
        </p:nvGrpSpPr>
        <p:grpSpPr>
          <a:xfrm>
            <a:off x="472075" y="442538"/>
            <a:ext cx="2999330" cy="4228900"/>
            <a:chOff x="449950" y="332075"/>
            <a:chExt cx="2999330" cy="4228900"/>
          </a:xfrm>
        </p:grpSpPr>
        <p:pic>
          <p:nvPicPr>
            <p:cNvPr id="206" name="Google Shape;206;p10"/>
            <p:cNvPicPr preferRelativeResize="0"/>
            <p:nvPr/>
          </p:nvPicPr>
          <p:blipFill rotWithShape="1">
            <a:blip r:embed="rId3">
              <a:alphaModFix/>
            </a:blip>
            <a:srcRect l="16185" t="3334" r="15260"/>
            <a:stretch/>
          </p:blipFill>
          <p:spPr>
            <a:xfrm>
              <a:off x="449950" y="332075"/>
              <a:ext cx="2999330" cy="4228900"/>
            </a:xfrm>
            <a:prstGeom prst="rect">
              <a:avLst/>
            </a:prstGeom>
            <a:noFill/>
            <a:ln>
              <a:noFill/>
            </a:ln>
          </p:spPr>
        </p:pic>
        <p:sp>
          <p:nvSpPr>
            <p:cNvPr id="207" name="Google Shape;207;p10"/>
            <p:cNvSpPr txBox="1"/>
            <p:nvPr/>
          </p:nvSpPr>
          <p:spPr>
            <a:xfrm>
              <a:off x="568250" y="4267400"/>
              <a:ext cx="2762700" cy="276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600"/>
                <a:buFont typeface="Arial"/>
                <a:buNone/>
              </a:pPr>
              <a:r>
                <a:rPr lang="en" sz="600" b="0" i="0" u="none" strike="noStrike" cap="none">
                  <a:solidFill>
                    <a:srgbClr val="000000"/>
                  </a:solidFill>
                  <a:latin typeface="Arial"/>
                  <a:ea typeface="Arial"/>
                  <a:cs typeface="Arial"/>
                  <a:sym typeface="Arial"/>
                </a:rPr>
                <a:t>lookhuman.com/design/62473</a:t>
              </a:r>
              <a:endParaRPr sz="600" b="0" i="0" u="none" strike="noStrike" cap="none">
                <a:solidFill>
                  <a:srgbClr val="000000"/>
                </a:solidFill>
                <a:latin typeface="Arial"/>
                <a:ea typeface="Arial"/>
                <a:cs typeface="Arial"/>
                <a:sym typeface="Arial"/>
              </a:endParaRPr>
            </a:p>
          </p:txBody>
        </p:sp>
      </p:grpSp>
      <p:sp>
        <p:nvSpPr>
          <p:cNvPr id="208" name="Google Shape;208;p10">
            <a:extLst>
              <a:ext uri="{C183D7F6-B498-43B3-948B-1728B52AA6E4}">
                <adec:decorative xmlns:adec="http://schemas.microsoft.com/office/drawing/2017/decorative" val="0"/>
              </a:ext>
            </a:extLst>
          </p:cNvPr>
          <p:cNvSpPr txBox="1"/>
          <p:nvPr/>
        </p:nvSpPr>
        <p:spPr>
          <a:xfrm>
            <a:off x="3738023" y="708148"/>
            <a:ext cx="4971300" cy="153885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dirty="0">
                <a:solidFill>
                  <a:srgbClr val="000000"/>
                </a:solidFill>
                <a:latin typeface="Arial"/>
                <a:ea typeface="Arial"/>
                <a:cs typeface="Arial"/>
                <a:sym typeface="Arial"/>
              </a:rPr>
              <a:t>Why are you interested in the earth &amp; environmental sciences? </a:t>
            </a:r>
            <a:br>
              <a:rPr lang="en" sz="2200" b="0" i="0" u="none" strike="noStrike" cap="none" dirty="0">
                <a:solidFill>
                  <a:srgbClr val="000000"/>
                </a:solidFill>
                <a:latin typeface="Arial"/>
                <a:ea typeface="Arial"/>
                <a:cs typeface="Arial"/>
                <a:sym typeface="Arial"/>
              </a:rPr>
            </a:br>
            <a:br>
              <a:rPr lang="en" sz="2200" b="0" i="0" u="none" strike="noStrike" cap="none" dirty="0">
                <a:solidFill>
                  <a:srgbClr val="000000"/>
                </a:solidFill>
                <a:latin typeface="Arial"/>
                <a:ea typeface="Arial"/>
                <a:cs typeface="Arial"/>
                <a:sym typeface="Arial"/>
              </a:rPr>
            </a:br>
            <a:r>
              <a:rPr lang="en" sz="2200" b="0" i="0" u="none" strike="noStrike" cap="none" dirty="0">
                <a:solidFill>
                  <a:srgbClr val="000000"/>
                </a:solidFill>
                <a:latin typeface="Arial"/>
                <a:ea typeface="Arial"/>
                <a:cs typeface="Arial"/>
                <a:sym typeface="Arial"/>
              </a:rPr>
              <a:t>Why are these fields important to you?</a:t>
            </a:r>
            <a:endParaRPr sz="2200" b="0" i="0" u="none" strike="noStrike" cap="none" dirty="0">
              <a:solidFill>
                <a:srgbClr val="000000"/>
              </a:solidFill>
              <a:latin typeface="Arial"/>
              <a:ea typeface="Arial"/>
              <a:cs typeface="Arial"/>
              <a:sym typeface="Arial"/>
            </a:endParaRPr>
          </a:p>
        </p:txBody>
      </p:sp>
      <p:pic>
        <p:nvPicPr>
          <p:cNvPr id="209" name="Google Shape;209;p1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129365" y="4678287"/>
            <a:ext cx="2014625" cy="465225"/>
          </a:xfrm>
          <a:prstGeom prst="rect">
            <a:avLst/>
          </a:prstGeom>
          <a:noFill/>
          <a:ln>
            <a:noFill/>
          </a:ln>
        </p:spPr>
      </p:pic>
      <p:sp>
        <p:nvSpPr>
          <p:cNvPr id="3" name="Title 2">
            <a:extLst>
              <a:ext uri="{FF2B5EF4-FFF2-40B4-BE49-F238E27FC236}">
                <a16:creationId xmlns:a16="http://schemas.microsoft.com/office/drawing/2014/main" id="{A0FB4A0C-2FDB-B9D0-4260-693D865525FE}"/>
              </a:ext>
              <a:ext uri="{C183D7F6-B498-43B3-948B-1728B52AA6E4}">
                <adec:decorative xmlns:adec="http://schemas.microsoft.com/office/drawing/2017/decorative" val="0"/>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Why earth and environmental sciences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11" descr="Water Tower in Flint, Michigan"/>
          <p:cNvPicPr preferRelativeResize="0"/>
          <p:nvPr/>
        </p:nvPicPr>
        <p:blipFill rotWithShape="1">
          <a:blip r:embed="rId3">
            <a:alphaModFix/>
          </a:blip>
          <a:srcRect t="20350"/>
          <a:stretch/>
        </p:blipFill>
        <p:spPr>
          <a:xfrm>
            <a:off x="-220325" y="0"/>
            <a:ext cx="9507425" cy="5143501"/>
          </a:xfrm>
          <a:prstGeom prst="rect">
            <a:avLst/>
          </a:prstGeom>
          <a:noFill/>
          <a:ln>
            <a:noFill/>
          </a:ln>
        </p:spPr>
      </p:pic>
      <p:pic>
        <p:nvPicPr>
          <p:cNvPr id="215" name="Google Shape;215;p11" descr="Girl holding sign saying “Flint, MI has been without clean water since April 24, 2014”"/>
          <p:cNvPicPr preferRelativeResize="0"/>
          <p:nvPr/>
        </p:nvPicPr>
        <p:blipFill rotWithShape="1">
          <a:blip r:embed="rId4">
            <a:alphaModFix/>
          </a:blip>
          <a:srcRect/>
          <a:stretch/>
        </p:blipFill>
        <p:spPr>
          <a:xfrm>
            <a:off x="7109435" y="182975"/>
            <a:ext cx="1911723" cy="2868301"/>
          </a:xfrm>
          <a:prstGeom prst="rect">
            <a:avLst/>
          </a:prstGeom>
          <a:noFill/>
          <a:ln w="28575" cap="flat" cmpd="sng">
            <a:solidFill>
              <a:schemeClr val="dk1"/>
            </a:solidFill>
            <a:prstDash val="solid"/>
            <a:round/>
            <a:headEnd type="none" w="sm" len="sm"/>
            <a:tailEnd type="none" w="sm" len="sm"/>
          </a:ln>
        </p:spPr>
      </p:pic>
      <p:pic>
        <p:nvPicPr>
          <p:cNvPr id="216" name="Google Shape;216;p11" descr="Boy brushing teeth with water from a water bottle"/>
          <p:cNvPicPr preferRelativeResize="0"/>
          <p:nvPr/>
        </p:nvPicPr>
        <p:blipFill rotWithShape="1">
          <a:blip r:embed="rId5">
            <a:alphaModFix/>
          </a:blip>
          <a:srcRect/>
          <a:stretch/>
        </p:blipFill>
        <p:spPr>
          <a:xfrm>
            <a:off x="5945750" y="3234250"/>
            <a:ext cx="3138026" cy="1765151"/>
          </a:xfrm>
          <a:prstGeom prst="rect">
            <a:avLst/>
          </a:prstGeom>
          <a:noFill/>
          <a:ln w="28575" cap="flat" cmpd="sng">
            <a:solidFill>
              <a:schemeClr val="dk1"/>
            </a:solidFill>
            <a:prstDash val="solid"/>
            <a:round/>
            <a:headEnd type="none" w="sm" len="sm"/>
            <a:tailEnd type="none" w="sm" len="sm"/>
          </a:ln>
        </p:spPr>
      </p:pic>
      <p:sp>
        <p:nvSpPr>
          <p:cNvPr id="217" name="Google Shape;217;p11"/>
          <p:cNvSpPr txBox="1">
            <a:spLocks noGrp="1"/>
          </p:cNvSpPr>
          <p:nvPr>
            <p:ph type="title" idx="4294967295"/>
          </p:nvPr>
        </p:nvSpPr>
        <p:spPr>
          <a:xfrm>
            <a:off x="-63500" y="101600"/>
            <a:ext cx="7315200" cy="477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1" i="0" u="none" strike="noStrike" kern="0" cap="none" spc="0" normalizeH="0" baseline="0" noProof="0" dirty="0">
                <a:ln>
                  <a:noFill/>
                </a:ln>
                <a:solidFill>
                  <a:schemeClr val="lt1"/>
                </a:solidFill>
                <a:effectLst/>
                <a:uLnTx/>
                <a:uFillTx/>
                <a:latin typeface="Arial"/>
                <a:ea typeface="Arial"/>
                <a:cs typeface="Arial"/>
                <a:sym typeface="Arial"/>
              </a:rPr>
              <a:t>I care about clean water.</a:t>
            </a:r>
          </a:p>
        </p:txBody>
      </p:sp>
      <p:sp>
        <p:nvSpPr>
          <p:cNvPr id="218" name="Google Shape;218;p11">
            <a:extLst>
              <a:ext uri="{C183D7F6-B498-43B3-948B-1728B52AA6E4}">
                <adec:decorative xmlns:adec="http://schemas.microsoft.com/office/drawing/2017/decorative" val="1"/>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12" descr="Photo of Fagradalsfjall, a tuya volcano in Iceland"/>
          <p:cNvPicPr preferRelativeResize="0"/>
          <p:nvPr/>
        </p:nvPicPr>
        <p:blipFill rotWithShape="1">
          <a:blip r:embed="rId3">
            <a:alphaModFix/>
          </a:blip>
          <a:srcRect/>
          <a:stretch/>
        </p:blipFill>
        <p:spPr>
          <a:xfrm>
            <a:off x="1169176" y="359475"/>
            <a:ext cx="6396324" cy="4263175"/>
          </a:xfrm>
          <a:prstGeom prst="rect">
            <a:avLst/>
          </a:prstGeom>
          <a:noFill/>
          <a:ln w="28575" cap="flat" cmpd="sng">
            <a:solidFill>
              <a:schemeClr val="dk1"/>
            </a:solidFill>
            <a:prstDash val="solid"/>
            <a:round/>
            <a:headEnd type="none" w="sm" len="sm"/>
            <a:tailEnd type="none" w="sm" len="sm"/>
          </a:ln>
        </p:spPr>
      </p:pic>
      <p:sp>
        <p:nvSpPr>
          <p:cNvPr id="224" name="Google Shape;224;p12"/>
          <p:cNvSpPr txBox="1"/>
          <p:nvPr/>
        </p:nvSpPr>
        <p:spPr>
          <a:xfrm>
            <a:off x="276625" y="4653550"/>
            <a:ext cx="3000000" cy="3387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 sz="1000" b="0" i="0" u="none" strike="noStrike" cap="none">
                <a:solidFill>
                  <a:schemeClr val="dk1"/>
                </a:solidFill>
                <a:latin typeface="Arial"/>
                <a:ea typeface="Arial"/>
                <a:cs typeface="Arial"/>
                <a:sym typeface="Arial"/>
              </a:rPr>
              <a:t>Photo by</a:t>
            </a:r>
            <a:r>
              <a:rPr lang="en" sz="1000" b="0" i="0" u="none" strike="noStrike" cap="none">
                <a:solidFill>
                  <a:schemeClr val="dk1"/>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 Izabela Kraus</a:t>
            </a:r>
            <a:r>
              <a:rPr lang="en" sz="1000" b="0" i="0" u="none" strike="noStrike" cap="none">
                <a:solidFill>
                  <a:schemeClr val="dk1"/>
                </a:solidFill>
                <a:latin typeface="Arial"/>
                <a:ea typeface="Arial"/>
                <a:cs typeface="Arial"/>
                <a:sym typeface="Arial"/>
              </a:rPr>
              <a:t> on</a:t>
            </a:r>
            <a:r>
              <a:rPr lang="en" sz="1000" b="0" i="0" u="none" strike="noStrike" cap="none">
                <a:solidFill>
                  <a:schemeClr val="dk1"/>
                </a:solidFill>
                <a:uFill>
                  <a:noFill/>
                </a:uFill>
                <a:latin typeface="Arial"/>
                <a:ea typeface="Arial"/>
                <a:cs typeface="Arial"/>
                <a:sym typeface="Arial"/>
                <a:hlinkClick r:id="rId5">
                  <a:extLst>
                    <a:ext uri="{A12FA001-AC4F-418D-AE19-62706E023703}">
                      <ahyp:hlinkClr xmlns:ahyp="http://schemas.microsoft.com/office/drawing/2018/hyperlinkcolor" val="tx"/>
                    </a:ext>
                  </a:extLst>
                </a:hlinkClick>
              </a:rPr>
              <a:t> Unsplash</a:t>
            </a:r>
            <a:endParaRPr sz="1300" b="0" i="0" u="none" strike="noStrike" cap="none">
              <a:solidFill>
                <a:schemeClr val="dk1"/>
              </a:solidFill>
              <a:latin typeface="Arial"/>
              <a:ea typeface="Arial"/>
              <a:cs typeface="Arial"/>
              <a:sym typeface="Arial"/>
            </a:endParaRPr>
          </a:p>
        </p:txBody>
      </p:sp>
      <p:sp>
        <p:nvSpPr>
          <p:cNvPr id="225" name="Google Shape;225;p12"/>
          <p:cNvSpPr txBox="1">
            <a:spLocks noGrp="1"/>
          </p:cNvSpPr>
          <p:nvPr>
            <p:ph type="title" idx="4294967295"/>
          </p:nvPr>
        </p:nvSpPr>
        <p:spPr>
          <a:xfrm>
            <a:off x="1244600" y="469900"/>
            <a:ext cx="7315200" cy="477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1" i="0" u="none" strike="noStrike" kern="0" cap="none" spc="0" normalizeH="0" baseline="0" noProof="0" dirty="0">
                <a:ln>
                  <a:noFill/>
                </a:ln>
                <a:solidFill>
                  <a:schemeClr val="lt1"/>
                </a:solidFill>
                <a:effectLst/>
                <a:uLnTx/>
                <a:uFillTx/>
                <a:latin typeface="Arial"/>
                <a:ea typeface="Arial"/>
                <a:cs typeface="Arial"/>
                <a:sym typeface="Arial"/>
              </a:rPr>
              <a:t>I think volcanoes are amazing!</a:t>
            </a:r>
          </a:p>
        </p:txBody>
      </p:sp>
      <p:pic>
        <p:nvPicPr>
          <p:cNvPr id="226" name="Google Shape;226;p12">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115340" y="4653550"/>
            <a:ext cx="2014625" cy="465225"/>
          </a:xfrm>
          <a:prstGeom prst="rect">
            <a:avLst/>
          </a:prstGeom>
          <a:noFill/>
          <a:ln>
            <a:noFill/>
          </a:ln>
        </p:spPr>
      </p:pic>
      <p:sp>
        <p:nvSpPr>
          <p:cNvPr id="227" name="Google Shape;227;p12"/>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12</a:t>
            </a:fld>
            <a:endParaRP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13" descr="Women sitting on a rock next to a lake looking at mountains"/>
          <p:cNvPicPr preferRelativeResize="0"/>
          <p:nvPr/>
        </p:nvPicPr>
        <p:blipFill rotWithShape="1">
          <a:blip r:embed="rId3">
            <a:alphaModFix/>
          </a:blip>
          <a:srcRect/>
          <a:stretch/>
        </p:blipFill>
        <p:spPr>
          <a:xfrm>
            <a:off x="2749351" y="59025"/>
            <a:ext cx="3356850" cy="5025449"/>
          </a:xfrm>
          <a:prstGeom prst="rect">
            <a:avLst/>
          </a:prstGeom>
          <a:noFill/>
          <a:ln w="28575" cap="flat" cmpd="sng">
            <a:solidFill>
              <a:schemeClr val="dk1"/>
            </a:solidFill>
            <a:prstDash val="solid"/>
            <a:round/>
            <a:headEnd type="none" w="sm" len="sm"/>
            <a:tailEnd type="none" w="sm" len="sm"/>
          </a:ln>
        </p:spPr>
      </p:pic>
      <p:sp>
        <p:nvSpPr>
          <p:cNvPr id="233" name="Google Shape;233;p13"/>
          <p:cNvSpPr txBox="1"/>
          <p:nvPr/>
        </p:nvSpPr>
        <p:spPr>
          <a:xfrm>
            <a:off x="2400300" y="4804800"/>
            <a:ext cx="32163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Arial"/>
                <a:ea typeface="Arial"/>
                <a:cs typeface="Arial"/>
                <a:sym typeface="Arial"/>
              </a:rPr>
              <a:t>Photo by</a:t>
            </a:r>
            <a:r>
              <a:rPr lang="en" sz="1000" b="0" i="0" u="none" strike="noStrike" cap="none">
                <a:solidFill>
                  <a:schemeClr val="lt1"/>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 Karsten Winegeart</a:t>
            </a:r>
            <a:r>
              <a:rPr lang="en" sz="1000" b="0" i="0" u="none" strike="noStrike" cap="none">
                <a:solidFill>
                  <a:schemeClr val="lt1"/>
                </a:solidFill>
                <a:latin typeface="Arial"/>
                <a:ea typeface="Arial"/>
                <a:cs typeface="Arial"/>
                <a:sym typeface="Arial"/>
              </a:rPr>
              <a:t> on</a:t>
            </a:r>
            <a:r>
              <a:rPr lang="en" sz="1000" b="0" i="0" u="none" strike="noStrike" cap="none">
                <a:solidFill>
                  <a:schemeClr val="lt1"/>
                </a:solidFill>
                <a:uFill>
                  <a:noFill/>
                </a:uFill>
                <a:latin typeface="Arial"/>
                <a:ea typeface="Arial"/>
                <a:cs typeface="Arial"/>
                <a:sym typeface="Arial"/>
                <a:hlinkClick r:id="rId5">
                  <a:extLst>
                    <a:ext uri="{A12FA001-AC4F-418D-AE19-62706E023703}">
                      <ahyp:hlinkClr xmlns:ahyp="http://schemas.microsoft.com/office/drawing/2018/hyperlinkcolor" val="tx"/>
                    </a:ext>
                  </a:extLst>
                </a:hlinkClick>
              </a:rPr>
              <a:t> Unsplash</a:t>
            </a:r>
            <a:endParaRPr sz="1300" b="0" i="0" u="none" strike="noStrike" cap="none">
              <a:solidFill>
                <a:schemeClr val="lt1"/>
              </a:solidFill>
              <a:latin typeface="Arial"/>
              <a:ea typeface="Arial"/>
              <a:cs typeface="Arial"/>
              <a:sym typeface="Arial"/>
            </a:endParaRPr>
          </a:p>
        </p:txBody>
      </p:sp>
      <p:sp>
        <p:nvSpPr>
          <p:cNvPr id="234" name="Google Shape;234;p13"/>
          <p:cNvSpPr txBox="1">
            <a:spLocks noGrp="1"/>
          </p:cNvSpPr>
          <p:nvPr>
            <p:ph type="title" idx="4294967295"/>
          </p:nvPr>
        </p:nvSpPr>
        <p:spPr>
          <a:xfrm>
            <a:off x="2400300" y="0"/>
            <a:ext cx="3889500" cy="769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1" i="0" u="none" strike="noStrike" kern="0" cap="none" spc="0" normalizeH="0" baseline="0" noProof="0" dirty="0">
                <a:ln>
                  <a:noFill/>
                </a:ln>
                <a:solidFill>
                  <a:schemeClr val="dk1"/>
                </a:solidFill>
                <a:effectLst/>
                <a:uLnTx/>
                <a:uFillTx/>
                <a:latin typeface="Arial"/>
                <a:ea typeface="Arial"/>
                <a:cs typeface="Arial"/>
                <a:sym typeface="Arial"/>
              </a:rPr>
              <a:t>I feel most at peace </a:t>
            </a:r>
          </a:p>
          <a:p>
            <a:pPr marL="0" marR="0" lvl="0" indent="0" algn="ctr"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1" i="0" u="none" strike="noStrike" kern="0" cap="none" spc="0" normalizeH="0" baseline="0" noProof="0" dirty="0">
                <a:ln>
                  <a:noFill/>
                </a:ln>
                <a:solidFill>
                  <a:schemeClr val="dk1"/>
                </a:solidFill>
                <a:effectLst/>
                <a:uLnTx/>
                <a:uFillTx/>
                <a:latin typeface="Arial"/>
                <a:ea typeface="Arial"/>
                <a:cs typeface="Arial"/>
                <a:sym typeface="Arial"/>
              </a:rPr>
              <a:t>when I am in nature.</a:t>
            </a:r>
          </a:p>
        </p:txBody>
      </p:sp>
      <p:pic>
        <p:nvPicPr>
          <p:cNvPr id="235" name="Google Shape;235;p13">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115340" y="4653550"/>
            <a:ext cx="2014625" cy="465225"/>
          </a:xfrm>
          <a:prstGeom prst="rect">
            <a:avLst/>
          </a:prstGeom>
          <a:noFill/>
          <a:ln>
            <a:noFill/>
          </a:ln>
        </p:spPr>
      </p:pic>
      <p:sp>
        <p:nvSpPr>
          <p:cNvPr id="236" name="Google Shape;236;p13"/>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13</a:t>
            </a:fld>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1" name="Google Shape;241;p14" descr="Protest sign saying “One world” over an image of the earth"/>
          <p:cNvPicPr preferRelativeResize="0"/>
          <p:nvPr/>
        </p:nvPicPr>
        <p:blipFill rotWithShape="1">
          <a:blip r:embed="rId3">
            <a:alphaModFix/>
          </a:blip>
          <a:srcRect/>
          <a:stretch/>
        </p:blipFill>
        <p:spPr>
          <a:xfrm>
            <a:off x="743450" y="93112"/>
            <a:ext cx="7437742" cy="4957274"/>
          </a:xfrm>
          <a:prstGeom prst="rect">
            <a:avLst/>
          </a:prstGeom>
          <a:noFill/>
          <a:ln w="28575" cap="flat" cmpd="sng">
            <a:solidFill>
              <a:schemeClr val="dk1"/>
            </a:solidFill>
            <a:prstDash val="solid"/>
            <a:round/>
            <a:headEnd type="none" w="sm" len="sm"/>
            <a:tailEnd type="none" w="sm" len="sm"/>
          </a:ln>
        </p:spPr>
      </p:pic>
      <p:sp>
        <p:nvSpPr>
          <p:cNvPr id="242" name="Google Shape;242;p14"/>
          <p:cNvSpPr txBox="1"/>
          <p:nvPr/>
        </p:nvSpPr>
        <p:spPr>
          <a:xfrm>
            <a:off x="5866700" y="4711675"/>
            <a:ext cx="2314500" cy="3387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 sz="1000" b="0" i="0" u="none" strike="noStrike" cap="none">
                <a:solidFill>
                  <a:schemeClr val="dk1"/>
                </a:solidFill>
                <a:latin typeface="Arial"/>
                <a:ea typeface="Arial"/>
                <a:cs typeface="Arial"/>
                <a:sym typeface="Arial"/>
              </a:rPr>
              <a:t>Photo by</a:t>
            </a:r>
            <a:r>
              <a:rPr lang="en" sz="1000" b="0" i="0" u="none" strike="noStrike" cap="none">
                <a:solidFill>
                  <a:schemeClr val="dk1"/>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 Markus Spiske</a:t>
            </a:r>
            <a:r>
              <a:rPr lang="en" sz="1000" b="0" i="0" u="none" strike="noStrike" cap="none">
                <a:solidFill>
                  <a:schemeClr val="dk1"/>
                </a:solidFill>
                <a:latin typeface="Arial"/>
                <a:ea typeface="Arial"/>
                <a:cs typeface="Arial"/>
                <a:sym typeface="Arial"/>
              </a:rPr>
              <a:t> on</a:t>
            </a:r>
            <a:r>
              <a:rPr lang="en" sz="1000" b="0" i="0" u="none" strike="noStrike" cap="none">
                <a:solidFill>
                  <a:schemeClr val="dk1"/>
                </a:solidFill>
                <a:uFill>
                  <a:noFill/>
                </a:uFill>
                <a:latin typeface="Arial"/>
                <a:ea typeface="Arial"/>
                <a:cs typeface="Arial"/>
                <a:sym typeface="Arial"/>
                <a:hlinkClick r:id="rId5">
                  <a:extLst>
                    <a:ext uri="{A12FA001-AC4F-418D-AE19-62706E023703}">
                      <ahyp:hlinkClr xmlns:ahyp="http://schemas.microsoft.com/office/drawing/2018/hyperlinkcolor" val="tx"/>
                    </a:ext>
                  </a:extLst>
                </a:hlinkClick>
              </a:rPr>
              <a:t> Unsplash</a:t>
            </a:r>
            <a:endParaRPr sz="1300" b="0" i="0" u="none" strike="noStrike" cap="none">
              <a:solidFill>
                <a:schemeClr val="dk1"/>
              </a:solidFill>
              <a:latin typeface="Arial"/>
              <a:ea typeface="Arial"/>
              <a:cs typeface="Arial"/>
              <a:sym typeface="Arial"/>
            </a:endParaRPr>
          </a:p>
        </p:txBody>
      </p:sp>
      <p:sp>
        <p:nvSpPr>
          <p:cNvPr id="243" name="Google Shape;243;p14"/>
          <p:cNvSpPr txBox="1">
            <a:spLocks noGrp="1"/>
          </p:cNvSpPr>
          <p:nvPr>
            <p:ph type="title" idx="4294967295"/>
          </p:nvPr>
        </p:nvSpPr>
        <p:spPr>
          <a:xfrm>
            <a:off x="804725" y="90950"/>
            <a:ext cx="7315200" cy="477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1" i="0" u="none" strike="noStrike" kern="0" cap="none" spc="0" normalizeH="0" baseline="0" noProof="0" dirty="0">
                <a:ln>
                  <a:noFill/>
                </a:ln>
                <a:solidFill>
                  <a:schemeClr val="dk1"/>
                </a:solidFill>
                <a:effectLst/>
                <a:uLnTx/>
                <a:uFillTx/>
                <a:latin typeface="Arial"/>
                <a:ea typeface="Arial"/>
                <a:cs typeface="Arial"/>
                <a:sym typeface="Arial"/>
              </a:rPr>
              <a:t>I want to make a difference.</a:t>
            </a:r>
          </a:p>
        </p:txBody>
      </p:sp>
      <p:sp>
        <p:nvSpPr>
          <p:cNvPr id="244" name="Google Shape;244;p14"/>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1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250" name="Google Shape;250;p15"/>
          <p:cNvSpPr txBox="1"/>
          <p:nvPr/>
        </p:nvSpPr>
        <p:spPr>
          <a:xfrm>
            <a:off x="0" y="3506650"/>
            <a:ext cx="30000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lt1"/>
                </a:solidFill>
                <a:latin typeface="Arial"/>
                <a:ea typeface="Arial"/>
                <a:cs typeface="Arial"/>
                <a:sym typeface="Arial"/>
              </a:rPr>
              <a:t>https://en.wikipedia.org/wiki/Front_Range</a:t>
            </a:r>
            <a:endParaRPr sz="800" b="0" i="0" u="none" strike="noStrike" cap="none">
              <a:solidFill>
                <a:schemeClr val="lt1"/>
              </a:solidFill>
              <a:latin typeface="Arial"/>
              <a:ea typeface="Arial"/>
              <a:cs typeface="Arial"/>
              <a:sym typeface="Arial"/>
            </a:endParaRPr>
          </a:p>
        </p:txBody>
      </p:sp>
      <p:sp>
        <p:nvSpPr>
          <p:cNvPr id="251" name="Google Shape;251;p15"/>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15</a:t>
            </a:fld>
            <a:endParaRPr/>
          </a:p>
        </p:txBody>
      </p:sp>
      <p:sp>
        <p:nvSpPr>
          <p:cNvPr id="252" name="Google Shape;252;p15"/>
          <p:cNvSpPr txBox="1">
            <a:spLocks noGrp="1"/>
          </p:cNvSpPr>
          <p:nvPr>
            <p:ph type="ctrTitle" idx="4294967295"/>
          </p:nvPr>
        </p:nvSpPr>
        <p:spPr>
          <a:xfrm>
            <a:off x="125165" y="140677"/>
            <a:ext cx="9004800" cy="88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90"/>
              <a:buFont typeface="Arial"/>
              <a:buNone/>
            </a:pPr>
            <a:r>
              <a:rPr lang="en" sz="2800" b="0" i="0" u="none" strike="noStrike" cap="none" dirty="0">
                <a:solidFill>
                  <a:schemeClr val="dk1"/>
                </a:solidFill>
                <a:latin typeface="Arial"/>
                <a:ea typeface="Arial"/>
                <a:cs typeface="Arial"/>
                <a:sym typeface="Arial"/>
              </a:rPr>
              <a:t>Let’s talk about an issue that matters here in [location].</a:t>
            </a:r>
            <a:endParaRPr sz="2800" b="0" i="0" u="none" strike="noStrike" cap="none" dirty="0">
              <a:solidFill>
                <a:schemeClr val="dk1"/>
              </a:solidFill>
              <a:latin typeface="Arial"/>
              <a:ea typeface="Arial"/>
              <a:cs typeface="Arial"/>
              <a:sym typeface="Arial"/>
            </a:endParaRPr>
          </a:p>
        </p:txBody>
      </p:sp>
      <p:sp>
        <p:nvSpPr>
          <p:cNvPr id="253" name="Google Shape;253;p15"/>
          <p:cNvSpPr txBox="1"/>
          <p:nvPr/>
        </p:nvSpPr>
        <p:spPr>
          <a:xfrm>
            <a:off x="4997275" y="2958800"/>
            <a:ext cx="39996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b="0" i="1" u="none" strike="noStrike" cap="none">
                <a:solidFill>
                  <a:schemeClr val="lt1"/>
                </a:solidFill>
                <a:latin typeface="Arial"/>
                <a:ea typeface="Arial"/>
                <a:cs typeface="Arial"/>
                <a:sym typeface="Arial"/>
              </a:rPr>
              <a:t>Flames come close to a home near Potrero on June 20, 2016 Mike Blake / Reuters</a:t>
            </a:r>
            <a:endParaRPr sz="700" b="0" i="1" u="none" strike="noStrike" cap="none">
              <a:solidFill>
                <a:schemeClr val="lt1"/>
              </a:solidFill>
              <a:latin typeface="Arial"/>
              <a:ea typeface="Arial"/>
              <a:cs typeface="Arial"/>
              <a:sym typeface="Arial"/>
            </a:endParaRPr>
          </a:p>
        </p:txBody>
      </p:sp>
      <p:sp>
        <p:nvSpPr>
          <p:cNvPr id="254" name="Google Shape;254;p15"/>
          <p:cNvSpPr txBox="1"/>
          <p:nvPr/>
        </p:nvSpPr>
        <p:spPr>
          <a:xfrm>
            <a:off x="2280350" y="4492950"/>
            <a:ext cx="3749700" cy="346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 sz="1050" b="1" i="0" u="none" strike="noStrike" cap="none">
                <a:solidFill>
                  <a:schemeClr val="lt1"/>
                </a:solidFill>
                <a:latin typeface="Times New Roman"/>
                <a:ea typeface="Times New Roman"/>
                <a:cs typeface="Times New Roman"/>
                <a:sym typeface="Times New Roman"/>
              </a:rPr>
              <a:t>City Dock Annapolis, January 2024. Photo: James Ronayne</a:t>
            </a:r>
            <a:endParaRPr sz="1400" b="1" i="0" u="none" strike="noStrike" cap="none">
              <a:solidFill>
                <a:schemeClr val="lt1"/>
              </a:solidFill>
              <a:latin typeface="Arial"/>
              <a:ea typeface="Arial"/>
              <a:cs typeface="Arial"/>
              <a:sym typeface="Arial"/>
            </a:endParaRPr>
          </a:p>
        </p:txBody>
      </p:sp>
      <p:pic>
        <p:nvPicPr>
          <p:cNvPr id="255" name="Google Shape;255;p15"/>
          <p:cNvPicPr preferRelativeResize="0"/>
          <p:nvPr/>
        </p:nvPicPr>
        <p:blipFill rotWithShape="1">
          <a:blip r:embed="rId4">
            <a:alphaModFix/>
          </a:blip>
          <a:srcRect/>
          <a:stretch/>
        </p:blipFill>
        <p:spPr>
          <a:xfrm>
            <a:off x="1659409" y="783495"/>
            <a:ext cx="5825181" cy="3832888"/>
          </a:xfrm>
          <a:prstGeom prst="rect">
            <a:avLst/>
          </a:prstGeom>
          <a:noFill/>
          <a:ln>
            <a:noFill/>
          </a:ln>
        </p:spPr>
      </p:pic>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1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262" name="Google Shape;262;p16"/>
          <p:cNvSpPr txBox="1"/>
          <p:nvPr/>
        </p:nvSpPr>
        <p:spPr>
          <a:xfrm>
            <a:off x="0" y="3506650"/>
            <a:ext cx="30000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lt1"/>
                </a:solidFill>
                <a:latin typeface="Arial"/>
                <a:ea typeface="Arial"/>
                <a:cs typeface="Arial"/>
                <a:sym typeface="Arial"/>
              </a:rPr>
              <a:t>https://en.wikipedia.org/wiki/Front_Range</a:t>
            </a:r>
            <a:endParaRPr sz="800" b="0" i="0" u="none" strike="noStrike" cap="none">
              <a:solidFill>
                <a:schemeClr val="lt1"/>
              </a:solidFill>
              <a:latin typeface="Arial"/>
              <a:ea typeface="Arial"/>
              <a:cs typeface="Arial"/>
              <a:sym typeface="Arial"/>
            </a:endParaRPr>
          </a:p>
        </p:txBody>
      </p:sp>
      <p:sp>
        <p:nvSpPr>
          <p:cNvPr id="263" name="Google Shape;263;p16"/>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16</a:t>
            </a:fld>
            <a:endParaRPr/>
          </a:p>
        </p:txBody>
      </p:sp>
      <p:sp>
        <p:nvSpPr>
          <p:cNvPr id="264" name="Google Shape;264;p16"/>
          <p:cNvSpPr txBox="1"/>
          <p:nvPr/>
        </p:nvSpPr>
        <p:spPr>
          <a:xfrm>
            <a:off x="4997275" y="2958800"/>
            <a:ext cx="39996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b="0" i="1" u="none" strike="noStrike" cap="none">
                <a:solidFill>
                  <a:schemeClr val="lt1"/>
                </a:solidFill>
                <a:latin typeface="Arial"/>
                <a:ea typeface="Arial"/>
                <a:cs typeface="Arial"/>
                <a:sym typeface="Arial"/>
              </a:rPr>
              <a:t>Flames come close to a home near Potrero on June 20, 2016 Mike Blake / Reuters</a:t>
            </a:r>
            <a:endParaRPr sz="700" b="0" i="1" u="none" strike="noStrike" cap="none">
              <a:solidFill>
                <a:schemeClr val="lt1"/>
              </a:solidFill>
              <a:latin typeface="Arial"/>
              <a:ea typeface="Arial"/>
              <a:cs typeface="Arial"/>
              <a:sym typeface="Arial"/>
            </a:endParaRPr>
          </a:p>
        </p:txBody>
      </p:sp>
      <p:pic>
        <p:nvPicPr>
          <p:cNvPr id="267" name="Google Shape;267;p16"/>
          <p:cNvPicPr preferRelativeResize="0"/>
          <p:nvPr/>
        </p:nvPicPr>
        <p:blipFill rotWithShape="1">
          <a:blip r:embed="rId4">
            <a:alphaModFix/>
          </a:blip>
          <a:srcRect/>
          <a:stretch/>
        </p:blipFill>
        <p:spPr>
          <a:xfrm>
            <a:off x="307801" y="382212"/>
            <a:ext cx="4143619" cy="3200249"/>
          </a:xfrm>
          <a:prstGeom prst="rect">
            <a:avLst/>
          </a:prstGeom>
          <a:noFill/>
          <a:ln>
            <a:noFill/>
          </a:ln>
        </p:spPr>
      </p:pic>
      <p:pic>
        <p:nvPicPr>
          <p:cNvPr id="270" name="Google Shape;270;p16"/>
          <p:cNvPicPr preferRelativeResize="0"/>
          <p:nvPr/>
        </p:nvPicPr>
        <p:blipFill rotWithShape="1">
          <a:blip r:embed="rId4">
            <a:alphaModFix/>
          </a:blip>
          <a:srcRect/>
          <a:stretch/>
        </p:blipFill>
        <p:spPr>
          <a:xfrm>
            <a:off x="4853256" y="1060712"/>
            <a:ext cx="4143619" cy="3200249"/>
          </a:xfrm>
          <a:prstGeom prst="rect">
            <a:avLst/>
          </a:prstGeom>
          <a:noFill/>
          <a:ln>
            <a:noFill/>
          </a:ln>
        </p:spPr>
      </p:pic>
      <p:sp>
        <p:nvSpPr>
          <p:cNvPr id="2" name="Title 1">
            <a:extLst>
              <a:ext uri="{FF2B5EF4-FFF2-40B4-BE49-F238E27FC236}">
                <a16:creationId xmlns:a16="http://schemas.microsoft.com/office/drawing/2014/main" id="{64E42B6C-446F-8B8D-CA81-36A9C8B1FF9C}"/>
              </a:ext>
            </a:extLst>
          </p:cNvPr>
          <p:cNvSpPr>
            <a:spLocks noGrp="1"/>
          </p:cNvSpPr>
          <p:nvPr>
            <p:ph type="title" idx="4294967295"/>
          </p:nvPr>
        </p:nvSpPr>
        <p:spPr>
          <a:xfrm>
            <a:off x="1647156" y="4102544"/>
            <a:ext cx="4541556" cy="572700"/>
          </a:xfrm>
        </p:spPr>
        <p:txBody>
          <a:bodyPr>
            <a:normAutofit/>
          </a:bodyPr>
          <a:lstStyle/>
          <a:p>
            <a:r>
              <a:rPr lang="en-US" sz="1900" b="1" dirty="0"/>
              <a:t>Location Specific Issue 1</a:t>
            </a: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1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277" name="Google Shape;277;p17"/>
          <p:cNvSpPr txBox="1"/>
          <p:nvPr/>
        </p:nvSpPr>
        <p:spPr>
          <a:xfrm>
            <a:off x="0" y="3506650"/>
            <a:ext cx="30000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lt1"/>
                </a:solidFill>
                <a:latin typeface="Arial"/>
                <a:ea typeface="Arial"/>
                <a:cs typeface="Arial"/>
                <a:sym typeface="Arial"/>
              </a:rPr>
              <a:t>https://en.wikipedia.org/wiki/Front_Range</a:t>
            </a:r>
            <a:endParaRPr sz="800" b="0" i="0" u="none" strike="noStrike" cap="none">
              <a:solidFill>
                <a:schemeClr val="lt1"/>
              </a:solidFill>
              <a:latin typeface="Arial"/>
              <a:ea typeface="Arial"/>
              <a:cs typeface="Arial"/>
              <a:sym typeface="Arial"/>
            </a:endParaRPr>
          </a:p>
        </p:txBody>
      </p:sp>
      <p:sp>
        <p:nvSpPr>
          <p:cNvPr id="278" name="Google Shape;278;p17"/>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17</a:t>
            </a:fld>
            <a:endParaRPr/>
          </a:p>
        </p:txBody>
      </p:sp>
      <p:sp>
        <p:nvSpPr>
          <p:cNvPr id="279" name="Google Shape;279;p17"/>
          <p:cNvSpPr txBox="1"/>
          <p:nvPr/>
        </p:nvSpPr>
        <p:spPr>
          <a:xfrm>
            <a:off x="4997275" y="2958800"/>
            <a:ext cx="39996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 sz="700" b="0" i="1" u="none" strike="noStrike" cap="none">
                <a:solidFill>
                  <a:schemeClr val="lt1"/>
                </a:solidFill>
                <a:latin typeface="Arial"/>
                <a:ea typeface="Arial"/>
                <a:cs typeface="Arial"/>
                <a:sym typeface="Arial"/>
              </a:rPr>
              <a:t>Flames come close to a home near Potrero on June 20, 2016 Mike Blake / Reuters</a:t>
            </a:r>
            <a:endParaRPr sz="700" b="0" i="1" u="none" strike="noStrike" cap="none">
              <a:solidFill>
                <a:schemeClr val="lt1"/>
              </a:solidFill>
              <a:latin typeface="Arial"/>
              <a:ea typeface="Arial"/>
              <a:cs typeface="Arial"/>
              <a:sym typeface="Arial"/>
            </a:endParaRPr>
          </a:p>
        </p:txBody>
      </p:sp>
      <p:sp>
        <p:nvSpPr>
          <p:cNvPr id="280" name="Google Shape;280;p17"/>
          <p:cNvSpPr txBox="1"/>
          <p:nvPr/>
        </p:nvSpPr>
        <p:spPr>
          <a:xfrm>
            <a:off x="2280350" y="4492950"/>
            <a:ext cx="3749700" cy="346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 sz="1050" b="1" i="0" u="none" strike="noStrike" cap="none">
                <a:solidFill>
                  <a:schemeClr val="lt1"/>
                </a:solidFill>
                <a:latin typeface="Times New Roman"/>
                <a:ea typeface="Times New Roman"/>
                <a:cs typeface="Times New Roman"/>
                <a:sym typeface="Times New Roman"/>
              </a:rPr>
              <a:t>City Dock Annapolis, January 2024. Photo: James Ronayne</a:t>
            </a:r>
            <a:endParaRPr sz="1400" b="1" i="0" u="none" strike="noStrike" cap="none">
              <a:solidFill>
                <a:schemeClr val="lt1"/>
              </a:solidFill>
              <a:latin typeface="Arial"/>
              <a:ea typeface="Arial"/>
              <a:cs typeface="Arial"/>
              <a:sym typeface="Arial"/>
            </a:endParaRPr>
          </a:p>
        </p:txBody>
      </p:sp>
      <p:pic>
        <p:nvPicPr>
          <p:cNvPr id="282" name="Google Shape;282;p17"/>
          <p:cNvPicPr preferRelativeResize="0"/>
          <p:nvPr/>
        </p:nvPicPr>
        <p:blipFill rotWithShape="1">
          <a:blip r:embed="rId4">
            <a:alphaModFix/>
          </a:blip>
          <a:srcRect/>
          <a:stretch/>
        </p:blipFill>
        <p:spPr>
          <a:xfrm>
            <a:off x="255409" y="1266092"/>
            <a:ext cx="4316591" cy="3331550"/>
          </a:xfrm>
          <a:prstGeom prst="rect">
            <a:avLst/>
          </a:prstGeom>
          <a:noFill/>
          <a:ln>
            <a:noFill/>
          </a:ln>
        </p:spPr>
      </p:pic>
      <p:pic>
        <p:nvPicPr>
          <p:cNvPr id="285" name="Google Shape;285;p17"/>
          <p:cNvPicPr preferRelativeResize="0"/>
          <p:nvPr/>
        </p:nvPicPr>
        <p:blipFill rotWithShape="1">
          <a:blip r:embed="rId4">
            <a:alphaModFix/>
          </a:blip>
          <a:srcRect/>
          <a:stretch/>
        </p:blipFill>
        <p:spPr>
          <a:xfrm>
            <a:off x="4027768" y="304350"/>
            <a:ext cx="4850149" cy="3791811"/>
          </a:xfrm>
          <a:prstGeom prst="rect">
            <a:avLst/>
          </a:prstGeom>
          <a:noFill/>
          <a:ln>
            <a:noFill/>
          </a:ln>
        </p:spPr>
      </p:pic>
      <p:sp>
        <p:nvSpPr>
          <p:cNvPr id="2" name="Title 1">
            <a:extLst>
              <a:ext uri="{FF2B5EF4-FFF2-40B4-BE49-F238E27FC236}">
                <a16:creationId xmlns:a16="http://schemas.microsoft.com/office/drawing/2014/main" id="{F6667469-7C58-B67E-B94C-20552EABBF8E}"/>
              </a:ext>
            </a:extLst>
          </p:cNvPr>
          <p:cNvSpPr>
            <a:spLocks noGrp="1"/>
          </p:cNvSpPr>
          <p:nvPr>
            <p:ph type="title" idx="4294967295"/>
          </p:nvPr>
        </p:nvSpPr>
        <p:spPr/>
        <p:txBody>
          <a:bodyPr>
            <a:normAutofit fontScale="90000"/>
          </a:bodyPr>
          <a:lstStyle/>
          <a:p>
            <a:r>
              <a:rPr lang="en-US" sz="1900" b="1" i="0" dirty="0">
                <a:solidFill>
                  <a:srgbClr val="000000"/>
                </a:solidFill>
                <a:effectLst/>
                <a:latin typeface="Arial" panose="020B0604020202020204" pitchFamily="34" charset="0"/>
                <a:ea typeface="Arial" panose="020B0604020202020204" pitchFamily="34" charset="0"/>
                <a:cs typeface="Arial" panose="020B0604020202020204" pitchFamily="34" charset="0"/>
              </a:rPr>
              <a:t>Location Specific Issue 2</a:t>
            </a:r>
            <a:r>
              <a:rPr lang="en-US" dirty="0"/>
              <a:t> </a:t>
            </a: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2" name="Google Shape;292;p18"/>
          <p:cNvSpPr txBox="1"/>
          <p:nvPr/>
        </p:nvSpPr>
        <p:spPr>
          <a:xfrm>
            <a:off x="4153800" y="1610260"/>
            <a:ext cx="4990200" cy="2049762"/>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Clr>
                <a:srgbClr val="000000"/>
              </a:buClr>
              <a:buSzPts val="2200"/>
              <a:buFont typeface="Arial"/>
              <a:buNone/>
            </a:pPr>
            <a:endParaRPr sz="2200" b="0" i="0" u="none" strike="noStrike" cap="none" dirty="0">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 sz="2200" b="0" i="0" u="none" strike="noStrike" cap="none" dirty="0">
                <a:solidFill>
                  <a:schemeClr val="dk1"/>
                </a:solidFill>
                <a:latin typeface="Arial"/>
                <a:ea typeface="Arial"/>
                <a:cs typeface="Arial"/>
                <a:sym typeface="Arial"/>
              </a:rPr>
              <a:t>In groups,</a:t>
            </a:r>
            <a:br>
              <a:rPr lang="en" sz="2200" b="0" i="0" u="none" strike="noStrike" cap="none" dirty="0">
                <a:solidFill>
                  <a:schemeClr val="dk1"/>
                </a:solidFill>
                <a:latin typeface="Arial"/>
                <a:ea typeface="Arial"/>
                <a:cs typeface="Arial"/>
                <a:sym typeface="Arial"/>
              </a:rPr>
            </a:br>
            <a:r>
              <a:rPr lang="en" sz="2200" b="0" i="0" u="none" strike="noStrike" cap="none" dirty="0">
                <a:solidFill>
                  <a:schemeClr val="dk1"/>
                </a:solidFill>
                <a:latin typeface="Arial"/>
                <a:ea typeface="Arial"/>
                <a:cs typeface="Arial"/>
                <a:sym typeface="Arial"/>
              </a:rPr>
              <a:t>WHO do we need to assemble to </a:t>
            </a:r>
            <a:r>
              <a:rPr lang="en" sz="2200" b="1" i="0" u="none" strike="noStrike" cap="none" dirty="0">
                <a:solidFill>
                  <a:schemeClr val="dk1"/>
                </a:solidFill>
                <a:latin typeface="Arial"/>
                <a:ea typeface="Arial"/>
                <a:cs typeface="Arial"/>
                <a:sym typeface="Arial"/>
              </a:rPr>
              <a:t>protect people</a:t>
            </a:r>
            <a:r>
              <a:rPr lang="en" sz="2200" b="0" i="0" u="none" strike="noStrike" cap="none" dirty="0">
                <a:solidFill>
                  <a:schemeClr val="dk1"/>
                </a:solidFill>
                <a:latin typeface="Arial"/>
                <a:ea typeface="Arial"/>
                <a:cs typeface="Arial"/>
                <a:sym typeface="Arial"/>
              </a:rPr>
              <a:t> moving forward?</a:t>
            </a:r>
            <a:endParaRPr sz="2200" b="0" i="1" u="none" strike="noStrike" cap="none" dirty="0">
              <a:solidFill>
                <a:srgbClr val="000000"/>
              </a:solidFill>
              <a:latin typeface="Arial"/>
              <a:ea typeface="Arial"/>
              <a:cs typeface="Arial"/>
              <a:sym typeface="Arial"/>
            </a:endParaRPr>
          </a:p>
        </p:txBody>
      </p:sp>
      <p:pic>
        <p:nvPicPr>
          <p:cNvPr id="293" name="Google Shape;293;p1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294" name="Google Shape;294;p18"/>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18</a:t>
            </a:fld>
            <a:endParaRPr/>
          </a:p>
        </p:txBody>
      </p:sp>
      <p:pic>
        <p:nvPicPr>
          <p:cNvPr id="296" name="Google Shape;296;p18"/>
          <p:cNvPicPr preferRelativeResize="0"/>
          <p:nvPr/>
        </p:nvPicPr>
        <p:blipFill rotWithShape="1">
          <a:blip r:embed="rId4">
            <a:alphaModFix/>
          </a:blip>
          <a:srcRect/>
          <a:stretch/>
        </p:blipFill>
        <p:spPr>
          <a:xfrm>
            <a:off x="307801" y="940854"/>
            <a:ext cx="3550766" cy="3041322"/>
          </a:xfrm>
          <a:prstGeom prst="rect">
            <a:avLst/>
          </a:prstGeom>
          <a:noFill/>
          <a:ln>
            <a:noFill/>
          </a:ln>
        </p:spPr>
      </p:pic>
      <p:sp>
        <p:nvSpPr>
          <p:cNvPr id="5" name="Title 4">
            <a:extLst>
              <a:ext uri="{FF2B5EF4-FFF2-40B4-BE49-F238E27FC236}">
                <a16:creationId xmlns:a16="http://schemas.microsoft.com/office/drawing/2014/main" id="{95F963F3-EB6C-F21D-3FF1-A93476D128F6}"/>
              </a:ext>
            </a:extLst>
          </p:cNvPr>
          <p:cNvSpPr txBox="1">
            <a:spLocks noGrp="1"/>
          </p:cNvSpPr>
          <p:nvPr>
            <p:ph type="title" idx="4294967295"/>
          </p:nvPr>
        </p:nvSpPr>
        <p:spPr>
          <a:xfrm>
            <a:off x="4153800" y="1458400"/>
            <a:ext cx="6811616" cy="5052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5000"/>
              </a:lnSpc>
              <a:spcBef>
                <a:spcPts val="0"/>
              </a:spcBef>
              <a:spcAft>
                <a:spcPts val="0"/>
              </a:spcAft>
              <a:buClr>
                <a:srgbClr val="000000"/>
              </a:buClr>
              <a:buSzPts val="2550"/>
              <a:buFont typeface="Arial"/>
              <a:buNone/>
              <a:tabLst/>
              <a:defRPr/>
            </a:pPr>
            <a:r>
              <a:rPr kumimoji="0" lang="en-US" sz="2550" b="0" i="0" u="none" strike="noStrike" kern="0" cap="none" spc="0" normalizeH="0" baseline="0" noProof="0" dirty="0">
                <a:ln>
                  <a:noFill/>
                </a:ln>
                <a:solidFill>
                  <a:srgbClr val="292929"/>
                </a:solidFill>
                <a:effectLst/>
                <a:highlight>
                  <a:srgbClr val="FFFFFF"/>
                </a:highlight>
                <a:uLnTx/>
                <a:uFillTx/>
                <a:latin typeface="Arial"/>
                <a:ea typeface="Arial"/>
                <a:cs typeface="Arial"/>
                <a:sym typeface="Arial"/>
              </a:rPr>
              <a:t>[State a local issue]</a:t>
            </a:r>
            <a:endParaRPr kumimoji="0" lang="en-US" sz="3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9"/>
          <p:cNvSpPr txBox="1">
            <a:spLocks noGrp="1"/>
          </p:cNvSpPr>
          <p:nvPr>
            <p:ph type="ctrTitle" idx="4294967295"/>
          </p:nvPr>
        </p:nvSpPr>
        <p:spPr>
          <a:xfrm>
            <a:off x="208875" y="100175"/>
            <a:ext cx="8634600" cy="102907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90"/>
              <a:buFont typeface="Arial"/>
              <a:buNone/>
            </a:pPr>
            <a:r>
              <a:rPr lang="en" sz="2680" b="1" i="0" u="none" strike="noStrike" cap="none">
                <a:solidFill>
                  <a:srgbClr val="1155CC"/>
                </a:solidFill>
                <a:latin typeface="Arial"/>
                <a:ea typeface="Arial"/>
                <a:cs typeface="Arial"/>
                <a:sym typeface="Arial"/>
              </a:rPr>
              <a:t>Panel Discussion: </a:t>
            </a:r>
            <a:endParaRPr sz="2680" b="1" i="0" u="none" strike="noStrike" cap="none">
              <a:solidFill>
                <a:srgbClr val="1155CC"/>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990"/>
              <a:buFont typeface="Arial"/>
              <a:buNone/>
            </a:pPr>
            <a:r>
              <a:rPr lang="en" sz="2680" b="1" i="0" u="none" strike="noStrike" cap="none">
                <a:solidFill>
                  <a:srgbClr val="1155CC"/>
                </a:solidFill>
                <a:latin typeface="Arial"/>
                <a:ea typeface="Arial"/>
                <a:cs typeface="Arial"/>
                <a:sym typeface="Arial"/>
              </a:rPr>
              <a:t>Pathways to the Earth and Environmental Sciences</a:t>
            </a:r>
            <a:endParaRPr sz="2680" b="1" i="0" u="none" strike="noStrike" cap="none">
              <a:solidFill>
                <a:srgbClr val="1155CC"/>
              </a:solidFill>
              <a:latin typeface="Arial"/>
              <a:ea typeface="Arial"/>
              <a:cs typeface="Arial"/>
              <a:sym typeface="Arial"/>
            </a:endParaRPr>
          </a:p>
        </p:txBody>
      </p:sp>
      <p:pic>
        <p:nvPicPr>
          <p:cNvPr id="303" name="Google Shape;303;p1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29365" y="4644900"/>
            <a:ext cx="2014625" cy="465225"/>
          </a:xfrm>
          <a:prstGeom prst="rect">
            <a:avLst/>
          </a:prstGeom>
          <a:noFill/>
          <a:ln>
            <a:noFill/>
          </a:ln>
        </p:spPr>
      </p:pic>
      <p:sp>
        <p:nvSpPr>
          <p:cNvPr id="305" name="Google Shape;305;p19"/>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19</a:t>
            </a:fld>
            <a:endParaRPr/>
          </a:p>
        </p:txBody>
      </p:sp>
      <p:grpSp>
        <p:nvGrpSpPr>
          <p:cNvPr id="306" name="Google Shape;306;p19"/>
          <p:cNvGrpSpPr/>
          <p:nvPr/>
        </p:nvGrpSpPr>
        <p:grpSpPr>
          <a:xfrm>
            <a:off x="324300" y="1596542"/>
            <a:ext cx="1799400" cy="2945076"/>
            <a:chOff x="324300" y="1596542"/>
            <a:chExt cx="1799400" cy="2945076"/>
          </a:xfrm>
        </p:grpSpPr>
        <p:grpSp>
          <p:nvGrpSpPr>
            <p:cNvPr id="307" name="Google Shape;307;p19"/>
            <p:cNvGrpSpPr/>
            <p:nvPr/>
          </p:nvGrpSpPr>
          <p:grpSpPr>
            <a:xfrm>
              <a:off x="324300" y="3674125"/>
              <a:ext cx="1731900" cy="867493"/>
              <a:chOff x="324300" y="3629525"/>
              <a:chExt cx="1731900" cy="867493"/>
            </a:xfrm>
          </p:grpSpPr>
          <p:sp>
            <p:nvSpPr>
              <p:cNvPr id="308" name="Google Shape;308;p19"/>
              <p:cNvSpPr txBox="1"/>
              <p:nvPr/>
            </p:nvSpPr>
            <p:spPr>
              <a:xfrm>
                <a:off x="581100" y="3629525"/>
                <a:ext cx="1352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[Name]</a:t>
                </a:r>
                <a:endParaRPr sz="1400" b="1" i="0" u="none" strike="noStrike" cap="none">
                  <a:solidFill>
                    <a:schemeClr val="dk1"/>
                  </a:solidFill>
                  <a:latin typeface="Arial"/>
                  <a:ea typeface="Arial"/>
                  <a:cs typeface="Arial"/>
                  <a:sym typeface="Arial"/>
                </a:endParaRPr>
              </a:p>
            </p:txBody>
          </p:sp>
          <p:sp>
            <p:nvSpPr>
              <p:cNvPr id="309" name="Google Shape;309;p19"/>
              <p:cNvSpPr txBox="1"/>
              <p:nvPr/>
            </p:nvSpPr>
            <p:spPr>
              <a:xfrm>
                <a:off x="324300" y="3943050"/>
                <a:ext cx="1731900" cy="5539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226E93"/>
                    </a:solidFill>
                    <a:latin typeface="Lato"/>
                    <a:ea typeface="Lato"/>
                    <a:cs typeface="Lato"/>
                    <a:sym typeface="Lato"/>
                  </a:rPr>
                  <a:t>[Organization or University]</a:t>
                </a:r>
                <a:endParaRPr sz="1400" b="0" i="0" u="none" strike="noStrike" cap="none">
                  <a:solidFill>
                    <a:srgbClr val="000000"/>
                  </a:solidFill>
                  <a:latin typeface="Arial"/>
                  <a:ea typeface="Arial"/>
                  <a:cs typeface="Arial"/>
                  <a:sym typeface="Arial"/>
                </a:endParaRPr>
              </a:p>
            </p:txBody>
          </p:sp>
        </p:grpSp>
        <p:pic>
          <p:nvPicPr>
            <p:cNvPr id="310" name="Google Shape;310;p19"/>
            <p:cNvPicPr preferRelativeResize="0"/>
            <p:nvPr/>
          </p:nvPicPr>
          <p:blipFill rotWithShape="1">
            <a:blip r:embed="rId4">
              <a:alphaModFix/>
            </a:blip>
            <a:srcRect l="9448" r="9448"/>
            <a:stretch/>
          </p:blipFill>
          <p:spPr>
            <a:xfrm>
              <a:off x="438304" y="1596542"/>
              <a:ext cx="1685396" cy="2047151"/>
            </a:xfrm>
            <a:prstGeom prst="rect">
              <a:avLst/>
            </a:prstGeom>
            <a:noFill/>
            <a:ln>
              <a:noFill/>
            </a:ln>
          </p:spPr>
        </p:pic>
      </p:grpSp>
      <p:grpSp>
        <p:nvGrpSpPr>
          <p:cNvPr id="311" name="Google Shape;311;p19"/>
          <p:cNvGrpSpPr/>
          <p:nvPr/>
        </p:nvGrpSpPr>
        <p:grpSpPr>
          <a:xfrm>
            <a:off x="2726775" y="1578111"/>
            <a:ext cx="1799400" cy="2945076"/>
            <a:chOff x="324300" y="1596542"/>
            <a:chExt cx="1799400" cy="2945076"/>
          </a:xfrm>
        </p:grpSpPr>
        <p:grpSp>
          <p:nvGrpSpPr>
            <p:cNvPr id="312" name="Google Shape;312;p19"/>
            <p:cNvGrpSpPr/>
            <p:nvPr/>
          </p:nvGrpSpPr>
          <p:grpSpPr>
            <a:xfrm>
              <a:off x="324300" y="3674125"/>
              <a:ext cx="1731900" cy="867493"/>
              <a:chOff x="324300" y="3629525"/>
              <a:chExt cx="1731900" cy="867493"/>
            </a:xfrm>
          </p:grpSpPr>
          <p:sp>
            <p:nvSpPr>
              <p:cNvPr id="313" name="Google Shape;313;p19"/>
              <p:cNvSpPr txBox="1"/>
              <p:nvPr/>
            </p:nvSpPr>
            <p:spPr>
              <a:xfrm>
                <a:off x="581100" y="3629525"/>
                <a:ext cx="1352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[Name]</a:t>
                </a:r>
                <a:endParaRPr sz="1400" b="1" i="0" u="none" strike="noStrike" cap="none">
                  <a:solidFill>
                    <a:schemeClr val="dk1"/>
                  </a:solidFill>
                  <a:latin typeface="Arial"/>
                  <a:ea typeface="Arial"/>
                  <a:cs typeface="Arial"/>
                  <a:sym typeface="Arial"/>
                </a:endParaRPr>
              </a:p>
            </p:txBody>
          </p:sp>
          <p:sp>
            <p:nvSpPr>
              <p:cNvPr id="314" name="Google Shape;314;p19"/>
              <p:cNvSpPr txBox="1"/>
              <p:nvPr/>
            </p:nvSpPr>
            <p:spPr>
              <a:xfrm>
                <a:off x="324300" y="3943050"/>
                <a:ext cx="1731900" cy="5539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226E93"/>
                    </a:solidFill>
                    <a:latin typeface="Lato"/>
                    <a:ea typeface="Lato"/>
                    <a:cs typeface="Lato"/>
                    <a:sym typeface="Lato"/>
                  </a:rPr>
                  <a:t>[Organization or University]</a:t>
                </a:r>
                <a:endParaRPr sz="1400" b="0" i="0" u="none" strike="noStrike" cap="none">
                  <a:solidFill>
                    <a:srgbClr val="000000"/>
                  </a:solidFill>
                  <a:latin typeface="Arial"/>
                  <a:ea typeface="Arial"/>
                  <a:cs typeface="Arial"/>
                  <a:sym typeface="Arial"/>
                </a:endParaRPr>
              </a:p>
            </p:txBody>
          </p:sp>
        </p:grpSp>
        <p:pic>
          <p:nvPicPr>
            <p:cNvPr id="315" name="Google Shape;315;p19"/>
            <p:cNvPicPr preferRelativeResize="0"/>
            <p:nvPr/>
          </p:nvPicPr>
          <p:blipFill rotWithShape="1">
            <a:blip r:embed="rId4">
              <a:alphaModFix/>
            </a:blip>
            <a:srcRect l="9448" r="9448"/>
            <a:stretch/>
          </p:blipFill>
          <p:spPr>
            <a:xfrm>
              <a:off x="438304" y="1596542"/>
              <a:ext cx="1685396" cy="2047151"/>
            </a:xfrm>
            <a:prstGeom prst="rect">
              <a:avLst/>
            </a:prstGeom>
            <a:noFill/>
            <a:ln>
              <a:noFill/>
            </a:ln>
          </p:spPr>
        </p:pic>
      </p:grpSp>
      <p:grpSp>
        <p:nvGrpSpPr>
          <p:cNvPr id="316" name="Google Shape;316;p19"/>
          <p:cNvGrpSpPr/>
          <p:nvPr/>
        </p:nvGrpSpPr>
        <p:grpSpPr>
          <a:xfrm>
            <a:off x="4715475" y="1614973"/>
            <a:ext cx="1799400" cy="2945076"/>
            <a:chOff x="324300" y="1596542"/>
            <a:chExt cx="1799400" cy="2945076"/>
          </a:xfrm>
        </p:grpSpPr>
        <p:grpSp>
          <p:nvGrpSpPr>
            <p:cNvPr id="317" name="Google Shape;317;p19"/>
            <p:cNvGrpSpPr/>
            <p:nvPr/>
          </p:nvGrpSpPr>
          <p:grpSpPr>
            <a:xfrm>
              <a:off x="324300" y="3674125"/>
              <a:ext cx="1731900" cy="867493"/>
              <a:chOff x="324300" y="3629525"/>
              <a:chExt cx="1731900" cy="867493"/>
            </a:xfrm>
          </p:grpSpPr>
          <p:sp>
            <p:nvSpPr>
              <p:cNvPr id="318" name="Google Shape;318;p19"/>
              <p:cNvSpPr txBox="1"/>
              <p:nvPr/>
            </p:nvSpPr>
            <p:spPr>
              <a:xfrm>
                <a:off x="581100" y="3629525"/>
                <a:ext cx="1352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[Name]</a:t>
                </a:r>
                <a:endParaRPr sz="1400" b="1" i="0" u="none" strike="noStrike" cap="none">
                  <a:solidFill>
                    <a:schemeClr val="dk1"/>
                  </a:solidFill>
                  <a:latin typeface="Arial"/>
                  <a:ea typeface="Arial"/>
                  <a:cs typeface="Arial"/>
                  <a:sym typeface="Arial"/>
                </a:endParaRPr>
              </a:p>
            </p:txBody>
          </p:sp>
          <p:sp>
            <p:nvSpPr>
              <p:cNvPr id="319" name="Google Shape;319;p19"/>
              <p:cNvSpPr txBox="1"/>
              <p:nvPr/>
            </p:nvSpPr>
            <p:spPr>
              <a:xfrm>
                <a:off x="324300" y="3943050"/>
                <a:ext cx="1731900" cy="5539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226E93"/>
                    </a:solidFill>
                    <a:latin typeface="Lato"/>
                    <a:ea typeface="Lato"/>
                    <a:cs typeface="Lato"/>
                    <a:sym typeface="Lato"/>
                  </a:rPr>
                  <a:t>[Organization or University]</a:t>
                </a:r>
                <a:endParaRPr sz="1400" b="0" i="0" u="none" strike="noStrike" cap="none">
                  <a:solidFill>
                    <a:srgbClr val="000000"/>
                  </a:solidFill>
                  <a:latin typeface="Arial"/>
                  <a:ea typeface="Arial"/>
                  <a:cs typeface="Arial"/>
                  <a:sym typeface="Arial"/>
                </a:endParaRPr>
              </a:p>
            </p:txBody>
          </p:sp>
        </p:grpSp>
        <p:pic>
          <p:nvPicPr>
            <p:cNvPr id="320" name="Google Shape;320;p19"/>
            <p:cNvPicPr preferRelativeResize="0"/>
            <p:nvPr/>
          </p:nvPicPr>
          <p:blipFill rotWithShape="1">
            <a:blip r:embed="rId4">
              <a:alphaModFix/>
            </a:blip>
            <a:srcRect l="9448" r="9448"/>
            <a:stretch/>
          </p:blipFill>
          <p:spPr>
            <a:xfrm>
              <a:off x="438304" y="1596542"/>
              <a:ext cx="1685396" cy="2047151"/>
            </a:xfrm>
            <a:prstGeom prst="rect">
              <a:avLst/>
            </a:prstGeom>
            <a:noFill/>
            <a:ln>
              <a:noFill/>
            </a:ln>
          </p:spPr>
        </p:pic>
      </p:grpSp>
      <p:grpSp>
        <p:nvGrpSpPr>
          <p:cNvPr id="321" name="Google Shape;321;p19"/>
          <p:cNvGrpSpPr/>
          <p:nvPr/>
        </p:nvGrpSpPr>
        <p:grpSpPr>
          <a:xfrm>
            <a:off x="7117950" y="1596542"/>
            <a:ext cx="1799400" cy="2945076"/>
            <a:chOff x="324300" y="1596542"/>
            <a:chExt cx="1799400" cy="2945076"/>
          </a:xfrm>
        </p:grpSpPr>
        <p:grpSp>
          <p:nvGrpSpPr>
            <p:cNvPr id="322" name="Google Shape;322;p19"/>
            <p:cNvGrpSpPr/>
            <p:nvPr/>
          </p:nvGrpSpPr>
          <p:grpSpPr>
            <a:xfrm>
              <a:off x="324300" y="3674125"/>
              <a:ext cx="1731900" cy="867493"/>
              <a:chOff x="324300" y="3629525"/>
              <a:chExt cx="1731900" cy="867493"/>
            </a:xfrm>
          </p:grpSpPr>
          <p:sp>
            <p:nvSpPr>
              <p:cNvPr id="323" name="Google Shape;323;p19"/>
              <p:cNvSpPr txBox="1"/>
              <p:nvPr/>
            </p:nvSpPr>
            <p:spPr>
              <a:xfrm>
                <a:off x="581100" y="3629525"/>
                <a:ext cx="1352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[Name]</a:t>
                </a:r>
                <a:endParaRPr sz="1400" b="1" i="0" u="none" strike="noStrike" cap="none">
                  <a:solidFill>
                    <a:schemeClr val="dk1"/>
                  </a:solidFill>
                  <a:latin typeface="Arial"/>
                  <a:ea typeface="Arial"/>
                  <a:cs typeface="Arial"/>
                  <a:sym typeface="Arial"/>
                </a:endParaRPr>
              </a:p>
            </p:txBody>
          </p:sp>
          <p:sp>
            <p:nvSpPr>
              <p:cNvPr id="324" name="Google Shape;324;p19"/>
              <p:cNvSpPr txBox="1"/>
              <p:nvPr/>
            </p:nvSpPr>
            <p:spPr>
              <a:xfrm>
                <a:off x="324300" y="3943050"/>
                <a:ext cx="1731900" cy="5539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226E93"/>
                    </a:solidFill>
                    <a:latin typeface="Lato"/>
                    <a:ea typeface="Lato"/>
                    <a:cs typeface="Lato"/>
                    <a:sym typeface="Lato"/>
                  </a:rPr>
                  <a:t>[Organization or University]</a:t>
                </a:r>
                <a:endParaRPr sz="1400" b="0" i="0" u="none" strike="noStrike" cap="none">
                  <a:solidFill>
                    <a:srgbClr val="000000"/>
                  </a:solidFill>
                  <a:latin typeface="Arial"/>
                  <a:ea typeface="Arial"/>
                  <a:cs typeface="Arial"/>
                  <a:sym typeface="Arial"/>
                </a:endParaRPr>
              </a:p>
            </p:txBody>
          </p:sp>
        </p:grpSp>
        <p:pic>
          <p:nvPicPr>
            <p:cNvPr id="325" name="Google Shape;325;p19"/>
            <p:cNvPicPr preferRelativeResize="0"/>
            <p:nvPr/>
          </p:nvPicPr>
          <p:blipFill rotWithShape="1">
            <a:blip r:embed="rId4">
              <a:alphaModFix/>
            </a:blip>
            <a:srcRect l="9448" r="9448"/>
            <a:stretch/>
          </p:blipFill>
          <p:spPr>
            <a:xfrm>
              <a:off x="438304" y="1596542"/>
              <a:ext cx="1685396" cy="2047151"/>
            </a:xfrm>
            <a:prstGeom prst="rect">
              <a:avLst/>
            </a:prstGeom>
            <a:noFill/>
            <a:ln>
              <a:noFill/>
            </a:ln>
          </p:spPr>
        </p:pic>
      </p:gr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2" name="Title 1">
            <a:extLst>
              <a:ext uri="{FF2B5EF4-FFF2-40B4-BE49-F238E27FC236}">
                <a16:creationId xmlns:a16="http://schemas.microsoft.com/office/drawing/2014/main" id="{6F256318-83CC-D7F9-17BC-2A63035D408D}"/>
              </a:ext>
              <a:ext uri="{C183D7F6-B498-43B3-948B-1728B52AA6E4}">
                <adec:decorative xmlns:adec="http://schemas.microsoft.com/office/drawing/2017/decorative" val="1"/>
              </a:ext>
            </a:extLst>
          </p:cNvPr>
          <p:cNvSpPr>
            <a:spLocks noGrp="1"/>
          </p:cNvSpPr>
          <p:nvPr>
            <p:ph type="ctrTitle"/>
          </p:nvPr>
        </p:nvSpPr>
        <p:spPr>
          <a:xfrm>
            <a:off x="311708" y="-2052600"/>
            <a:ext cx="8520600" cy="2052600"/>
          </a:xfrm>
        </p:spPr>
        <p:txBody>
          <a:bodyPr spcFirstLastPara="1" wrap="square" lIns="91425" tIns="91425" rIns="91425" bIns="91425" anchor="b" anchorCtr="0">
            <a:normAutofit/>
          </a:bodyPr>
          <a:lstStyle/>
          <a:p>
            <a:r>
              <a:rPr lang="en-US" dirty="0"/>
              <a:t>Land Acknowledgment</a:t>
            </a:r>
          </a:p>
        </p:txBody>
      </p:sp>
      <p:sp>
        <p:nvSpPr>
          <p:cNvPr id="122" name="Google Shape;122;p2">
            <a:extLst>
              <a:ext uri="{C183D7F6-B498-43B3-948B-1728B52AA6E4}">
                <adec:decorative xmlns:adec="http://schemas.microsoft.com/office/drawing/2017/decorative" val="1"/>
              </a:ext>
            </a:extLst>
          </p:cNvPr>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2</a:t>
            </a:fld>
            <a:endParaRPr/>
          </a:p>
        </p:txBody>
      </p:sp>
      <p:pic>
        <p:nvPicPr>
          <p:cNvPr id="121" name="Google Shape;121;p2" descr="Map of historical lands corresponding to various native groups"/>
          <p:cNvPicPr preferRelativeResize="0"/>
          <p:nvPr/>
        </p:nvPicPr>
        <p:blipFill rotWithShape="1">
          <a:blip r:embed="rId3">
            <a:alphaModFix/>
          </a:blip>
          <a:srcRect l="24390" t="41435" r="16979" b="8654"/>
          <a:stretch/>
        </p:blipFill>
        <p:spPr>
          <a:xfrm>
            <a:off x="0" y="0"/>
            <a:ext cx="9144003" cy="5143501"/>
          </a:xfrm>
          <a:prstGeom prst="rect">
            <a:avLst/>
          </a:prstGeom>
          <a:noFill/>
          <a:ln>
            <a:noFill/>
          </a:ln>
        </p:spPr>
      </p:pic>
      <p:sp>
        <p:nvSpPr>
          <p:cNvPr id="123" name="Google Shape;123;p2"/>
          <p:cNvSpPr txBox="1"/>
          <p:nvPr/>
        </p:nvSpPr>
        <p:spPr>
          <a:xfrm>
            <a:off x="253575" y="79900"/>
            <a:ext cx="4824600" cy="1304942"/>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dk1"/>
                </a:solidFill>
                <a:latin typeface="Verdana"/>
                <a:ea typeface="Verdana"/>
                <a:cs typeface="Verdana"/>
                <a:sym typeface="Verdana"/>
              </a:rPr>
              <a:t>Truth and acknowledgment are critical to building mutual respect and connection </a:t>
            </a:r>
            <a:r>
              <a:rPr lang="en" sz="1100" b="1" i="0" u="none" strike="noStrike" cap="none">
                <a:solidFill>
                  <a:schemeClr val="dk1"/>
                </a:solidFill>
                <a:highlight>
                  <a:srgbClr val="FFFFFF"/>
                </a:highlight>
                <a:latin typeface="Verdana"/>
                <a:ea typeface="Verdana"/>
                <a:cs typeface="Verdana"/>
                <a:sym typeface="Verdana"/>
              </a:rPr>
              <a:t>across all barriers of heritage and difference.</a:t>
            </a:r>
            <a:endParaRPr sz="1100" b="1" i="0" u="none" strike="noStrike" cap="none">
              <a:solidFill>
                <a:schemeClr val="dk1"/>
              </a:solidFill>
              <a:highlight>
                <a:srgbClr val="FFFFFF"/>
              </a:highlight>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100"/>
              <a:buFont typeface="Arial"/>
              <a:buNone/>
            </a:pPr>
            <a:endParaRPr sz="1100" b="1" i="0" u="none" strike="noStrike" cap="none">
              <a:solidFill>
                <a:schemeClr val="dk1"/>
              </a:solidFill>
              <a:latin typeface="Verdana"/>
              <a:ea typeface="Verdana"/>
              <a:cs typeface="Verdana"/>
              <a:sym typeface="Verdana"/>
            </a:endParaRPr>
          </a:p>
          <a:p>
            <a:pPr marL="0" marR="0" lvl="0" indent="0" algn="l" rtl="0">
              <a:lnSpc>
                <a:spcPct val="115000"/>
              </a:lnSpc>
              <a:spcBef>
                <a:spcPts val="0"/>
              </a:spcBef>
              <a:spcAft>
                <a:spcPts val="1800"/>
              </a:spcAft>
              <a:buClr>
                <a:schemeClr val="dk1"/>
              </a:buClr>
              <a:buSzPts val="1100"/>
              <a:buFont typeface="Arial"/>
              <a:buNone/>
            </a:pPr>
            <a:r>
              <a:rPr lang="en" sz="1200" b="0" i="0" u="none" strike="noStrike" cap="none">
                <a:solidFill>
                  <a:schemeClr val="dk1"/>
                </a:solidFill>
                <a:highlight>
                  <a:srgbClr val="FFFFFF"/>
                </a:highlight>
                <a:latin typeface="Arial"/>
                <a:ea typeface="Arial"/>
                <a:cs typeface="Arial"/>
                <a:sym typeface="Arial"/>
              </a:rPr>
              <a:t>[Enter land acknowledgment]</a:t>
            </a:r>
            <a:endParaRPr sz="13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0"/>
          <p:cNvSpPr txBox="1">
            <a:spLocks noGrp="1"/>
          </p:cNvSpPr>
          <p:nvPr>
            <p:ph type="ctrTitle"/>
          </p:nvPr>
        </p:nvSpPr>
        <p:spPr>
          <a:xfrm>
            <a:off x="500558" y="-323375"/>
            <a:ext cx="8520600" cy="2052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 sz="4300" b="1">
                <a:solidFill>
                  <a:srgbClr val="1155CC"/>
                </a:solidFill>
              </a:rPr>
              <a:t>Break: 11:30 - 11:45 AM</a:t>
            </a:r>
            <a:endParaRPr sz="4300" b="1">
              <a:solidFill>
                <a:srgbClr val="1155CC"/>
              </a:solidFill>
            </a:endParaRPr>
          </a:p>
          <a:p>
            <a:pPr marL="0" lvl="0" indent="0" algn="ctr" rtl="0">
              <a:lnSpc>
                <a:spcPct val="100000"/>
              </a:lnSpc>
              <a:spcBef>
                <a:spcPts val="0"/>
              </a:spcBef>
              <a:spcAft>
                <a:spcPts val="0"/>
              </a:spcAft>
              <a:buSzPts val="5200"/>
              <a:buNone/>
            </a:pPr>
            <a:r>
              <a:rPr lang="en" sz="4300" b="1">
                <a:solidFill>
                  <a:srgbClr val="1155CC"/>
                </a:solidFill>
              </a:rPr>
              <a:t>Be back @ 11:45AM! </a:t>
            </a:r>
            <a:endParaRPr sz="4300" b="1">
              <a:solidFill>
                <a:srgbClr val="1155CC"/>
              </a:solidFill>
            </a:endParaRPr>
          </a:p>
        </p:txBody>
      </p:sp>
      <p:pic>
        <p:nvPicPr>
          <p:cNvPr id="331" name="Google Shape;331;p2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628738" y="1775575"/>
            <a:ext cx="2041525" cy="2041525"/>
          </a:xfrm>
          <a:prstGeom prst="rect">
            <a:avLst/>
          </a:prstGeom>
          <a:noFill/>
          <a:ln>
            <a:noFill/>
          </a:ln>
        </p:spPr>
      </p:pic>
      <p:sp>
        <p:nvSpPr>
          <p:cNvPr id="332" name="Google Shape;332;p20"/>
          <p:cNvSpPr txBox="1">
            <a:spLocks noGrp="1"/>
          </p:cNvSpPr>
          <p:nvPr>
            <p:ph type="ctrTitle"/>
          </p:nvPr>
        </p:nvSpPr>
        <p:spPr>
          <a:xfrm>
            <a:off x="268650" y="3903750"/>
            <a:ext cx="8520600" cy="9858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5200"/>
              <a:buNone/>
            </a:pPr>
            <a:r>
              <a:rPr lang="en" sz="2600" i="1">
                <a:solidFill>
                  <a:srgbClr val="1155CC"/>
                </a:solidFill>
              </a:rPr>
              <a:t>***To help be ready for the next session, </a:t>
            </a:r>
            <a:endParaRPr sz="2600" i="1">
              <a:solidFill>
                <a:srgbClr val="1155CC"/>
              </a:solidFill>
            </a:endParaRPr>
          </a:p>
          <a:p>
            <a:pPr marL="0" lvl="0" indent="0" algn="ctr" rtl="0">
              <a:lnSpc>
                <a:spcPct val="100000"/>
              </a:lnSpc>
              <a:spcBef>
                <a:spcPts val="0"/>
              </a:spcBef>
              <a:spcAft>
                <a:spcPts val="0"/>
              </a:spcAft>
              <a:buSzPts val="5200"/>
              <a:buNone/>
            </a:pPr>
            <a:r>
              <a:rPr lang="en" sz="2600" i="1">
                <a:solidFill>
                  <a:srgbClr val="1155CC"/>
                </a:solidFill>
              </a:rPr>
              <a:t>please find your Mapping Exercise</a:t>
            </a:r>
            <a:endParaRPr sz="2600" i="1">
              <a:solidFill>
                <a:srgbClr val="1155CC"/>
              </a:solidFill>
            </a:endParaRPr>
          </a:p>
        </p:txBody>
      </p:sp>
      <p:pic>
        <p:nvPicPr>
          <p:cNvPr id="333" name="Google Shape;333;p2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129365" y="4644900"/>
            <a:ext cx="2014625" cy="4652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 sz="4300" b="1">
                <a:solidFill>
                  <a:srgbClr val="1155CC"/>
                </a:solidFill>
              </a:rPr>
              <a:t>Professional Ecosystem Support Mapping Activity</a:t>
            </a:r>
            <a:endParaRPr sz="4300" b="1">
              <a:solidFill>
                <a:srgbClr val="1155CC"/>
              </a:solidFill>
            </a:endParaRPr>
          </a:p>
        </p:txBody>
      </p:sp>
      <p:sp>
        <p:nvSpPr>
          <p:cNvPr id="339" name="Google Shape;339;p2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 sz="2600" b="1">
                <a:solidFill>
                  <a:schemeClr val="dk1"/>
                </a:solidFill>
              </a:rPr>
              <a:t>Finding* support in world of science </a:t>
            </a:r>
            <a:endParaRPr sz="2600" b="1">
              <a:solidFill>
                <a:schemeClr val="dk1"/>
              </a:solidFill>
            </a:endParaRPr>
          </a:p>
        </p:txBody>
      </p:sp>
      <p:pic>
        <p:nvPicPr>
          <p:cNvPr id="340" name="Google Shape;340;p2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29365" y="4641375"/>
            <a:ext cx="2014625" cy="465225"/>
          </a:xfrm>
          <a:prstGeom prst="rect">
            <a:avLst/>
          </a:prstGeom>
          <a:noFill/>
          <a:ln>
            <a:noFill/>
          </a:ln>
        </p:spPr>
      </p:pic>
      <p:sp>
        <p:nvSpPr>
          <p:cNvPr id="341" name="Google Shape;341;p21"/>
          <p:cNvSpPr txBox="1"/>
          <p:nvPr/>
        </p:nvSpPr>
        <p:spPr>
          <a:xfrm>
            <a:off x="146650" y="4545675"/>
            <a:ext cx="65253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*We have already done some “finding” for you. More soon. </a:t>
            </a:r>
            <a:endParaRPr sz="1800" b="0" i="0" u="none" strike="noStrike" cap="none">
              <a:solidFill>
                <a:schemeClr val="dk2"/>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2"/>
          <p:cNvSpPr txBox="1"/>
          <p:nvPr/>
        </p:nvSpPr>
        <p:spPr>
          <a:xfrm>
            <a:off x="824300" y="1029025"/>
            <a:ext cx="8133900" cy="3335100"/>
          </a:xfrm>
          <a:prstGeom prst="rect">
            <a:avLst/>
          </a:prstGeom>
          <a:noFill/>
          <a:ln w="9525" cap="flat" cmpd="sng">
            <a:solidFill>
              <a:schemeClr val="lt1"/>
            </a:solidFill>
            <a:prstDash val="solid"/>
            <a:round/>
            <a:headEnd type="none" w="sm" len="sm"/>
            <a:tailEnd type="none" w="sm" len="sm"/>
          </a:ln>
        </p:spPr>
        <p:txBody>
          <a:bodyPr spcFirstLastPara="1" wrap="square" lIns="61550" tIns="30775" rIns="61550" bIns="30775" anchor="t" anchorCtr="0">
            <a:noAutofit/>
          </a:bodyPr>
          <a:lstStyle/>
          <a:p>
            <a:pPr marL="139700" marR="0" lvl="0" indent="-139700" algn="l" rtl="0">
              <a:lnSpc>
                <a:spcPct val="70000"/>
              </a:lnSpc>
              <a:spcBef>
                <a:spcPts val="0"/>
              </a:spcBef>
              <a:spcAft>
                <a:spcPts val="0"/>
              </a:spcAft>
              <a:buClr>
                <a:srgbClr val="4D3E2F"/>
              </a:buClr>
              <a:buSzPts val="2000"/>
              <a:buFont typeface="Arial"/>
              <a:buChar char="●"/>
            </a:pPr>
            <a:r>
              <a:rPr lang="en" sz="2000" b="0" i="0" u="none" strike="noStrike" cap="none">
                <a:solidFill>
                  <a:srgbClr val="4D3E2F"/>
                </a:solidFill>
                <a:latin typeface="Arial"/>
                <a:ea typeface="Arial"/>
                <a:cs typeface="Arial"/>
                <a:sym typeface="Arial"/>
              </a:rPr>
              <a:t>Geoscientists do not work alone.</a:t>
            </a:r>
            <a:br>
              <a:rPr lang="en" sz="2000" b="0" i="0" u="none" strike="noStrike" cap="none">
                <a:solidFill>
                  <a:srgbClr val="4D3E2F"/>
                </a:solidFill>
                <a:latin typeface="Arial"/>
                <a:ea typeface="Arial"/>
                <a:cs typeface="Arial"/>
                <a:sym typeface="Arial"/>
              </a:rPr>
            </a:br>
            <a:endParaRPr sz="2000" b="0" i="0" u="none" strike="noStrike" cap="none">
              <a:solidFill>
                <a:srgbClr val="4D3E2F"/>
              </a:solidFill>
              <a:latin typeface="Arial"/>
              <a:ea typeface="Arial"/>
              <a:cs typeface="Arial"/>
              <a:sym typeface="Arial"/>
            </a:endParaRPr>
          </a:p>
          <a:p>
            <a:pPr marL="139700" marR="0" lvl="0" indent="-139700" algn="l" rtl="0">
              <a:lnSpc>
                <a:spcPct val="70000"/>
              </a:lnSpc>
              <a:spcBef>
                <a:spcPts val="700"/>
              </a:spcBef>
              <a:spcAft>
                <a:spcPts val="0"/>
              </a:spcAft>
              <a:buClr>
                <a:srgbClr val="4D3E2F"/>
              </a:buClr>
              <a:buSzPts val="2000"/>
              <a:buFont typeface="Arial"/>
              <a:buChar char="●"/>
            </a:pPr>
            <a:r>
              <a:rPr lang="en" sz="2000" b="0" i="0" u="none" strike="noStrike" cap="none">
                <a:solidFill>
                  <a:srgbClr val="4D3E2F"/>
                </a:solidFill>
                <a:latin typeface="Arial"/>
                <a:ea typeface="Arial"/>
                <a:cs typeface="Arial"/>
                <a:sym typeface="Arial"/>
              </a:rPr>
              <a:t>The myth of independence:</a:t>
            </a:r>
            <a:r>
              <a:rPr lang="en" sz="2000" b="0" i="0" u="none" strike="noStrike" cap="none">
                <a:solidFill>
                  <a:srgbClr val="8BAA00"/>
                </a:solidFill>
                <a:latin typeface="Arial"/>
                <a:ea typeface="Arial"/>
                <a:cs typeface="Arial"/>
                <a:sym typeface="Arial"/>
              </a:rPr>
              <a:t> </a:t>
            </a:r>
            <a:endParaRPr sz="2000" b="0" i="0" u="none" strike="noStrike" cap="none">
              <a:solidFill>
                <a:srgbClr val="8BAA00"/>
              </a:solidFill>
              <a:latin typeface="Arial"/>
              <a:ea typeface="Arial"/>
              <a:cs typeface="Arial"/>
              <a:sym typeface="Arial"/>
            </a:endParaRPr>
          </a:p>
          <a:p>
            <a:pPr marL="685800" marR="0" lvl="1" indent="-285750" algn="l" rtl="0">
              <a:lnSpc>
                <a:spcPct val="70000"/>
              </a:lnSpc>
              <a:spcBef>
                <a:spcPts val="700"/>
              </a:spcBef>
              <a:spcAft>
                <a:spcPts val="0"/>
              </a:spcAft>
              <a:buClr>
                <a:srgbClr val="1155CC"/>
              </a:buClr>
              <a:buSzPts val="1900"/>
              <a:buFont typeface="Arial"/>
              <a:buChar char="○"/>
            </a:pPr>
            <a:r>
              <a:rPr lang="en" sz="1900" b="0" i="0" u="none" strike="noStrike" cap="none">
                <a:solidFill>
                  <a:srgbClr val="1155CC"/>
                </a:solidFill>
                <a:latin typeface="Arial"/>
                <a:ea typeface="Arial"/>
                <a:cs typeface="Arial"/>
                <a:sym typeface="Arial"/>
              </a:rPr>
              <a:t>Gives the false impression that scientists work independently. 	</a:t>
            </a:r>
            <a:endParaRPr sz="1900" b="0" i="0" u="none" strike="noStrike" cap="none">
              <a:solidFill>
                <a:srgbClr val="1155CC"/>
              </a:solidFill>
              <a:latin typeface="Arial"/>
              <a:ea typeface="Arial"/>
              <a:cs typeface="Arial"/>
              <a:sym typeface="Arial"/>
            </a:endParaRPr>
          </a:p>
          <a:p>
            <a:pPr marL="685800" marR="0" lvl="1" indent="-285750" algn="l" rtl="0">
              <a:lnSpc>
                <a:spcPct val="70000"/>
              </a:lnSpc>
              <a:spcBef>
                <a:spcPts val="700"/>
              </a:spcBef>
              <a:spcAft>
                <a:spcPts val="0"/>
              </a:spcAft>
              <a:buClr>
                <a:srgbClr val="1155CC"/>
              </a:buClr>
              <a:buSzPts val="1900"/>
              <a:buFont typeface="Arial"/>
              <a:buChar char="○"/>
            </a:pPr>
            <a:r>
              <a:rPr lang="en" sz="1900" b="0" i="0" u="none" strike="noStrike" cap="none">
                <a:solidFill>
                  <a:srgbClr val="1155CC"/>
                </a:solidFill>
                <a:latin typeface="Arial"/>
                <a:ea typeface="Arial"/>
                <a:cs typeface="Arial"/>
                <a:sym typeface="Arial"/>
              </a:rPr>
              <a:t>Being disconnected from the scientific community is not normal.</a:t>
            </a:r>
            <a:endParaRPr sz="1900" b="0" i="0" u="none" strike="noStrike" cap="none">
              <a:solidFill>
                <a:srgbClr val="1155CC"/>
              </a:solidFill>
              <a:latin typeface="Arial"/>
              <a:ea typeface="Arial"/>
              <a:cs typeface="Arial"/>
              <a:sym typeface="Arial"/>
            </a:endParaRPr>
          </a:p>
          <a:p>
            <a:pPr marL="1371600" marR="0" lvl="0" indent="0" algn="l" rtl="0">
              <a:lnSpc>
                <a:spcPct val="70000"/>
              </a:lnSpc>
              <a:spcBef>
                <a:spcPts val="300"/>
              </a:spcBef>
              <a:spcAft>
                <a:spcPts val="0"/>
              </a:spcAft>
              <a:buClr>
                <a:srgbClr val="000000"/>
              </a:buClr>
              <a:buSzPts val="1800"/>
              <a:buFont typeface="Arial"/>
              <a:buNone/>
            </a:pPr>
            <a:endParaRPr sz="1900" b="0" i="0" u="none" strike="noStrike" cap="none">
              <a:solidFill>
                <a:srgbClr val="4D3E2F"/>
              </a:solidFill>
              <a:latin typeface="Arial"/>
              <a:ea typeface="Arial"/>
              <a:cs typeface="Arial"/>
              <a:sym typeface="Arial"/>
            </a:endParaRPr>
          </a:p>
          <a:p>
            <a:pPr marL="139700" marR="0" lvl="0" indent="-139700" algn="l" rtl="0">
              <a:lnSpc>
                <a:spcPct val="70000"/>
              </a:lnSpc>
              <a:spcBef>
                <a:spcPts val="700"/>
              </a:spcBef>
              <a:spcAft>
                <a:spcPts val="0"/>
              </a:spcAft>
              <a:buClr>
                <a:srgbClr val="4D3E2F"/>
              </a:buClr>
              <a:buSzPts val="2000"/>
              <a:buFont typeface="Arial"/>
              <a:buChar char="●"/>
            </a:pPr>
            <a:r>
              <a:rPr lang="en" sz="2000" b="0" i="0" u="none" strike="noStrike" cap="none">
                <a:solidFill>
                  <a:srgbClr val="4D3E2F"/>
                </a:solidFill>
                <a:latin typeface="Arial"/>
                <a:ea typeface="Arial"/>
                <a:cs typeface="Arial"/>
                <a:sym typeface="Arial"/>
              </a:rPr>
              <a:t>Science is a team sport!</a:t>
            </a:r>
            <a:endParaRPr sz="2000" b="0" i="0" u="none" strike="noStrike" cap="none">
              <a:solidFill>
                <a:srgbClr val="4D3E2F"/>
              </a:solidFill>
              <a:latin typeface="Arial"/>
              <a:ea typeface="Arial"/>
              <a:cs typeface="Arial"/>
              <a:sym typeface="Arial"/>
            </a:endParaRPr>
          </a:p>
          <a:p>
            <a:pPr marL="685800" marR="0" lvl="1" indent="-285750" algn="l" rtl="0">
              <a:lnSpc>
                <a:spcPct val="70000"/>
              </a:lnSpc>
              <a:spcBef>
                <a:spcPts val="700"/>
              </a:spcBef>
              <a:spcAft>
                <a:spcPts val="0"/>
              </a:spcAft>
              <a:buClr>
                <a:srgbClr val="1155CC"/>
              </a:buClr>
              <a:buSzPts val="1900"/>
              <a:buFont typeface="Arial"/>
              <a:buChar char="○"/>
            </a:pPr>
            <a:r>
              <a:rPr lang="en" sz="1900" b="0" i="0" u="none" strike="noStrike" cap="none">
                <a:solidFill>
                  <a:srgbClr val="1155CC"/>
                </a:solidFill>
                <a:latin typeface="Arial"/>
                <a:ea typeface="Arial"/>
                <a:cs typeface="Arial"/>
                <a:sym typeface="Arial"/>
              </a:rPr>
              <a:t>Scientists benefit in terms of productivity and well-being.</a:t>
            </a:r>
            <a:endParaRPr sz="1900" b="0" i="0" u="none" strike="noStrike" cap="none">
              <a:solidFill>
                <a:srgbClr val="1155CC"/>
              </a:solidFill>
              <a:latin typeface="Arial"/>
              <a:ea typeface="Arial"/>
              <a:cs typeface="Arial"/>
              <a:sym typeface="Arial"/>
            </a:endParaRPr>
          </a:p>
          <a:p>
            <a:pPr marL="685800" marR="0" lvl="1" indent="-285750" algn="l" rtl="0">
              <a:lnSpc>
                <a:spcPct val="70000"/>
              </a:lnSpc>
              <a:spcBef>
                <a:spcPts val="700"/>
              </a:spcBef>
              <a:spcAft>
                <a:spcPts val="0"/>
              </a:spcAft>
              <a:buClr>
                <a:srgbClr val="1155CC"/>
              </a:buClr>
              <a:buSzPts val="1900"/>
              <a:buFont typeface="Arial"/>
              <a:buChar char="○"/>
            </a:pPr>
            <a:r>
              <a:rPr lang="en" sz="1900" b="0" i="0" u="none" strike="noStrike" cap="none">
                <a:solidFill>
                  <a:srgbClr val="1155CC"/>
                </a:solidFill>
                <a:latin typeface="Arial"/>
                <a:ea typeface="Arial"/>
                <a:cs typeface="Arial"/>
                <a:sym typeface="Arial"/>
              </a:rPr>
              <a:t>Scientists at multiple career stages and with differing expertise often work together.</a:t>
            </a:r>
            <a:br>
              <a:rPr lang="en" sz="1900" b="0" i="0" u="none" strike="noStrike" cap="none">
                <a:solidFill>
                  <a:srgbClr val="8BAA00"/>
                </a:solidFill>
                <a:latin typeface="Arial"/>
                <a:ea typeface="Arial"/>
                <a:cs typeface="Arial"/>
                <a:sym typeface="Arial"/>
              </a:rPr>
            </a:br>
            <a:endParaRPr sz="1900" b="0" i="0" u="none" strike="noStrike" cap="none">
              <a:solidFill>
                <a:srgbClr val="8BAA00"/>
              </a:solidFill>
              <a:latin typeface="Arial"/>
              <a:ea typeface="Arial"/>
              <a:cs typeface="Arial"/>
              <a:sym typeface="Arial"/>
            </a:endParaRPr>
          </a:p>
        </p:txBody>
      </p:sp>
      <p:pic>
        <p:nvPicPr>
          <p:cNvPr id="347" name="Google Shape;347;p2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
        <p:nvSpPr>
          <p:cNvPr id="348" name="Google Shape;348;p22"/>
          <p:cNvSpPr txBox="1">
            <a:spLocks noGrp="1"/>
          </p:cNvSpPr>
          <p:nvPr>
            <p:ph type="title" idx="4294967295"/>
          </p:nvPr>
        </p:nvSpPr>
        <p:spPr>
          <a:xfrm>
            <a:off x="209675" y="1881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What is the truth about Science work?</a:t>
            </a:r>
            <a:endParaRPr sz="262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6">
                                            <p:txEl>
                                              <p:pRg st="0" end="0"/>
                                            </p:txEl>
                                          </p:spTgt>
                                        </p:tgtEl>
                                        <p:attrNameLst>
                                          <p:attrName>style.visibility</p:attrName>
                                        </p:attrNameLst>
                                      </p:cBhvr>
                                      <p:to>
                                        <p:strVal val="visible"/>
                                      </p:to>
                                    </p:set>
                                    <p:animEffect transition="in" filter="fade">
                                      <p:cBhvr>
                                        <p:cTn id="7" dur="1000"/>
                                        <p:tgtEl>
                                          <p:spTgt spid="3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6">
                                            <p:txEl>
                                              <p:pRg st="1" end="1"/>
                                            </p:txEl>
                                          </p:spTgt>
                                        </p:tgtEl>
                                        <p:attrNameLst>
                                          <p:attrName>style.visibility</p:attrName>
                                        </p:attrNameLst>
                                      </p:cBhvr>
                                      <p:to>
                                        <p:strVal val="visible"/>
                                      </p:to>
                                    </p:set>
                                    <p:animEffect transition="in" filter="fade">
                                      <p:cBhvr>
                                        <p:cTn id="12" dur="1000"/>
                                        <p:tgtEl>
                                          <p:spTgt spid="34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6">
                                            <p:txEl>
                                              <p:pRg st="2" end="2"/>
                                            </p:txEl>
                                          </p:spTgt>
                                        </p:tgtEl>
                                        <p:attrNameLst>
                                          <p:attrName>style.visibility</p:attrName>
                                        </p:attrNameLst>
                                      </p:cBhvr>
                                      <p:to>
                                        <p:strVal val="visible"/>
                                      </p:to>
                                    </p:set>
                                    <p:animEffect transition="in" filter="fade">
                                      <p:cBhvr>
                                        <p:cTn id="17" dur="1000"/>
                                        <p:tgtEl>
                                          <p:spTgt spid="34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6">
                                            <p:txEl>
                                              <p:pRg st="3" end="3"/>
                                            </p:txEl>
                                          </p:spTgt>
                                        </p:tgtEl>
                                        <p:attrNameLst>
                                          <p:attrName>style.visibility</p:attrName>
                                        </p:attrNameLst>
                                      </p:cBhvr>
                                      <p:to>
                                        <p:strVal val="visible"/>
                                      </p:to>
                                    </p:set>
                                    <p:animEffect transition="in" filter="fade">
                                      <p:cBhvr>
                                        <p:cTn id="22" dur="1000"/>
                                        <p:tgtEl>
                                          <p:spTgt spid="34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6">
                                            <p:txEl>
                                              <p:pRg st="4" end="4"/>
                                            </p:txEl>
                                          </p:spTgt>
                                        </p:tgtEl>
                                        <p:attrNameLst>
                                          <p:attrName>style.visibility</p:attrName>
                                        </p:attrNameLst>
                                      </p:cBhvr>
                                      <p:to>
                                        <p:strVal val="visible"/>
                                      </p:to>
                                    </p:set>
                                    <p:animEffect transition="in" filter="fade">
                                      <p:cBhvr>
                                        <p:cTn id="27" dur="1000"/>
                                        <p:tgtEl>
                                          <p:spTgt spid="34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46">
                                            <p:txEl>
                                              <p:pRg st="5" end="5"/>
                                            </p:txEl>
                                          </p:spTgt>
                                        </p:tgtEl>
                                        <p:attrNameLst>
                                          <p:attrName>style.visibility</p:attrName>
                                        </p:attrNameLst>
                                      </p:cBhvr>
                                      <p:to>
                                        <p:strVal val="visible"/>
                                      </p:to>
                                    </p:set>
                                    <p:animEffect transition="in" filter="fade">
                                      <p:cBhvr>
                                        <p:cTn id="32" dur="1000"/>
                                        <p:tgtEl>
                                          <p:spTgt spid="34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6">
                                            <p:txEl>
                                              <p:pRg st="6" end="6"/>
                                            </p:txEl>
                                          </p:spTgt>
                                        </p:tgtEl>
                                        <p:attrNameLst>
                                          <p:attrName>style.visibility</p:attrName>
                                        </p:attrNameLst>
                                      </p:cBhvr>
                                      <p:to>
                                        <p:strVal val="visible"/>
                                      </p:to>
                                    </p:set>
                                    <p:animEffect transition="in" filter="fade">
                                      <p:cBhvr>
                                        <p:cTn id="37" dur="1000"/>
                                        <p:tgtEl>
                                          <p:spTgt spid="34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46">
                                            <p:txEl>
                                              <p:pRg st="7" end="7"/>
                                            </p:txEl>
                                          </p:spTgt>
                                        </p:tgtEl>
                                        <p:attrNameLst>
                                          <p:attrName>style.visibility</p:attrName>
                                        </p:attrNameLst>
                                      </p:cBhvr>
                                      <p:to>
                                        <p:strVal val="visible"/>
                                      </p:to>
                                    </p:set>
                                    <p:animEffect transition="in" filter="fade">
                                      <p:cBhvr>
                                        <p:cTn id="42" dur="1000"/>
                                        <p:tgtEl>
                                          <p:spTgt spid="34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5" name="Google Shape;355;p23"/>
          <p:cNvPicPr preferRelativeResize="0"/>
          <p:nvPr/>
        </p:nvPicPr>
        <p:blipFill rotWithShape="1">
          <a:blip r:embed="rId3">
            <a:alphaModFix/>
          </a:blip>
          <a:srcRect/>
          <a:stretch/>
        </p:blipFill>
        <p:spPr>
          <a:xfrm>
            <a:off x="7091590" y="4591250"/>
            <a:ext cx="2014625" cy="465225"/>
          </a:xfrm>
          <a:prstGeom prst="rect">
            <a:avLst/>
          </a:prstGeom>
          <a:noFill/>
          <a:ln>
            <a:noFill/>
          </a:ln>
        </p:spPr>
      </p:pic>
      <p:sp>
        <p:nvSpPr>
          <p:cNvPr id="356" name="Google Shape;356;p23"/>
          <p:cNvSpPr/>
          <p:nvPr/>
        </p:nvSpPr>
        <p:spPr>
          <a:xfrm>
            <a:off x="3680593" y="2266791"/>
            <a:ext cx="1593600" cy="8415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357" name="Google Shape;357;p23"/>
          <p:cNvSpPr txBox="1"/>
          <p:nvPr/>
        </p:nvSpPr>
        <p:spPr>
          <a:xfrm>
            <a:off x="3989824" y="2436257"/>
            <a:ext cx="1284300" cy="238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1100" b="0" i="0" u="none" strike="noStrike" cap="none">
              <a:solidFill>
                <a:srgbClr val="000000"/>
              </a:solidFill>
              <a:latin typeface="Arial"/>
              <a:ea typeface="Arial"/>
              <a:cs typeface="Arial"/>
              <a:sym typeface="Arial"/>
            </a:endParaRPr>
          </a:p>
        </p:txBody>
      </p:sp>
      <p:sp>
        <p:nvSpPr>
          <p:cNvPr id="358" name="Google Shape;358;p23"/>
          <p:cNvSpPr/>
          <p:nvPr/>
        </p:nvSpPr>
        <p:spPr>
          <a:xfrm>
            <a:off x="5800434" y="1476662"/>
            <a:ext cx="2068500" cy="8415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100" b="0" i="0" u="none" strike="noStrike" cap="none">
              <a:solidFill>
                <a:srgbClr val="000000"/>
              </a:solidFill>
              <a:latin typeface="Arial"/>
              <a:ea typeface="Arial"/>
              <a:cs typeface="Arial"/>
              <a:sym typeface="Arial"/>
            </a:endParaRPr>
          </a:p>
        </p:txBody>
      </p:sp>
      <p:sp>
        <p:nvSpPr>
          <p:cNvPr id="359" name="Google Shape;359;p23"/>
          <p:cNvSpPr/>
          <p:nvPr/>
        </p:nvSpPr>
        <p:spPr>
          <a:xfrm>
            <a:off x="4156096" y="845829"/>
            <a:ext cx="1807500" cy="8415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cxnSp>
        <p:nvCxnSpPr>
          <p:cNvPr id="360" name="Google Shape;360;p23"/>
          <p:cNvCxnSpPr/>
          <p:nvPr/>
        </p:nvCxnSpPr>
        <p:spPr>
          <a:xfrm rot="10800000" flipH="1">
            <a:off x="4632078" y="1679691"/>
            <a:ext cx="154500" cy="5682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361" name="Google Shape;361;p23"/>
          <p:cNvCxnSpPr/>
          <p:nvPr/>
        </p:nvCxnSpPr>
        <p:spPr>
          <a:xfrm rot="10800000" flipH="1">
            <a:off x="5040935" y="2194971"/>
            <a:ext cx="1062600" cy="201000"/>
          </a:xfrm>
          <a:prstGeom prst="straightConnector1">
            <a:avLst/>
          </a:prstGeom>
          <a:noFill/>
          <a:ln w="28575" cap="flat" cmpd="sng">
            <a:solidFill>
              <a:srgbClr val="FFC000"/>
            </a:solidFill>
            <a:prstDash val="solid"/>
            <a:miter lim="800000"/>
            <a:headEnd type="triangle" w="sm" len="sm"/>
            <a:tailEnd type="triangle" w="med" len="med"/>
          </a:ln>
        </p:spPr>
      </p:cxnSp>
      <p:sp>
        <p:nvSpPr>
          <p:cNvPr id="362" name="Google Shape;362;p23"/>
          <p:cNvSpPr/>
          <p:nvPr/>
        </p:nvSpPr>
        <p:spPr>
          <a:xfrm>
            <a:off x="1083577" y="1717436"/>
            <a:ext cx="2161500" cy="8415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0000"/>
              </a:solidFill>
              <a:latin typeface="Corbel"/>
              <a:ea typeface="Corbel"/>
              <a:cs typeface="Corbel"/>
              <a:sym typeface="Corbel"/>
            </a:endParaRPr>
          </a:p>
        </p:txBody>
      </p:sp>
      <p:sp>
        <p:nvSpPr>
          <p:cNvPr id="363" name="Google Shape;363;p23"/>
          <p:cNvSpPr/>
          <p:nvPr/>
        </p:nvSpPr>
        <p:spPr>
          <a:xfrm>
            <a:off x="783274" y="2677135"/>
            <a:ext cx="2161500" cy="10128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0000"/>
              </a:solidFill>
              <a:latin typeface="Corbel"/>
              <a:ea typeface="Corbel"/>
              <a:cs typeface="Corbel"/>
              <a:sym typeface="Corbel"/>
            </a:endParaRPr>
          </a:p>
        </p:txBody>
      </p:sp>
      <p:cxnSp>
        <p:nvCxnSpPr>
          <p:cNvPr id="364" name="Google Shape;364;p23"/>
          <p:cNvCxnSpPr/>
          <p:nvPr/>
        </p:nvCxnSpPr>
        <p:spPr>
          <a:xfrm flipH="1">
            <a:off x="2944605" y="2834913"/>
            <a:ext cx="832800" cy="348300"/>
          </a:xfrm>
          <a:prstGeom prst="straightConnector1">
            <a:avLst/>
          </a:prstGeom>
          <a:noFill/>
          <a:ln w="28575" cap="flat" cmpd="sng">
            <a:solidFill>
              <a:srgbClr val="FF0000"/>
            </a:solidFill>
            <a:prstDash val="solid"/>
            <a:miter lim="800000"/>
            <a:headEnd type="triangle" w="sm" len="sm"/>
            <a:tailEnd type="triangle" w="med" len="med"/>
          </a:ln>
        </p:spPr>
      </p:cxnSp>
      <p:cxnSp>
        <p:nvCxnSpPr>
          <p:cNvPr id="365" name="Google Shape;365;p23"/>
          <p:cNvCxnSpPr/>
          <p:nvPr/>
        </p:nvCxnSpPr>
        <p:spPr>
          <a:xfrm rot="10800000">
            <a:off x="3282003" y="2174833"/>
            <a:ext cx="541200" cy="259500"/>
          </a:xfrm>
          <a:prstGeom prst="straightConnector1">
            <a:avLst/>
          </a:prstGeom>
          <a:noFill/>
          <a:ln w="28575" cap="flat" cmpd="sng">
            <a:solidFill>
              <a:srgbClr val="FF0000"/>
            </a:solidFill>
            <a:prstDash val="solid"/>
            <a:miter lim="800000"/>
            <a:headEnd type="triangle" w="sm" len="sm"/>
            <a:tailEnd type="triangle" w="med" len="med"/>
          </a:ln>
        </p:spPr>
      </p:cxnSp>
      <p:sp>
        <p:nvSpPr>
          <p:cNvPr id="366" name="Google Shape;366;p23"/>
          <p:cNvSpPr/>
          <p:nvPr/>
        </p:nvSpPr>
        <p:spPr>
          <a:xfrm>
            <a:off x="3244750" y="3972151"/>
            <a:ext cx="1593600" cy="8415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100" b="0" i="0" u="none" strike="noStrike" cap="none">
              <a:solidFill>
                <a:srgbClr val="2E75B5"/>
              </a:solidFill>
              <a:latin typeface="Arial"/>
              <a:ea typeface="Arial"/>
              <a:cs typeface="Arial"/>
              <a:sym typeface="Arial"/>
            </a:endParaRPr>
          </a:p>
        </p:txBody>
      </p:sp>
      <p:sp>
        <p:nvSpPr>
          <p:cNvPr id="367" name="Google Shape;367;p23"/>
          <p:cNvSpPr/>
          <p:nvPr/>
        </p:nvSpPr>
        <p:spPr>
          <a:xfrm>
            <a:off x="5023107" y="3971642"/>
            <a:ext cx="1854300" cy="8418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2E75B5"/>
              </a:solidFill>
              <a:latin typeface="Corbel"/>
              <a:ea typeface="Corbel"/>
              <a:cs typeface="Corbel"/>
              <a:sym typeface="Corbel"/>
            </a:endParaRPr>
          </a:p>
        </p:txBody>
      </p:sp>
      <p:sp>
        <p:nvSpPr>
          <p:cNvPr id="368" name="Google Shape;368;p23"/>
          <p:cNvSpPr/>
          <p:nvPr/>
        </p:nvSpPr>
        <p:spPr>
          <a:xfrm>
            <a:off x="6042316" y="3191682"/>
            <a:ext cx="1804800" cy="8415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100" b="0" i="0" u="none" strike="noStrike" cap="none">
              <a:solidFill>
                <a:srgbClr val="2E75B5"/>
              </a:solidFill>
              <a:latin typeface="Arial"/>
              <a:ea typeface="Arial"/>
              <a:cs typeface="Arial"/>
              <a:sym typeface="Arial"/>
            </a:endParaRPr>
          </a:p>
        </p:txBody>
      </p:sp>
      <p:cxnSp>
        <p:nvCxnSpPr>
          <p:cNvPr id="369" name="Google Shape;369;p23"/>
          <p:cNvCxnSpPr/>
          <p:nvPr/>
        </p:nvCxnSpPr>
        <p:spPr>
          <a:xfrm flipH="1">
            <a:off x="4207604" y="3149116"/>
            <a:ext cx="311100" cy="8226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370" name="Google Shape;370;p23"/>
          <p:cNvCxnSpPr/>
          <p:nvPr/>
        </p:nvCxnSpPr>
        <p:spPr>
          <a:xfrm>
            <a:off x="4838489" y="3097086"/>
            <a:ext cx="801300" cy="8937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371" name="Google Shape;371;p23"/>
          <p:cNvCxnSpPr/>
          <p:nvPr/>
        </p:nvCxnSpPr>
        <p:spPr>
          <a:xfrm>
            <a:off x="5270646" y="2856811"/>
            <a:ext cx="1035900" cy="458400"/>
          </a:xfrm>
          <a:prstGeom prst="straightConnector1">
            <a:avLst/>
          </a:prstGeom>
          <a:noFill/>
          <a:ln w="28575" cap="flat" cmpd="sng">
            <a:solidFill>
              <a:srgbClr val="2E75B5"/>
            </a:solidFill>
            <a:prstDash val="solid"/>
            <a:miter lim="800000"/>
            <a:headEnd type="triangle" w="sm" len="sm"/>
            <a:tailEnd type="triangle" w="med" len="med"/>
          </a:ln>
        </p:spPr>
      </p:cxnSp>
      <p:sp>
        <p:nvSpPr>
          <p:cNvPr id="372" name="Google Shape;372;p23"/>
          <p:cNvSpPr txBox="1">
            <a:spLocks noGrp="1"/>
          </p:cNvSpPr>
          <p:nvPr>
            <p:ph type="title" idx="4294967295"/>
          </p:nvPr>
        </p:nvSpPr>
        <p:spPr>
          <a:xfrm>
            <a:off x="209675" y="1881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dirty="0">
                <a:solidFill>
                  <a:srgbClr val="1155CC"/>
                </a:solidFill>
              </a:rPr>
              <a:t>Professional Ecosystem Support Mapping Activity Template			</a:t>
            </a:r>
            <a:endParaRPr sz="2620" dirty="0"/>
          </a:p>
        </p:txBody>
      </p:sp>
      <p:sp>
        <p:nvSpPr>
          <p:cNvPr id="373" name="Google Shape;373;p23"/>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23</a:t>
            </a:fld>
            <a:endParaRP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24"/>
          <p:cNvSpPr txBox="1">
            <a:spLocks noGrp="1"/>
          </p:cNvSpPr>
          <p:nvPr>
            <p:ph type="body" idx="4294967295"/>
          </p:nvPr>
        </p:nvSpPr>
        <p:spPr>
          <a:xfrm>
            <a:off x="376688" y="1174500"/>
            <a:ext cx="4694100" cy="3465300"/>
          </a:xfrm>
          <a:prstGeom prst="rect">
            <a:avLst/>
          </a:prstGeom>
          <a:noFill/>
          <a:ln>
            <a:noFill/>
          </a:ln>
        </p:spPr>
        <p:txBody>
          <a:bodyPr spcFirstLastPara="1" wrap="square" lIns="61550" tIns="30775" rIns="61550" bIns="30775" anchor="t" anchorCtr="0">
            <a:normAutofit/>
          </a:bodyPr>
          <a:lstStyle/>
          <a:p>
            <a:pPr marL="139700" lvl="0" indent="-133350" algn="l" rtl="0">
              <a:lnSpc>
                <a:spcPct val="90000"/>
              </a:lnSpc>
              <a:spcBef>
                <a:spcPts val="0"/>
              </a:spcBef>
              <a:spcAft>
                <a:spcPts val="0"/>
              </a:spcAft>
              <a:buClr>
                <a:schemeClr val="lt1"/>
              </a:buClr>
              <a:buSzPts val="2100"/>
              <a:buChar char="•"/>
            </a:pPr>
            <a:r>
              <a:rPr lang="en" b="1">
                <a:solidFill>
                  <a:schemeClr val="lt1"/>
                </a:solidFill>
              </a:rPr>
              <a:t>What are your 5 or 10-year </a:t>
            </a:r>
            <a:r>
              <a:rPr lang="en" b="1" u="sng">
                <a:solidFill>
                  <a:schemeClr val="lt1"/>
                </a:solidFill>
              </a:rPr>
              <a:t>academic and professional</a:t>
            </a:r>
            <a:r>
              <a:rPr lang="en" b="1">
                <a:solidFill>
                  <a:schemeClr val="lt1"/>
                </a:solidFill>
              </a:rPr>
              <a:t> goals?</a:t>
            </a:r>
            <a:br>
              <a:rPr lang="en" b="1">
                <a:solidFill>
                  <a:schemeClr val="lt1"/>
                </a:solidFill>
              </a:rPr>
            </a:br>
            <a:endParaRPr b="1">
              <a:solidFill>
                <a:schemeClr val="lt1"/>
              </a:solidFill>
            </a:endParaRPr>
          </a:p>
          <a:p>
            <a:pPr marL="139700" lvl="0" indent="-133350" algn="l" rtl="0">
              <a:lnSpc>
                <a:spcPct val="90000"/>
              </a:lnSpc>
              <a:spcBef>
                <a:spcPts val="700"/>
              </a:spcBef>
              <a:spcAft>
                <a:spcPts val="0"/>
              </a:spcAft>
              <a:buClr>
                <a:schemeClr val="lt1"/>
              </a:buClr>
              <a:buSzPts val="2100"/>
              <a:buChar char="•"/>
            </a:pPr>
            <a:r>
              <a:rPr lang="en" b="1">
                <a:solidFill>
                  <a:schemeClr val="lt1"/>
                </a:solidFill>
              </a:rPr>
              <a:t>What kinds of support do you need to get there?</a:t>
            </a:r>
            <a:br>
              <a:rPr lang="en" b="1">
                <a:solidFill>
                  <a:schemeClr val="lt1"/>
                </a:solidFill>
              </a:rPr>
            </a:br>
            <a:endParaRPr b="1">
              <a:solidFill>
                <a:schemeClr val="lt1"/>
              </a:solidFill>
            </a:endParaRPr>
          </a:p>
          <a:p>
            <a:pPr marL="139700" lvl="0" indent="-133350" algn="l" rtl="0">
              <a:lnSpc>
                <a:spcPct val="90000"/>
              </a:lnSpc>
              <a:spcBef>
                <a:spcPts val="700"/>
              </a:spcBef>
              <a:spcAft>
                <a:spcPts val="0"/>
              </a:spcAft>
              <a:buClr>
                <a:schemeClr val="lt1"/>
              </a:buClr>
              <a:buSzPts val="2100"/>
              <a:buChar char="•"/>
            </a:pPr>
            <a:r>
              <a:rPr lang="en" b="1">
                <a:solidFill>
                  <a:schemeClr val="lt1"/>
                </a:solidFill>
              </a:rPr>
              <a:t>Who gives you the most support for these goals currently?</a:t>
            </a:r>
            <a:br>
              <a:rPr lang="en" b="1">
                <a:solidFill>
                  <a:schemeClr val="lt1"/>
                </a:solidFill>
              </a:rPr>
            </a:br>
            <a:endParaRPr b="1">
              <a:solidFill>
                <a:schemeClr val="lt1"/>
              </a:solidFill>
            </a:endParaRPr>
          </a:p>
        </p:txBody>
      </p:sp>
      <p:pic>
        <p:nvPicPr>
          <p:cNvPr id="380" name="Google Shape;380;p2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326706" y="1322231"/>
            <a:ext cx="3179963" cy="2623369"/>
          </a:xfrm>
          <a:prstGeom prst="rect">
            <a:avLst/>
          </a:prstGeom>
          <a:noFill/>
          <a:ln w="19050" cap="flat" cmpd="sng">
            <a:solidFill>
              <a:srgbClr val="2E75B5"/>
            </a:solidFill>
            <a:prstDash val="solid"/>
            <a:round/>
            <a:headEnd type="none" w="sm" len="sm"/>
            <a:tailEnd type="none" w="sm" len="sm"/>
          </a:ln>
        </p:spPr>
      </p:pic>
      <p:pic>
        <p:nvPicPr>
          <p:cNvPr id="381" name="Google Shape;381;p24">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091590" y="4591250"/>
            <a:ext cx="2014625" cy="465225"/>
          </a:xfrm>
          <a:prstGeom prst="rect">
            <a:avLst/>
          </a:prstGeom>
          <a:noFill/>
          <a:ln>
            <a:noFill/>
          </a:ln>
        </p:spPr>
      </p:pic>
      <p:sp>
        <p:nvSpPr>
          <p:cNvPr id="382" name="Google Shape;382;p24"/>
          <p:cNvSpPr txBox="1">
            <a:spLocks noGrp="1"/>
          </p:cNvSpPr>
          <p:nvPr>
            <p:ph type="title" idx="4294967295"/>
          </p:nvPr>
        </p:nvSpPr>
        <p:spPr>
          <a:xfrm>
            <a:off x="209675" y="1881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Everyone needs different types of support</a:t>
            </a:r>
            <a:endParaRPr sz="2620"/>
          </a:p>
        </p:txBody>
      </p:sp>
      <p:sp>
        <p:nvSpPr>
          <p:cNvPr id="383" name="Google Shape;383;p24"/>
          <p:cNvSpPr txBox="1">
            <a:spLocks noGrp="1"/>
          </p:cNvSpPr>
          <p:nvPr>
            <p:ph type="body" idx="4294967295"/>
          </p:nvPr>
        </p:nvSpPr>
        <p:spPr>
          <a:xfrm>
            <a:off x="369300" y="1092800"/>
            <a:ext cx="4827900" cy="3465300"/>
          </a:xfrm>
          <a:prstGeom prst="rect">
            <a:avLst/>
          </a:prstGeom>
          <a:noFill/>
          <a:ln>
            <a:noFill/>
          </a:ln>
        </p:spPr>
        <p:txBody>
          <a:bodyPr spcFirstLastPara="1" wrap="square" lIns="61550" tIns="30775" rIns="61550" bIns="30775" anchor="t" anchorCtr="0">
            <a:noAutofit/>
          </a:bodyPr>
          <a:lstStyle/>
          <a:p>
            <a:pPr marL="139700" lvl="0" indent="-124778" algn="l" rtl="0">
              <a:lnSpc>
                <a:spcPct val="100000"/>
              </a:lnSpc>
              <a:spcBef>
                <a:spcPts val="0"/>
              </a:spcBef>
              <a:spcAft>
                <a:spcPts val="0"/>
              </a:spcAft>
              <a:buClr>
                <a:schemeClr val="dk1"/>
              </a:buClr>
              <a:buSzPts val="1965"/>
              <a:buChar char="●"/>
            </a:pPr>
            <a:r>
              <a:rPr lang="en">
                <a:solidFill>
                  <a:schemeClr val="dk1"/>
                </a:solidFill>
              </a:rPr>
              <a:t>What can support look like?</a:t>
            </a:r>
            <a:br>
              <a:rPr lang="en">
                <a:solidFill>
                  <a:schemeClr val="dk1"/>
                </a:solidFill>
              </a:rPr>
            </a:br>
            <a:endParaRPr>
              <a:solidFill>
                <a:schemeClr val="dk1"/>
              </a:solidFill>
            </a:endParaRPr>
          </a:p>
          <a:p>
            <a:pPr marL="139700" lvl="0" indent="-124778" algn="l" rtl="0">
              <a:lnSpc>
                <a:spcPct val="100000"/>
              </a:lnSpc>
              <a:spcBef>
                <a:spcPts val="0"/>
              </a:spcBef>
              <a:spcAft>
                <a:spcPts val="0"/>
              </a:spcAft>
              <a:buClr>
                <a:schemeClr val="dk1"/>
              </a:buClr>
              <a:buSzPts val="1965"/>
              <a:buChar char="●"/>
            </a:pPr>
            <a:r>
              <a:rPr lang="en">
                <a:solidFill>
                  <a:schemeClr val="dk1"/>
                </a:solidFill>
              </a:rPr>
              <a:t>Who supports you?</a:t>
            </a:r>
            <a:endParaRPr>
              <a:solidFill>
                <a:schemeClr val="dk1"/>
              </a:solidFill>
            </a:endParaRPr>
          </a:p>
          <a:p>
            <a:pPr marL="914400" lvl="1" indent="-353377" algn="l" rtl="0">
              <a:lnSpc>
                <a:spcPct val="100000"/>
              </a:lnSpc>
              <a:spcBef>
                <a:spcPts val="0"/>
              </a:spcBef>
              <a:spcAft>
                <a:spcPts val="0"/>
              </a:spcAft>
              <a:buClr>
                <a:schemeClr val="dk1"/>
              </a:buClr>
              <a:buSzPts val="1965"/>
              <a:buChar char="○"/>
            </a:pPr>
            <a:r>
              <a:rPr lang="en" sz="1800">
                <a:solidFill>
                  <a:srgbClr val="1155CC"/>
                </a:solidFill>
              </a:rPr>
              <a:t>Put individual names on post its</a:t>
            </a:r>
            <a:br>
              <a:rPr lang="en" sz="1800">
                <a:solidFill>
                  <a:schemeClr val="dk1"/>
                </a:solidFill>
              </a:rPr>
            </a:br>
            <a:endParaRPr sz="1800">
              <a:solidFill>
                <a:schemeClr val="dk1"/>
              </a:solidFill>
            </a:endParaRPr>
          </a:p>
          <a:p>
            <a:pPr marL="0" lvl="0" indent="0" algn="l" rtl="0">
              <a:lnSpc>
                <a:spcPct val="100000"/>
              </a:lnSpc>
              <a:spcBef>
                <a:spcPts val="0"/>
              </a:spcBef>
              <a:spcAft>
                <a:spcPts val="0"/>
              </a:spcAft>
              <a:buSzPts val="605"/>
              <a:buNone/>
            </a:pP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Who helped you get to today?   </a:t>
            </a:r>
            <a:r>
              <a:rPr lang="en" i="1">
                <a:solidFill>
                  <a:schemeClr val="dk1"/>
                </a:solidFill>
              </a:rPr>
              <a:t>i.e.Teacher, Role Model, Counselor</a:t>
            </a:r>
            <a:endParaRPr>
              <a:solidFill>
                <a:schemeClr val="dk1"/>
              </a:solidFill>
            </a:endParaRPr>
          </a:p>
        </p:txBody>
      </p:sp>
      <p:sp>
        <p:nvSpPr>
          <p:cNvPr id="384" name="Google Shape;384;p24"/>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24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3">
                                            <p:txEl>
                                              <p:pRg st="0" end="0"/>
                                            </p:txEl>
                                          </p:spTgt>
                                        </p:tgtEl>
                                        <p:attrNameLst>
                                          <p:attrName>style.visibility</p:attrName>
                                        </p:attrNameLst>
                                      </p:cBhvr>
                                      <p:to>
                                        <p:strVal val="visible"/>
                                      </p:to>
                                    </p:set>
                                    <p:animEffect transition="in" filter="fade">
                                      <p:cBhvr>
                                        <p:cTn id="7" dur="1000"/>
                                        <p:tgtEl>
                                          <p:spTgt spid="3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3">
                                            <p:txEl>
                                              <p:pRg st="1" end="1"/>
                                            </p:txEl>
                                          </p:spTgt>
                                        </p:tgtEl>
                                        <p:attrNameLst>
                                          <p:attrName>style.visibility</p:attrName>
                                        </p:attrNameLst>
                                      </p:cBhvr>
                                      <p:to>
                                        <p:strVal val="visible"/>
                                      </p:to>
                                    </p:set>
                                    <p:animEffect transition="in" filter="fade">
                                      <p:cBhvr>
                                        <p:cTn id="12" dur="1000"/>
                                        <p:tgtEl>
                                          <p:spTgt spid="3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3">
                                            <p:txEl>
                                              <p:pRg st="2" end="2"/>
                                            </p:txEl>
                                          </p:spTgt>
                                        </p:tgtEl>
                                        <p:attrNameLst>
                                          <p:attrName>style.visibility</p:attrName>
                                        </p:attrNameLst>
                                      </p:cBhvr>
                                      <p:to>
                                        <p:strVal val="visible"/>
                                      </p:to>
                                    </p:set>
                                    <p:animEffect transition="in" filter="fade">
                                      <p:cBhvr>
                                        <p:cTn id="17" dur="1000"/>
                                        <p:tgtEl>
                                          <p:spTgt spid="3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83">
                                            <p:txEl>
                                              <p:pRg st="3" end="3"/>
                                            </p:txEl>
                                          </p:spTgt>
                                        </p:tgtEl>
                                        <p:attrNameLst>
                                          <p:attrName>style.visibility</p:attrName>
                                        </p:attrNameLst>
                                      </p:cBhvr>
                                      <p:to>
                                        <p:strVal val="visible"/>
                                      </p:to>
                                    </p:set>
                                    <p:animEffect transition="in" filter="fade">
                                      <p:cBhvr>
                                        <p:cTn id="22" dur="1000"/>
                                        <p:tgtEl>
                                          <p:spTgt spid="3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83">
                                            <p:txEl>
                                              <p:pRg st="4" end="4"/>
                                            </p:txEl>
                                          </p:spTgt>
                                        </p:tgtEl>
                                        <p:attrNameLst>
                                          <p:attrName>style.visibility</p:attrName>
                                        </p:attrNameLst>
                                      </p:cBhvr>
                                      <p:to>
                                        <p:strVal val="visible"/>
                                      </p:to>
                                    </p:set>
                                    <p:animEffect transition="in" filter="fade">
                                      <p:cBhvr>
                                        <p:cTn id="27" dur="1000"/>
                                        <p:tgtEl>
                                          <p:spTgt spid="3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25"/>
          <p:cNvSpPr/>
          <p:nvPr/>
        </p:nvSpPr>
        <p:spPr>
          <a:xfrm>
            <a:off x="3668999" y="2055401"/>
            <a:ext cx="1193400" cy="7344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391" name="Google Shape;391;p25"/>
          <p:cNvSpPr/>
          <p:nvPr/>
        </p:nvSpPr>
        <p:spPr>
          <a:xfrm>
            <a:off x="5256405" y="1360648"/>
            <a:ext cx="15489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Professional development</a:t>
            </a:r>
            <a:endParaRPr sz="1100" b="0" i="0" u="none" strike="noStrike" cap="none">
              <a:solidFill>
                <a:srgbClr val="000000"/>
              </a:solidFill>
              <a:latin typeface="Arial"/>
              <a:ea typeface="Arial"/>
              <a:cs typeface="Arial"/>
              <a:sym typeface="Arial"/>
            </a:endParaRPr>
          </a:p>
        </p:txBody>
      </p:sp>
      <p:sp>
        <p:nvSpPr>
          <p:cNvPr id="392" name="Google Shape;392;p25"/>
          <p:cNvSpPr/>
          <p:nvPr/>
        </p:nvSpPr>
        <p:spPr>
          <a:xfrm>
            <a:off x="4025072" y="810106"/>
            <a:ext cx="13533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Intellectual Community</a:t>
            </a:r>
            <a:endParaRPr sz="1200" b="1" i="0" u="none" strike="noStrike" cap="none">
              <a:solidFill>
                <a:srgbClr val="FFC000"/>
              </a:solidFill>
              <a:latin typeface="Corbel"/>
              <a:ea typeface="Corbel"/>
              <a:cs typeface="Corbel"/>
              <a:sym typeface="Corbel"/>
            </a:endParaRPr>
          </a:p>
        </p:txBody>
      </p:sp>
      <p:sp>
        <p:nvSpPr>
          <p:cNvPr id="393" name="Google Shape;393;p25"/>
          <p:cNvSpPr txBox="1"/>
          <p:nvPr/>
        </p:nvSpPr>
        <p:spPr>
          <a:xfrm>
            <a:off x="3900562" y="2203298"/>
            <a:ext cx="9618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394" name="Google Shape;394;p25"/>
          <p:cNvSpPr txBox="1"/>
          <p:nvPr/>
        </p:nvSpPr>
        <p:spPr>
          <a:xfrm>
            <a:off x="6243863" y="606480"/>
            <a:ext cx="2080800" cy="808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C000"/>
                </a:solidFill>
                <a:latin typeface="Corbel"/>
                <a:ea typeface="Corbel"/>
                <a:cs typeface="Corbel"/>
                <a:sym typeface="Corbel"/>
              </a:rPr>
              <a:t>Getting your work done</a:t>
            </a:r>
            <a:endParaRPr sz="2400" b="0" i="0" u="none" strike="noStrike" cap="none">
              <a:solidFill>
                <a:srgbClr val="FFC000"/>
              </a:solidFill>
              <a:latin typeface="Corbel"/>
              <a:ea typeface="Corbel"/>
              <a:cs typeface="Corbel"/>
              <a:sym typeface="Corbel"/>
            </a:endParaRPr>
          </a:p>
        </p:txBody>
      </p:sp>
      <p:cxnSp>
        <p:nvCxnSpPr>
          <p:cNvPr id="395" name="Google Shape;395;p25"/>
          <p:cNvCxnSpPr/>
          <p:nvPr/>
        </p:nvCxnSpPr>
        <p:spPr>
          <a:xfrm rot="10800000" flipH="1">
            <a:off x="4381502" y="1537516"/>
            <a:ext cx="115800" cy="4962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396" name="Google Shape;396;p25"/>
          <p:cNvCxnSpPr>
            <a:stCxn id="390" idx="7"/>
            <a:endCxn id="391" idx="3"/>
          </p:cNvCxnSpPr>
          <p:nvPr/>
        </p:nvCxnSpPr>
        <p:spPr>
          <a:xfrm rot="10800000" flipH="1">
            <a:off x="4687630" y="1987451"/>
            <a:ext cx="795600" cy="175500"/>
          </a:xfrm>
          <a:prstGeom prst="straightConnector1">
            <a:avLst/>
          </a:prstGeom>
          <a:noFill/>
          <a:ln w="28575" cap="flat" cmpd="sng">
            <a:solidFill>
              <a:srgbClr val="FFC000"/>
            </a:solidFill>
            <a:prstDash val="solid"/>
            <a:miter lim="800000"/>
            <a:headEnd type="triangle" w="sm" len="sm"/>
            <a:tailEnd type="triangle" w="med" len="med"/>
          </a:ln>
        </p:spPr>
      </p:cxnSp>
      <p:pic>
        <p:nvPicPr>
          <p:cNvPr id="397" name="Google Shape;397;p25"/>
          <p:cNvPicPr preferRelativeResize="0"/>
          <p:nvPr/>
        </p:nvPicPr>
        <p:blipFill rotWithShape="1">
          <a:blip r:embed="rId3">
            <a:alphaModFix/>
          </a:blip>
          <a:srcRect/>
          <a:stretch/>
        </p:blipFill>
        <p:spPr>
          <a:xfrm>
            <a:off x="7091590" y="4591250"/>
            <a:ext cx="2014625" cy="465225"/>
          </a:xfrm>
          <a:prstGeom prst="rect">
            <a:avLst/>
          </a:prstGeom>
          <a:noFill/>
          <a:ln>
            <a:noFill/>
          </a:ln>
        </p:spPr>
      </p:pic>
      <p:sp>
        <p:nvSpPr>
          <p:cNvPr id="398" name="Google Shape;398;p25"/>
          <p:cNvSpPr txBox="1">
            <a:spLocks noGrp="1"/>
          </p:cNvSpPr>
          <p:nvPr>
            <p:ph type="title" idx="4294967295"/>
          </p:nvPr>
        </p:nvSpPr>
        <p:spPr>
          <a:xfrm>
            <a:off x="209675" y="-405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dirty="0">
                <a:solidFill>
                  <a:srgbClr val="1155CC"/>
                </a:solidFill>
              </a:rPr>
              <a:t>Professional Ecosystem Support Mapping Activity:</a:t>
            </a:r>
            <a:br>
              <a:rPr lang="en" sz="2620" b="1" dirty="0">
                <a:solidFill>
                  <a:srgbClr val="1155CC"/>
                </a:solidFill>
              </a:rPr>
            </a:br>
            <a:r>
              <a:rPr lang="en" sz="2620" b="1" dirty="0">
                <a:solidFill>
                  <a:srgbClr val="1155CC"/>
                </a:solidFill>
              </a:rPr>
              <a:t>Getting Your Work Done			</a:t>
            </a:r>
            <a:endParaRPr sz="2620" dirty="0"/>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26"/>
          <p:cNvSpPr/>
          <p:nvPr/>
        </p:nvSpPr>
        <p:spPr>
          <a:xfrm>
            <a:off x="3668999" y="2055401"/>
            <a:ext cx="1193400" cy="7344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405" name="Google Shape;405;p26"/>
          <p:cNvSpPr/>
          <p:nvPr/>
        </p:nvSpPr>
        <p:spPr>
          <a:xfrm>
            <a:off x="1792252" y="1537297"/>
            <a:ext cx="1618500" cy="7344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Networking and Sponsorship</a:t>
            </a:r>
            <a:endParaRPr sz="1200" b="1" i="0" u="none" strike="noStrike" cap="none">
              <a:solidFill>
                <a:srgbClr val="FF0000"/>
              </a:solidFill>
              <a:latin typeface="Corbel"/>
              <a:ea typeface="Corbel"/>
              <a:cs typeface="Corbel"/>
              <a:sym typeface="Corbel"/>
            </a:endParaRPr>
          </a:p>
        </p:txBody>
      </p:sp>
      <p:sp>
        <p:nvSpPr>
          <p:cNvPr id="406" name="Google Shape;406;p26"/>
          <p:cNvSpPr/>
          <p:nvPr/>
        </p:nvSpPr>
        <p:spPr>
          <a:xfrm>
            <a:off x="1567376" y="2374847"/>
            <a:ext cx="1618500" cy="8835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Role Models</a:t>
            </a:r>
            <a:endParaRPr sz="1200" b="1" i="0" u="none" strike="noStrike" cap="none">
              <a:solidFill>
                <a:srgbClr val="FF0000"/>
              </a:solidFill>
              <a:latin typeface="Corbel"/>
              <a:ea typeface="Corbel"/>
              <a:cs typeface="Corbel"/>
              <a:sym typeface="Corbel"/>
            </a:endParaRPr>
          </a:p>
        </p:txBody>
      </p:sp>
      <p:sp>
        <p:nvSpPr>
          <p:cNvPr id="407" name="Google Shape;407;p26"/>
          <p:cNvSpPr txBox="1"/>
          <p:nvPr/>
        </p:nvSpPr>
        <p:spPr>
          <a:xfrm>
            <a:off x="123290" y="793747"/>
            <a:ext cx="1986900"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0000"/>
                </a:solidFill>
                <a:latin typeface="Corbel"/>
                <a:ea typeface="Corbel"/>
                <a:cs typeface="Corbel"/>
                <a:sym typeface="Corbel"/>
              </a:rPr>
              <a:t>Career Advancement Support</a:t>
            </a:r>
            <a:endParaRPr sz="2400" b="0" i="0" u="none" strike="noStrike" cap="none">
              <a:solidFill>
                <a:srgbClr val="FF0000"/>
              </a:solidFill>
              <a:latin typeface="Corbel"/>
              <a:ea typeface="Corbel"/>
              <a:cs typeface="Corbel"/>
              <a:sym typeface="Corbel"/>
            </a:endParaRPr>
          </a:p>
        </p:txBody>
      </p:sp>
      <p:cxnSp>
        <p:nvCxnSpPr>
          <p:cNvPr id="408" name="Google Shape;408;p26"/>
          <p:cNvCxnSpPr>
            <a:endCxn id="406" idx="6"/>
          </p:cNvCxnSpPr>
          <p:nvPr/>
        </p:nvCxnSpPr>
        <p:spPr>
          <a:xfrm flipH="1">
            <a:off x="3185876" y="2511197"/>
            <a:ext cx="483300" cy="305400"/>
          </a:xfrm>
          <a:prstGeom prst="straightConnector1">
            <a:avLst/>
          </a:prstGeom>
          <a:noFill/>
          <a:ln w="28575" cap="flat" cmpd="sng">
            <a:solidFill>
              <a:srgbClr val="FF0000"/>
            </a:solidFill>
            <a:prstDash val="solid"/>
            <a:miter lim="800000"/>
            <a:headEnd type="triangle" w="sm" len="sm"/>
            <a:tailEnd type="triangle" w="med" len="med"/>
          </a:ln>
        </p:spPr>
      </p:cxnSp>
      <p:cxnSp>
        <p:nvCxnSpPr>
          <p:cNvPr id="409" name="Google Shape;409;p26"/>
          <p:cNvCxnSpPr>
            <a:stCxn id="404" idx="1"/>
          </p:cNvCxnSpPr>
          <p:nvPr/>
        </p:nvCxnSpPr>
        <p:spPr>
          <a:xfrm rot="10800000">
            <a:off x="3438468" y="1936451"/>
            <a:ext cx="405300" cy="226500"/>
          </a:xfrm>
          <a:prstGeom prst="straightConnector1">
            <a:avLst/>
          </a:prstGeom>
          <a:noFill/>
          <a:ln w="28575" cap="flat" cmpd="sng">
            <a:solidFill>
              <a:srgbClr val="FF0000"/>
            </a:solidFill>
            <a:prstDash val="solid"/>
            <a:miter lim="800000"/>
            <a:headEnd type="triangle" w="sm" len="sm"/>
            <a:tailEnd type="triangle" w="med" len="med"/>
          </a:ln>
        </p:spPr>
      </p:cxnSp>
      <p:sp>
        <p:nvSpPr>
          <p:cNvPr id="410" name="Google Shape;410;p26"/>
          <p:cNvSpPr/>
          <p:nvPr/>
        </p:nvSpPr>
        <p:spPr>
          <a:xfrm>
            <a:off x="5256405" y="1360648"/>
            <a:ext cx="15489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Professional development</a:t>
            </a:r>
            <a:endParaRPr sz="1100" b="0" i="0" u="none" strike="noStrike" cap="none">
              <a:solidFill>
                <a:srgbClr val="000000"/>
              </a:solidFill>
              <a:latin typeface="Arial"/>
              <a:ea typeface="Arial"/>
              <a:cs typeface="Arial"/>
              <a:sym typeface="Arial"/>
            </a:endParaRPr>
          </a:p>
        </p:txBody>
      </p:sp>
      <p:sp>
        <p:nvSpPr>
          <p:cNvPr id="411" name="Google Shape;411;p26"/>
          <p:cNvSpPr/>
          <p:nvPr/>
        </p:nvSpPr>
        <p:spPr>
          <a:xfrm>
            <a:off x="4025072" y="810106"/>
            <a:ext cx="13533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Intellectual Community</a:t>
            </a:r>
            <a:endParaRPr sz="1200" b="1" i="0" u="none" strike="noStrike" cap="none">
              <a:solidFill>
                <a:srgbClr val="FFC000"/>
              </a:solidFill>
              <a:latin typeface="Corbel"/>
              <a:ea typeface="Corbel"/>
              <a:cs typeface="Corbel"/>
              <a:sym typeface="Corbel"/>
            </a:endParaRPr>
          </a:p>
        </p:txBody>
      </p:sp>
      <p:sp>
        <p:nvSpPr>
          <p:cNvPr id="412" name="Google Shape;412;p26"/>
          <p:cNvSpPr txBox="1"/>
          <p:nvPr/>
        </p:nvSpPr>
        <p:spPr>
          <a:xfrm>
            <a:off x="3900562" y="2203298"/>
            <a:ext cx="9618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413" name="Google Shape;413;p26"/>
          <p:cNvSpPr txBox="1"/>
          <p:nvPr/>
        </p:nvSpPr>
        <p:spPr>
          <a:xfrm>
            <a:off x="6243863" y="606480"/>
            <a:ext cx="2080800" cy="808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C000"/>
                </a:solidFill>
                <a:latin typeface="Corbel"/>
                <a:ea typeface="Corbel"/>
                <a:cs typeface="Corbel"/>
                <a:sym typeface="Corbel"/>
              </a:rPr>
              <a:t>Getting your work done</a:t>
            </a:r>
            <a:endParaRPr sz="2400" b="0" i="0" u="none" strike="noStrike" cap="none">
              <a:solidFill>
                <a:srgbClr val="FFC000"/>
              </a:solidFill>
              <a:latin typeface="Corbel"/>
              <a:ea typeface="Corbel"/>
              <a:cs typeface="Corbel"/>
              <a:sym typeface="Corbel"/>
            </a:endParaRPr>
          </a:p>
        </p:txBody>
      </p:sp>
      <p:cxnSp>
        <p:nvCxnSpPr>
          <p:cNvPr id="414" name="Google Shape;414;p26"/>
          <p:cNvCxnSpPr/>
          <p:nvPr/>
        </p:nvCxnSpPr>
        <p:spPr>
          <a:xfrm rot="10800000" flipH="1">
            <a:off x="4381502" y="1537516"/>
            <a:ext cx="115800" cy="4962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415" name="Google Shape;415;p26"/>
          <p:cNvCxnSpPr>
            <a:stCxn id="412" idx="7"/>
          </p:cNvCxnSpPr>
          <p:nvPr/>
        </p:nvCxnSpPr>
        <p:spPr>
          <a:xfrm rot="10800000" flipH="1">
            <a:off x="4687668" y="1987448"/>
            <a:ext cx="795600" cy="175500"/>
          </a:xfrm>
          <a:prstGeom prst="straightConnector1">
            <a:avLst/>
          </a:prstGeom>
          <a:noFill/>
          <a:ln w="28575" cap="flat" cmpd="sng">
            <a:solidFill>
              <a:srgbClr val="FFC000"/>
            </a:solidFill>
            <a:prstDash val="solid"/>
            <a:miter lim="800000"/>
            <a:headEnd type="triangle" w="sm" len="sm"/>
            <a:tailEnd type="triangle" w="med" len="med"/>
          </a:ln>
        </p:spPr>
      </p:cxnSp>
      <p:pic>
        <p:nvPicPr>
          <p:cNvPr id="416" name="Google Shape;416;p26"/>
          <p:cNvPicPr preferRelativeResize="0"/>
          <p:nvPr/>
        </p:nvPicPr>
        <p:blipFill rotWithShape="1">
          <a:blip r:embed="rId3">
            <a:alphaModFix/>
          </a:blip>
          <a:srcRect/>
          <a:stretch/>
        </p:blipFill>
        <p:spPr>
          <a:xfrm>
            <a:off x="7091590" y="4591250"/>
            <a:ext cx="2014625" cy="465225"/>
          </a:xfrm>
          <a:prstGeom prst="rect">
            <a:avLst/>
          </a:prstGeom>
          <a:noFill/>
          <a:ln>
            <a:noFill/>
          </a:ln>
        </p:spPr>
      </p:pic>
      <p:sp>
        <p:nvSpPr>
          <p:cNvPr id="417" name="Google Shape;417;p26"/>
          <p:cNvSpPr txBox="1">
            <a:spLocks noGrp="1"/>
          </p:cNvSpPr>
          <p:nvPr>
            <p:ph type="title" idx="4294967295"/>
          </p:nvPr>
        </p:nvSpPr>
        <p:spPr>
          <a:xfrm>
            <a:off x="209675" y="-405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dirty="0">
                <a:solidFill>
                  <a:srgbClr val="1155CC"/>
                </a:solidFill>
              </a:rPr>
              <a:t>Professional Ecosystem Support Mapping Activity: Career Advancement			</a:t>
            </a:r>
            <a:endParaRPr sz="2620" dirty="0"/>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7"/>
          <p:cNvSpPr/>
          <p:nvPr/>
        </p:nvSpPr>
        <p:spPr>
          <a:xfrm>
            <a:off x="3668999" y="2055401"/>
            <a:ext cx="1193400" cy="7344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424" name="Google Shape;424;p27"/>
          <p:cNvSpPr/>
          <p:nvPr/>
        </p:nvSpPr>
        <p:spPr>
          <a:xfrm>
            <a:off x="3303839" y="3524596"/>
            <a:ext cx="11934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Safe space</a:t>
            </a:r>
            <a:endParaRPr sz="1100" b="0" i="0" u="none" strike="noStrike" cap="none">
              <a:solidFill>
                <a:srgbClr val="2E75B5"/>
              </a:solidFill>
              <a:latin typeface="Arial"/>
              <a:ea typeface="Arial"/>
              <a:cs typeface="Arial"/>
              <a:sym typeface="Arial"/>
            </a:endParaRPr>
          </a:p>
        </p:txBody>
      </p:sp>
      <p:sp>
        <p:nvSpPr>
          <p:cNvPr id="425" name="Google Shape;425;p27"/>
          <p:cNvSpPr/>
          <p:nvPr/>
        </p:nvSpPr>
        <p:spPr>
          <a:xfrm>
            <a:off x="4635531" y="3524151"/>
            <a:ext cx="1388400" cy="7350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Kindness and Belonging</a:t>
            </a:r>
            <a:endParaRPr sz="1200" b="1" i="0" u="none" strike="noStrike" cap="none">
              <a:solidFill>
                <a:srgbClr val="2E75B5"/>
              </a:solidFill>
              <a:latin typeface="Corbel"/>
              <a:ea typeface="Corbel"/>
              <a:cs typeface="Corbel"/>
              <a:sym typeface="Corbel"/>
            </a:endParaRPr>
          </a:p>
        </p:txBody>
      </p:sp>
      <p:sp>
        <p:nvSpPr>
          <p:cNvPr id="426" name="Google Shape;426;p27"/>
          <p:cNvSpPr/>
          <p:nvPr/>
        </p:nvSpPr>
        <p:spPr>
          <a:xfrm>
            <a:off x="5398748" y="2843463"/>
            <a:ext cx="13515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Values and Identity</a:t>
            </a:r>
            <a:endParaRPr sz="1100" b="0" i="0" u="none" strike="noStrike" cap="none">
              <a:solidFill>
                <a:srgbClr val="2E75B5"/>
              </a:solidFill>
              <a:latin typeface="Arial"/>
              <a:ea typeface="Arial"/>
              <a:cs typeface="Arial"/>
              <a:sym typeface="Arial"/>
            </a:endParaRPr>
          </a:p>
        </p:txBody>
      </p:sp>
      <p:sp>
        <p:nvSpPr>
          <p:cNvPr id="427" name="Google Shape;427;p27"/>
          <p:cNvSpPr txBox="1"/>
          <p:nvPr/>
        </p:nvSpPr>
        <p:spPr>
          <a:xfrm>
            <a:off x="3900562" y="2203298"/>
            <a:ext cx="9618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428" name="Google Shape;428;p27"/>
          <p:cNvSpPr txBox="1"/>
          <p:nvPr/>
        </p:nvSpPr>
        <p:spPr>
          <a:xfrm>
            <a:off x="4733830" y="4436981"/>
            <a:ext cx="20166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2E75B5"/>
                </a:solidFill>
                <a:latin typeface="Corbel"/>
                <a:ea typeface="Corbel"/>
                <a:cs typeface="Corbel"/>
                <a:sym typeface="Corbel"/>
              </a:rPr>
              <a:t>Well-being</a:t>
            </a:r>
            <a:endParaRPr sz="2400" b="0" i="0" u="none" strike="noStrike" cap="none">
              <a:solidFill>
                <a:srgbClr val="2E75B5"/>
              </a:solidFill>
              <a:latin typeface="Corbel"/>
              <a:ea typeface="Corbel"/>
              <a:cs typeface="Corbel"/>
              <a:sym typeface="Corbel"/>
            </a:endParaRPr>
          </a:p>
        </p:txBody>
      </p:sp>
      <p:cxnSp>
        <p:nvCxnSpPr>
          <p:cNvPr id="429" name="Google Shape;429;p27"/>
          <p:cNvCxnSpPr/>
          <p:nvPr/>
        </p:nvCxnSpPr>
        <p:spPr>
          <a:xfrm flipH="1">
            <a:off x="4025017" y="2806315"/>
            <a:ext cx="232800" cy="7179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430" name="Google Shape;430;p27"/>
          <p:cNvCxnSpPr/>
          <p:nvPr/>
        </p:nvCxnSpPr>
        <p:spPr>
          <a:xfrm>
            <a:off x="4497284" y="2760907"/>
            <a:ext cx="600000" cy="7800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431" name="Google Shape;431;p27"/>
          <p:cNvCxnSpPr>
            <a:endCxn id="426" idx="1"/>
          </p:cNvCxnSpPr>
          <p:nvPr/>
        </p:nvCxnSpPr>
        <p:spPr>
          <a:xfrm>
            <a:off x="4820871" y="2551113"/>
            <a:ext cx="775800" cy="399900"/>
          </a:xfrm>
          <a:prstGeom prst="straightConnector1">
            <a:avLst/>
          </a:prstGeom>
          <a:noFill/>
          <a:ln w="28575" cap="flat" cmpd="sng">
            <a:solidFill>
              <a:srgbClr val="2E75B5"/>
            </a:solidFill>
            <a:prstDash val="solid"/>
            <a:miter lim="800000"/>
            <a:headEnd type="triangle" w="sm" len="sm"/>
            <a:tailEnd type="triangle" w="med" len="med"/>
          </a:ln>
        </p:spPr>
      </p:cxnSp>
      <p:sp>
        <p:nvSpPr>
          <p:cNvPr id="432" name="Google Shape;432;p27"/>
          <p:cNvSpPr/>
          <p:nvPr/>
        </p:nvSpPr>
        <p:spPr>
          <a:xfrm>
            <a:off x="5256405" y="1360648"/>
            <a:ext cx="15489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Professional development</a:t>
            </a:r>
            <a:endParaRPr sz="1100" b="0" i="0" u="none" strike="noStrike" cap="none">
              <a:solidFill>
                <a:srgbClr val="000000"/>
              </a:solidFill>
              <a:latin typeface="Arial"/>
              <a:ea typeface="Arial"/>
              <a:cs typeface="Arial"/>
              <a:sym typeface="Arial"/>
            </a:endParaRPr>
          </a:p>
        </p:txBody>
      </p:sp>
      <p:sp>
        <p:nvSpPr>
          <p:cNvPr id="433" name="Google Shape;433;p27"/>
          <p:cNvSpPr/>
          <p:nvPr/>
        </p:nvSpPr>
        <p:spPr>
          <a:xfrm>
            <a:off x="4025072" y="810106"/>
            <a:ext cx="13533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Intellectual Community</a:t>
            </a:r>
            <a:endParaRPr sz="1200" b="1" i="0" u="none" strike="noStrike" cap="none">
              <a:solidFill>
                <a:srgbClr val="FFC000"/>
              </a:solidFill>
              <a:latin typeface="Corbel"/>
              <a:ea typeface="Corbel"/>
              <a:cs typeface="Corbel"/>
              <a:sym typeface="Corbel"/>
            </a:endParaRPr>
          </a:p>
        </p:txBody>
      </p:sp>
      <p:sp>
        <p:nvSpPr>
          <p:cNvPr id="434" name="Google Shape;434;p27"/>
          <p:cNvSpPr txBox="1"/>
          <p:nvPr/>
        </p:nvSpPr>
        <p:spPr>
          <a:xfrm>
            <a:off x="3900562" y="2203298"/>
            <a:ext cx="9618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435" name="Google Shape;435;p27"/>
          <p:cNvSpPr txBox="1"/>
          <p:nvPr/>
        </p:nvSpPr>
        <p:spPr>
          <a:xfrm>
            <a:off x="6243863" y="606480"/>
            <a:ext cx="2080800" cy="808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C000"/>
                </a:solidFill>
                <a:latin typeface="Corbel"/>
                <a:ea typeface="Corbel"/>
                <a:cs typeface="Corbel"/>
                <a:sym typeface="Corbel"/>
              </a:rPr>
              <a:t>Getting your work done</a:t>
            </a:r>
            <a:endParaRPr sz="2400" b="0" i="0" u="none" strike="noStrike" cap="none">
              <a:solidFill>
                <a:srgbClr val="FFC000"/>
              </a:solidFill>
              <a:latin typeface="Corbel"/>
              <a:ea typeface="Corbel"/>
              <a:cs typeface="Corbel"/>
              <a:sym typeface="Corbel"/>
            </a:endParaRPr>
          </a:p>
        </p:txBody>
      </p:sp>
      <p:cxnSp>
        <p:nvCxnSpPr>
          <p:cNvPr id="436" name="Google Shape;436;p27"/>
          <p:cNvCxnSpPr/>
          <p:nvPr/>
        </p:nvCxnSpPr>
        <p:spPr>
          <a:xfrm rot="10800000" flipH="1">
            <a:off x="4381502" y="1537516"/>
            <a:ext cx="115800" cy="4962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437" name="Google Shape;437;p27"/>
          <p:cNvCxnSpPr>
            <a:stCxn id="434" idx="7"/>
          </p:cNvCxnSpPr>
          <p:nvPr/>
        </p:nvCxnSpPr>
        <p:spPr>
          <a:xfrm rot="10800000" flipH="1">
            <a:off x="4687668" y="1987448"/>
            <a:ext cx="795600" cy="175500"/>
          </a:xfrm>
          <a:prstGeom prst="straightConnector1">
            <a:avLst/>
          </a:prstGeom>
          <a:noFill/>
          <a:ln w="28575" cap="flat" cmpd="sng">
            <a:solidFill>
              <a:srgbClr val="FFC000"/>
            </a:solidFill>
            <a:prstDash val="solid"/>
            <a:miter lim="800000"/>
            <a:headEnd type="triangle" w="sm" len="sm"/>
            <a:tailEnd type="triangle" w="med" len="med"/>
          </a:ln>
        </p:spPr>
      </p:cxnSp>
      <p:sp>
        <p:nvSpPr>
          <p:cNvPr id="438" name="Google Shape;438;p27"/>
          <p:cNvSpPr/>
          <p:nvPr/>
        </p:nvSpPr>
        <p:spPr>
          <a:xfrm>
            <a:off x="1792252" y="1537297"/>
            <a:ext cx="1618500" cy="7344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Networking and Sponsorship</a:t>
            </a:r>
            <a:endParaRPr sz="1200" b="1" i="0" u="none" strike="noStrike" cap="none">
              <a:solidFill>
                <a:srgbClr val="FF0000"/>
              </a:solidFill>
              <a:latin typeface="Corbel"/>
              <a:ea typeface="Corbel"/>
              <a:cs typeface="Corbel"/>
              <a:sym typeface="Corbel"/>
            </a:endParaRPr>
          </a:p>
        </p:txBody>
      </p:sp>
      <p:sp>
        <p:nvSpPr>
          <p:cNvPr id="439" name="Google Shape;439;p27"/>
          <p:cNvSpPr/>
          <p:nvPr/>
        </p:nvSpPr>
        <p:spPr>
          <a:xfrm>
            <a:off x="1567376" y="2374847"/>
            <a:ext cx="1618500" cy="8835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Role Models</a:t>
            </a:r>
            <a:endParaRPr sz="1200" b="1" i="0" u="none" strike="noStrike" cap="none">
              <a:solidFill>
                <a:srgbClr val="FF0000"/>
              </a:solidFill>
              <a:latin typeface="Corbel"/>
              <a:ea typeface="Corbel"/>
              <a:cs typeface="Corbel"/>
              <a:sym typeface="Corbel"/>
            </a:endParaRPr>
          </a:p>
        </p:txBody>
      </p:sp>
      <p:sp>
        <p:nvSpPr>
          <p:cNvPr id="440" name="Google Shape;440;p27"/>
          <p:cNvSpPr txBox="1"/>
          <p:nvPr/>
        </p:nvSpPr>
        <p:spPr>
          <a:xfrm>
            <a:off x="123290" y="793747"/>
            <a:ext cx="1986900"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0000"/>
                </a:solidFill>
                <a:latin typeface="Corbel"/>
                <a:ea typeface="Corbel"/>
                <a:cs typeface="Corbel"/>
                <a:sym typeface="Corbel"/>
              </a:rPr>
              <a:t>Career Advancement Support</a:t>
            </a:r>
            <a:endParaRPr sz="2400" b="0" i="0" u="none" strike="noStrike" cap="none">
              <a:solidFill>
                <a:srgbClr val="FF0000"/>
              </a:solidFill>
              <a:latin typeface="Corbel"/>
              <a:ea typeface="Corbel"/>
              <a:cs typeface="Corbel"/>
              <a:sym typeface="Corbel"/>
            </a:endParaRPr>
          </a:p>
        </p:txBody>
      </p:sp>
      <p:cxnSp>
        <p:nvCxnSpPr>
          <p:cNvPr id="441" name="Google Shape;441;p27"/>
          <p:cNvCxnSpPr/>
          <p:nvPr/>
        </p:nvCxnSpPr>
        <p:spPr>
          <a:xfrm flipH="1">
            <a:off x="3185699" y="2511238"/>
            <a:ext cx="483300" cy="305400"/>
          </a:xfrm>
          <a:prstGeom prst="straightConnector1">
            <a:avLst/>
          </a:prstGeom>
          <a:noFill/>
          <a:ln w="28575" cap="flat" cmpd="sng">
            <a:solidFill>
              <a:srgbClr val="FF0000"/>
            </a:solidFill>
            <a:prstDash val="solid"/>
            <a:miter lim="800000"/>
            <a:headEnd type="triangle" w="sm" len="sm"/>
            <a:tailEnd type="triangle" w="med" len="med"/>
          </a:ln>
        </p:spPr>
      </p:cxnSp>
      <p:cxnSp>
        <p:nvCxnSpPr>
          <p:cNvPr id="442" name="Google Shape;442;p27"/>
          <p:cNvCxnSpPr/>
          <p:nvPr/>
        </p:nvCxnSpPr>
        <p:spPr>
          <a:xfrm rot="10800000">
            <a:off x="3410765" y="1961989"/>
            <a:ext cx="405300" cy="226500"/>
          </a:xfrm>
          <a:prstGeom prst="straightConnector1">
            <a:avLst/>
          </a:prstGeom>
          <a:noFill/>
          <a:ln w="28575" cap="flat" cmpd="sng">
            <a:solidFill>
              <a:srgbClr val="FF0000"/>
            </a:solidFill>
            <a:prstDash val="solid"/>
            <a:miter lim="800000"/>
            <a:headEnd type="triangle" w="sm" len="sm"/>
            <a:tailEnd type="triangle" w="med" len="med"/>
          </a:ln>
        </p:spPr>
      </p:cxnSp>
      <p:sp>
        <p:nvSpPr>
          <p:cNvPr id="443" name="Google Shape;443;p27"/>
          <p:cNvSpPr txBox="1">
            <a:spLocks noGrp="1"/>
          </p:cNvSpPr>
          <p:nvPr>
            <p:ph type="title" idx="4294967295"/>
          </p:nvPr>
        </p:nvSpPr>
        <p:spPr>
          <a:xfrm>
            <a:off x="209675" y="-405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dirty="0">
                <a:solidFill>
                  <a:srgbClr val="1155CC"/>
                </a:solidFill>
              </a:rPr>
              <a:t>Professional Ecosystem Support Mapping Activity: Well-being			</a:t>
            </a:r>
            <a:endParaRPr sz="2620" dirty="0"/>
          </a:p>
        </p:txBody>
      </p:sp>
      <p:pic>
        <p:nvPicPr>
          <p:cNvPr id="444" name="Google Shape;444;p27"/>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28"/>
          <p:cNvSpPr/>
          <p:nvPr/>
        </p:nvSpPr>
        <p:spPr>
          <a:xfrm>
            <a:off x="3668999" y="2055401"/>
            <a:ext cx="1193400" cy="7344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451" name="Google Shape;451;p28"/>
          <p:cNvSpPr/>
          <p:nvPr/>
        </p:nvSpPr>
        <p:spPr>
          <a:xfrm>
            <a:off x="3303839" y="3524596"/>
            <a:ext cx="11934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Safe space</a:t>
            </a:r>
            <a:endParaRPr sz="1100" b="0" i="0" u="none" strike="noStrike" cap="none">
              <a:solidFill>
                <a:srgbClr val="2E75B5"/>
              </a:solidFill>
              <a:latin typeface="Arial"/>
              <a:ea typeface="Arial"/>
              <a:cs typeface="Arial"/>
              <a:sym typeface="Arial"/>
            </a:endParaRPr>
          </a:p>
        </p:txBody>
      </p:sp>
      <p:sp>
        <p:nvSpPr>
          <p:cNvPr id="452" name="Google Shape;452;p28"/>
          <p:cNvSpPr/>
          <p:nvPr/>
        </p:nvSpPr>
        <p:spPr>
          <a:xfrm>
            <a:off x="4635531" y="3524151"/>
            <a:ext cx="1388400" cy="7350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Kindness and Belonging</a:t>
            </a:r>
            <a:endParaRPr sz="1200" b="1" i="0" u="none" strike="noStrike" cap="none">
              <a:solidFill>
                <a:srgbClr val="2E75B5"/>
              </a:solidFill>
              <a:latin typeface="Corbel"/>
              <a:ea typeface="Corbel"/>
              <a:cs typeface="Corbel"/>
              <a:sym typeface="Corbel"/>
            </a:endParaRPr>
          </a:p>
        </p:txBody>
      </p:sp>
      <p:sp>
        <p:nvSpPr>
          <p:cNvPr id="453" name="Google Shape;453;p28"/>
          <p:cNvSpPr/>
          <p:nvPr/>
        </p:nvSpPr>
        <p:spPr>
          <a:xfrm>
            <a:off x="5398748" y="2843463"/>
            <a:ext cx="13515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Values and Identity</a:t>
            </a:r>
            <a:endParaRPr sz="1100" b="0" i="0" u="none" strike="noStrike" cap="none">
              <a:solidFill>
                <a:srgbClr val="2E75B5"/>
              </a:solidFill>
              <a:latin typeface="Arial"/>
              <a:ea typeface="Arial"/>
              <a:cs typeface="Arial"/>
              <a:sym typeface="Arial"/>
            </a:endParaRPr>
          </a:p>
        </p:txBody>
      </p:sp>
      <p:sp>
        <p:nvSpPr>
          <p:cNvPr id="454" name="Google Shape;454;p28"/>
          <p:cNvSpPr txBox="1"/>
          <p:nvPr/>
        </p:nvSpPr>
        <p:spPr>
          <a:xfrm>
            <a:off x="3900562" y="2203298"/>
            <a:ext cx="9618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455" name="Google Shape;455;p28"/>
          <p:cNvSpPr txBox="1"/>
          <p:nvPr/>
        </p:nvSpPr>
        <p:spPr>
          <a:xfrm>
            <a:off x="4733830" y="4436981"/>
            <a:ext cx="20166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2E75B5"/>
                </a:solidFill>
                <a:latin typeface="Corbel"/>
                <a:ea typeface="Corbel"/>
                <a:cs typeface="Corbel"/>
                <a:sym typeface="Corbel"/>
              </a:rPr>
              <a:t>Well-being</a:t>
            </a:r>
            <a:endParaRPr sz="2400" b="0" i="0" u="none" strike="noStrike" cap="none">
              <a:solidFill>
                <a:srgbClr val="2E75B5"/>
              </a:solidFill>
              <a:latin typeface="Corbel"/>
              <a:ea typeface="Corbel"/>
              <a:cs typeface="Corbel"/>
              <a:sym typeface="Corbel"/>
            </a:endParaRPr>
          </a:p>
        </p:txBody>
      </p:sp>
      <p:cxnSp>
        <p:nvCxnSpPr>
          <p:cNvPr id="456" name="Google Shape;456;p28"/>
          <p:cNvCxnSpPr/>
          <p:nvPr/>
        </p:nvCxnSpPr>
        <p:spPr>
          <a:xfrm flipH="1">
            <a:off x="4025017" y="2806315"/>
            <a:ext cx="232800" cy="7179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457" name="Google Shape;457;p28"/>
          <p:cNvCxnSpPr/>
          <p:nvPr/>
        </p:nvCxnSpPr>
        <p:spPr>
          <a:xfrm>
            <a:off x="4497284" y="2760907"/>
            <a:ext cx="600000" cy="7800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458" name="Google Shape;458;p28"/>
          <p:cNvCxnSpPr>
            <a:endCxn id="453" idx="1"/>
          </p:cNvCxnSpPr>
          <p:nvPr/>
        </p:nvCxnSpPr>
        <p:spPr>
          <a:xfrm>
            <a:off x="4820871" y="2551113"/>
            <a:ext cx="775800" cy="399900"/>
          </a:xfrm>
          <a:prstGeom prst="straightConnector1">
            <a:avLst/>
          </a:prstGeom>
          <a:noFill/>
          <a:ln w="28575" cap="flat" cmpd="sng">
            <a:solidFill>
              <a:srgbClr val="2E75B5"/>
            </a:solidFill>
            <a:prstDash val="solid"/>
            <a:miter lim="800000"/>
            <a:headEnd type="triangle" w="sm" len="sm"/>
            <a:tailEnd type="triangle" w="med" len="med"/>
          </a:ln>
        </p:spPr>
      </p:cxnSp>
      <p:sp>
        <p:nvSpPr>
          <p:cNvPr id="459" name="Google Shape;459;p28"/>
          <p:cNvSpPr/>
          <p:nvPr/>
        </p:nvSpPr>
        <p:spPr>
          <a:xfrm>
            <a:off x="5256405" y="1360648"/>
            <a:ext cx="15489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Professional development</a:t>
            </a:r>
            <a:endParaRPr sz="1100" b="0" i="0" u="none" strike="noStrike" cap="none">
              <a:solidFill>
                <a:srgbClr val="000000"/>
              </a:solidFill>
              <a:latin typeface="Arial"/>
              <a:ea typeface="Arial"/>
              <a:cs typeface="Arial"/>
              <a:sym typeface="Arial"/>
            </a:endParaRPr>
          </a:p>
        </p:txBody>
      </p:sp>
      <p:sp>
        <p:nvSpPr>
          <p:cNvPr id="460" name="Google Shape;460;p28"/>
          <p:cNvSpPr/>
          <p:nvPr/>
        </p:nvSpPr>
        <p:spPr>
          <a:xfrm>
            <a:off x="4025072" y="810106"/>
            <a:ext cx="13533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Intellectual Community</a:t>
            </a:r>
            <a:endParaRPr sz="1200" b="1" i="0" u="none" strike="noStrike" cap="none">
              <a:solidFill>
                <a:srgbClr val="FFC000"/>
              </a:solidFill>
              <a:latin typeface="Corbel"/>
              <a:ea typeface="Corbel"/>
              <a:cs typeface="Corbel"/>
              <a:sym typeface="Corbel"/>
            </a:endParaRPr>
          </a:p>
        </p:txBody>
      </p:sp>
      <p:sp>
        <p:nvSpPr>
          <p:cNvPr id="461" name="Google Shape;461;p28"/>
          <p:cNvSpPr txBox="1"/>
          <p:nvPr/>
        </p:nvSpPr>
        <p:spPr>
          <a:xfrm>
            <a:off x="3900562" y="2203298"/>
            <a:ext cx="9618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462" name="Google Shape;462;p28"/>
          <p:cNvSpPr txBox="1"/>
          <p:nvPr/>
        </p:nvSpPr>
        <p:spPr>
          <a:xfrm>
            <a:off x="6243863" y="606480"/>
            <a:ext cx="2080800" cy="808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C000"/>
                </a:solidFill>
                <a:latin typeface="Corbel"/>
                <a:ea typeface="Corbel"/>
                <a:cs typeface="Corbel"/>
                <a:sym typeface="Corbel"/>
              </a:rPr>
              <a:t>Getting your work done</a:t>
            </a:r>
            <a:endParaRPr sz="2400" b="0" i="0" u="none" strike="noStrike" cap="none">
              <a:solidFill>
                <a:srgbClr val="FFC000"/>
              </a:solidFill>
              <a:latin typeface="Corbel"/>
              <a:ea typeface="Corbel"/>
              <a:cs typeface="Corbel"/>
              <a:sym typeface="Corbel"/>
            </a:endParaRPr>
          </a:p>
        </p:txBody>
      </p:sp>
      <p:cxnSp>
        <p:nvCxnSpPr>
          <p:cNvPr id="463" name="Google Shape;463;p28"/>
          <p:cNvCxnSpPr/>
          <p:nvPr/>
        </p:nvCxnSpPr>
        <p:spPr>
          <a:xfrm rot="10800000" flipH="1">
            <a:off x="4381502" y="1537516"/>
            <a:ext cx="115800" cy="4962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464" name="Google Shape;464;p28"/>
          <p:cNvCxnSpPr>
            <a:stCxn id="461" idx="7"/>
          </p:cNvCxnSpPr>
          <p:nvPr/>
        </p:nvCxnSpPr>
        <p:spPr>
          <a:xfrm rot="10800000" flipH="1">
            <a:off x="4687668" y="1987448"/>
            <a:ext cx="795600" cy="175500"/>
          </a:xfrm>
          <a:prstGeom prst="straightConnector1">
            <a:avLst/>
          </a:prstGeom>
          <a:noFill/>
          <a:ln w="28575" cap="flat" cmpd="sng">
            <a:solidFill>
              <a:srgbClr val="FFC000"/>
            </a:solidFill>
            <a:prstDash val="solid"/>
            <a:miter lim="800000"/>
            <a:headEnd type="triangle" w="sm" len="sm"/>
            <a:tailEnd type="triangle" w="med" len="med"/>
          </a:ln>
        </p:spPr>
      </p:cxnSp>
      <p:sp>
        <p:nvSpPr>
          <p:cNvPr id="465" name="Google Shape;465;p28"/>
          <p:cNvSpPr/>
          <p:nvPr/>
        </p:nvSpPr>
        <p:spPr>
          <a:xfrm>
            <a:off x="1792252" y="1537297"/>
            <a:ext cx="1618500" cy="7344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Networking and Sponsorship</a:t>
            </a:r>
            <a:endParaRPr sz="1200" b="1" i="0" u="none" strike="noStrike" cap="none">
              <a:solidFill>
                <a:srgbClr val="FF0000"/>
              </a:solidFill>
              <a:latin typeface="Corbel"/>
              <a:ea typeface="Corbel"/>
              <a:cs typeface="Corbel"/>
              <a:sym typeface="Corbel"/>
            </a:endParaRPr>
          </a:p>
        </p:txBody>
      </p:sp>
      <p:sp>
        <p:nvSpPr>
          <p:cNvPr id="466" name="Google Shape;466;p28"/>
          <p:cNvSpPr/>
          <p:nvPr/>
        </p:nvSpPr>
        <p:spPr>
          <a:xfrm>
            <a:off x="1567376" y="2374847"/>
            <a:ext cx="1618500" cy="8835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Role Models</a:t>
            </a:r>
            <a:endParaRPr sz="1200" b="1" i="0" u="none" strike="noStrike" cap="none">
              <a:solidFill>
                <a:srgbClr val="FF0000"/>
              </a:solidFill>
              <a:latin typeface="Corbel"/>
              <a:ea typeface="Corbel"/>
              <a:cs typeface="Corbel"/>
              <a:sym typeface="Corbel"/>
            </a:endParaRPr>
          </a:p>
        </p:txBody>
      </p:sp>
      <p:sp>
        <p:nvSpPr>
          <p:cNvPr id="467" name="Google Shape;467;p28"/>
          <p:cNvSpPr txBox="1"/>
          <p:nvPr/>
        </p:nvSpPr>
        <p:spPr>
          <a:xfrm>
            <a:off x="123290" y="793747"/>
            <a:ext cx="1986900"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0000"/>
                </a:solidFill>
                <a:latin typeface="Corbel"/>
                <a:ea typeface="Corbel"/>
                <a:cs typeface="Corbel"/>
                <a:sym typeface="Corbel"/>
              </a:rPr>
              <a:t>Career Advancement Support</a:t>
            </a:r>
            <a:endParaRPr sz="2400" b="0" i="0" u="none" strike="noStrike" cap="none">
              <a:solidFill>
                <a:srgbClr val="FF0000"/>
              </a:solidFill>
              <a:latin typeface="Corbel"/>
              <a:ea typeface="Corbel"/>
              <a:cs typeface="Corbel"/>
              <a:sym typeface="Corbel"/>
            </a:endParaRPr>
          </a:p>
        </p:txBody>
      </p:sp>
      <p:cxnSp>
        <p:nvCxnSpPr>
          <p:cNvPr id="468" name="Google Shape;468;p28"/>
          <p:cNvCxnSpPr/>
          <p:nvPr/>
        </p:nvCxnSpPr>
        <p:spPr>
          <a:xfrm flipH="1">
            <a:off x="3185699" y="2511238"/>
            <a:ext cx="483300" cy="305400"/>
          </a:xfrm>
          <a:prstGeom prst="straightConnector1">
            <a:avLst/>
          </a:prstGeom>
          <a:noFill/>
          <a:ln w="28575" cap="flat" cmpd="sng">
            <a:solidFill>
              <a:srgbClr val="FF0000"/>
            </a:solidFill>
            <a:prstDash val="solid"/>
            <a:miter lim="800000"/>
            <a:headEnd type="triangle" w="sm" len="sm"/>
            <a:tailEnd type="triangle" w="med" len="med"/>
          </a:ln>
        </p:spPr>
      </p:cxnSp>
      <p:cxnSp>
        <p:nvCxnSpPr>
          <p:cNvPr id="469" name="Google Shape;469;p28"/>
          <p:cNvCxnSpPr/>
          <p:nvPr/>
        </p:nvCxnSpPr>
        <p:spPr>
          <a:xfrm rot="10800000">
            <a:off x="3410765" y="1961989"/>
            <a:ext cx="405300" cy="226500"/>
          </a:xfrm>
          <a:prstGeom prst="straightConnector1">
            <a:avLst/>
          </a:prstGeom>
          <a:noFill/>
          <a:ln w="28575" cap="flat" cmpd="sng">
            <a:solidFill>
              <a:srgbClr val="FF0000"/>
            </a:solidFill>
            <a:prstDash val="solid"/>
            <a:miter lim="800000"/>
            <a:headEnd type="triangle" w="sm" len="sm"/>
            <a:tailEnd type="triangle" w="med" len="med"/>
          </a:ln>
        </p:spPr>
      </p:cxnSp>
      <p:pic>
        <p:nvPicPr>
          <p:cNvPr id="470" name="Google Shape;470;p2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
        <p:nvSpPr>
          <p:cNvPr id="471" name="Google Shape;471;p28"/>
          <p:cNvSpPr txBox="1">
            <a:spLocks noGrp="1"/>
          </p:cNvSpPr>
          <p:nvPr>
            <p:ph type="title" idx="4294967295"/>
          </p:nvPr>
        </p:nvSpPr>
        <p:spPr>
          <a:xfrm>
            <a:off x="209675" y="-405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420" b="1">
                <a:solidFill>
                  <a:srgbClr val="1155CC"/>
                </a:solidFill>
              </a:rPr>
              <a:t>Each of these groups help you succeed in different ways</a:t>
            </a:r>
            <a:endParaRPr sz="2420"/>
          </a:p>
        </p:txBody>
      </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29"/>
          <p:cNvSpPr txBox="1">
            <a:spLocks noGrp="1"/>
          </p:cNvSpPr>
          <p:nvPr>
            <p:ph type="title" idx="4294967295"/>
          </p:nvPr>
        </p:nvSpPr>
        <p:spPr>
          <a:xfrm>
            <a:off x="133425" y="45000"/>
            <a:ext cx="5095800" cy="4386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FFC000"/>
                </a:solidFill>
                <a:effectLst/>
                <a:uLnTx/>
                <a:uFillTx/>
                <a:latin typeface="Arial"/>
                <a:ea typeface="Arial"/>
                <a:cs typeface="Arial"/>
                <a:sym typeface="Arial"/>
              </a:rPr>
              <a:t>Getting your work done </a:t>
            </a:r>
            <a:r>
              <a:rPr kumimoji="0" lang="en-US" sz="2400" b="1" i="0" u="none" strike="noStrike" kern="0" cap="none" spc="0" normalizeH="0" baseline="0" noProof="0" dirty="0">
                <a:ln>
                  <a:noFill/>
                </a:ln>
                <a:solidFill>
                  <a:srgbClr val="000000"/>
                </a:solidFill>
                <a:effectLst/>
                <a:uLnTx/>
                <a:uFillTx/>
                <a:latin typeface="Arial"/>
                <a:ea typeface="Arial"/>
                <a:cs typeface="Arial"/>
                <a:sym typeface="Arial"/>
              </a:rPr>
              <a:t>requires:</a:t>
            </a:r>
          </a:p>
        </p:txBody>
      </p:sp>
      <p:sp>
        <p:nvSpPr>
          <p:cNvPr id="478" name="Google Shape;478;p29"/>
          <p:cNvSpPr txBox="1"/>
          <p:nvPr/>
        </p:nvSpPr>
        <p:spPr>
          <a:xfrm>
            <a:off x="5724798" y="373500"/>
            <a:ext cx="3276300" cy="4256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600" b="1" i="0" u="none" strike="noStrike" cap="none">
                <a:solidFill>
                  <a:srgbClr val="FFC000"/>
                </a:solidFill>
                <a:latin typeface="Arial"/>
                <a:ea typeface="Arial"/>
                <a:cs typeface="Arial"/>
                <a:sym typeface="Arial"/>
              </a:rPr>
              <a:t>Intellectual community</a:t>
            </a:r>
            <a:endParaRPr sz="1600" b="0" i="0" u="none" strike="noStrike" cap="none">
              <a:solidFill>
                <a:srgbClr val="FFC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Study and work together</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Buddy for attending academic related activities on campus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Advice on classes and internships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Feedback on writing</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600" b="1" i="0" u="none" strike="noStrike" cap="none">
                <a:solidFill>
                  <a:srgbClr val="FFC000"/>
                </a:solidFill>
                <a:latin typeface="Arial"/>
                <a:ea typeface="Arial"/>
                <a:cs typeface="Arial"/>
                <a:sym typeface="Arial"/>
              </a:rPr>
              <a:t>Professional development</a:t>
            </a:r>
            <a:r>
              <a:rPr lang="en" sz="1600" b="0" i="0" u="none" strike="noStrike" cap="none">
                <a:solidFill>
                  <a:srgbClr val="FFC000"/>
                </a:solidFill>
                <a:latin typeface="Arial"/>
                <a:ea typeface="Arial"/>
                <a:cs typeface="Arial"/>
                <a:sym typeface="Arial"/>
              </a:rPr>
              <a:t> </a:t>
            </a:r>
            <a:endParaRPr sz="13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Time-management</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Conflict resolution</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Public speaking training</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Scientific skills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Confidence building</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Substantive feedback</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rgbClr val="000000"/>
              </a:solidFill>
              <a:latin typeface="Arial"/>
              <a:ea typeface="Arial"/>
              <a:cs typeface="Arial"/>
              <a:sym typeface="Arial"/>
            </a:endParaRPr>
          </a:p>
        </p:txBody>
      </p:sp>
      <p:sp>
        <p:nvSpPr>
          <p:cNvPr id="479" name="Google Shape;479;p29"/>
          <p:cNvSpPr/>
          <p:nvPr/>
        </p:nvSpPr>
        <p:spPr>
          <a:xfrm>
            <a:off x="2235044" y="1926625"/>
            <a:ext cx="1193400" cy="7344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480" name="Google Shape;480;p29"/>
          <p:cNvSpPr txBox="1"/>
          <p:nvPr/>
        </p:nvSpPr>
        <p:spPr>
          <a:xfrm>
            <a:off x="2466606" y="2074521"/>
            <a:ext cx="9618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481" name="Google Shape;481;p29"/>
          <p:cNvSpPr/>
          <p:nvPr/>
        </p:nvSpPr>
        <p:spPr>
          <a:xfrm>
            <a:off x="3822450" y="1237062"/>
            <a:ext cx="15489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Professional development</a:t>
            </a:r>
            <a:endParaRPr sz="1100" b="0" i="0" u="none" strike="noStrike" cap="none">
              <a:solidFill>
                <a:srgbClr val="000000"/>
              </a:solidFill>
              <a:latin typeface="Arial"/>
              <a:ea typeface="Arial"/>
              <a:cs typeface="Arial"/>
              <a:sym typeface="Arial"/>
            </a:endParaRPr>
          </a:p>
        </p:txBody>
      </p:sp>
      <p:sp>
        <p:nvSpPr>
          <p:cNvPr id="482" name="Google Shape;482;p29"/>
          <p:cNvSpPr/>
          <p:nvPr/>
        </p:nvSpPr>
        <p:spPr>
          <a:xfrm>
            <a:off x="2591116" y="686520"/>
            <a:ext cx="13533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Intellectual Community</a:t>
            </a:r>
            <a:endParaRPr sz="1200" b="1" i="0" u="none" strike="noStrike" cap="none">
              <a:solidFill>
                <a:srgbClr val="FFC000"/>
              </a:solidFill>
              <a:latin typeface="Corbel"/>
              <a:ea typeface="Corbel"/>
              <a:cs typeface="Corbel"/>
              <a:sym typeface="Corbel"/>
            </a:endParaRPr>
          </a:p>
        </p:txBody>
      </p:sp>
      <p:cxnSp>
        <p:nvCxnSpPr>
          <p:cNvPr id="483" name="Google Shape;483;p29"/>
          <p:cNvCxnSpPr/>
          <p:nvPr/>
        </p:nvCxnSpPr>
        <p:spPr>
          <a:xfrm rot="10800000" flipH="1">
            <a:off x="2947547" y="1413930"/>
            <a:ext cx="115800" cy="4962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484" name="Google Shape;484;p29"/>
          <p:cNvCxnSpPr/>
          <p:nvPr/>
        </p:nvCxnSpPr>
        <p:spPr>
          <a:xfrm rot="10800000" flipH="1">
            <a:off x="3253712" y="1863863"/>
            <a:ext cx="795600" cy="175500"/>
          </a:xfrm>
          <a:prstGeom prst="straightConnector1">
            <a:avLst/>
          </a:prstGeom>
          <a:noFill/>
          <a:ln w="28575" cap="flat" cmpd="sng">
            <a:solidFill>
              <a:srgbClr val="FFC000"/>
            </a:solidFill>
            <a:prstDash val="solid"/>
            <a:miter lim="800000"/>
            <a:headEnd type="triangle" w="sm" len="sm"/>
            <a:tailEnd type="triangle" w="med" len="med"/>
          </a:ln>
        </p:spPr>
      </p:cxnSp>
      <p:sp>
        <p:nvSpPr>
          <p:cNvPr id="485" name="Google Shape;485;p29"/>
          <p:cNvSpPr/>
          <p:nvPr/>
        </p:nvSpPr>
        <p:spPr>
          <a:xfrm>
            <a:off x="290312" y="1447190"/>
            <a:ext cx="1618500" cy="7344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Networking and Sponsorship</a:t>
            </a:r>
            <a:endParaRPr sz="1200" b="1" i="0" u="none" strike="noStrike" cap="none">
              <a:solidFill>
                <a:srgbClr val="FF0000"/>
              </a:solidFill>
              <a:latin typeface="Corbel"/>
              <a:ea typeface="Corbel"/>
              <a:cs typeface="Corbel"/>
              <a:sym typeface="Corbel"/>
            </a:endParaRPr>
          </a:p>
        </p:txBody>
      </p:sp>
      <p:sp>
        <p:nvSpPr>
          <p:cNvPr id="486" name="Google Shape;486;p29"/>
          <p:cNvSpPr/>
          <p:nvPr/>
        </p:nvSpPr>
        <p:spPr>
          <a:xfrm>
            <a:off x="65436" y="2284741"/>
            <a:ext cx="1618500" cy="8835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Role Models</a:t>
            </a:r>
            <a:endParaRPr sz="1200" b="1" i="0" u="none" strike="noStrike" cap="none">
              <a:solidFill>
                <a:srgbClr val="FF0000"/>
              </a:solidFill>
              <a:latin typeface="Corbel"/>
              <a:ea typeface="Corbel"/>
              <a:cs typeface="Corbel"/>
              <a:sym typeface="Corbel"/>
            </a:endParaRPr>
          </a:p>
        </p:txBody>
      </p:sp>
      <p:cxnSp>
        <p:nvCxnSpPr>
          <p:cNvPr id="487" name="Google Shape;487;p29"/>
          <p:cNvCxnSpPr/>
          <p:nvPr/>
        </p:nvCxnSpPr>
        <p:spPr>
          <a:xfrm flipH="1">
            <a:off x="1683839" y="2422437"/>
            <a:ext cx="623700" cy="303900"/>
          </a:xfrm>
          <a:prstGeom prst="straightConnector1">
            <a:avLst/>
          </a:prstGeom>
          <a:noFill/>
          <a:ln w="28575" cap="flat" cmpd="sng">
            <a:solidFill>
              <a:srgbClr val="FF0000"/>
            </a:solidFill>
            <a:prstDash val="solid"/>
            <a:miter lim="800000"/>
            <a:headEnd type="triangle" w="sm" len="sm"/>
            <a:tailEnd type="triangle" w="med" len="med"/>
          </a:ln>
        </p:spPr>
      </p:cxnSp>
      <p:cxnSp>
        <p:nvCxnSpPr>
          <p:cNvPr id="488" name="Google Shape;488;p29"/>
          <p:cNvCxnSpPr/>
          <p:nvPr/>
        </p:nvCxnSpPr>
        <p:spPr>
          <a:xfrm rot="10800000">
            <a:off x="1936535" y="1846342"/>
            <a:ext cx="405300" cy="226500"/>
          </a:xfrm>
          <a:prstGeom prst="straightConnector1">
            <a:avLst/>
          </a:prstGeom>
          <a:noFill/>
          <a:ln w="28575" cap="flat" cmpd="sng">
            <a:solidFill>
              <a:srgbClr val="FF0000"/>
            </a:solidFill>
            <a:prstDash val="solid"/>
            <a:miter lim="800000"/>
            <a:headEnd type="triangle" w="sm" len="sm"/>
            <a:tailEnd type="triangle" w="med" len="med"/>
          </a:ln>
        </p:spPr>
      </p:cxnSp>
      <p:sp>
        <p:nvSpPr>
          <p:cNvPr id="489" name="Google Shape;489;p29"/>
          <p:cNvSpPr/>
          <p:nvPr/>
        </p:nvSpPr>
        <p:spPr>
          <a:xfrm>
            <a:off x="1908670" y="3414930"/>
            <a:ext cx="11934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Safe space</a:t>
            </a:r>
            <a:endParaRPr sz="1100" b="0" i="0" u="none" strike="noStrike" cap="none">
              <a:solidFill>
                <a:srgbClr val="2E75B5"/>
              </a:solidFill>
              <a:latin typeface="Arial"/>
              <a:ea typeface="Arial"/>
              <a:cs typeface="Arial"/>
              <a:sym typeface="Arial"/>
            </a:endParaRPr>
          </a:p>
        </p:txBody>
      </p:sp>
      <p:sp>
        <p:nvSpPr>
          <p:cNvPr id="490" name="Google Shape;490;p29"/>
          <p:cNvSpPr/>
          <p:nvPr/>
        </p:nvSpPr>
        <p:spPr>
          <a:xfrm>
            <a:off x="3240362" y="3414485"/>
            <a:ext cx="1388400" cy="7350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Kindness and Belonging</a:t>
            </a:r>
            <a:endParaRPr sz="1200" b="1" i="0" u="none" strike="noStrike" cap="none">
              <a:solidFill>
                <a:srgbClr val="2E75B5"/>
              </a:solidFill>
              <a:latin typeface="Corbel"/>
              <a:ea typeface="Corbel"/>
              <a:cs typeface="Corbel"/>
              <a:sym typeface="Corbel"/>
            </a:endParaRPr>
          </a:p>
        </p:txBody>
      </p:sp>
      <p:sp>
        <p:nvSpPr>
          <p:cNvPr id="491" name="Google Shape;491;p29"/>
          <p:cNvSpPr/>
          <p:nvPr/>
        </p:nvSpPr>
        <p:spPr>
          <a:xfrm>
            <a:off x="4003579" y="2733797"/>
            <a:ext cx="13515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Values and Identity</a:t>
            </a:r>
            <a:endParaRPr sz="1100" b="0" i="0" u="none" strike="noStrike" cap="none">
              <a:solidFill>
                <a:srgbClr val="2E75B5"/>
              </a:solidFill>
              <a:latin typeface="Arial"/>
              <a:ea typeface="Arial"/>
              <a:cs typeface="Arial"/>
              <a:sym typeface="Arial"/>
            </a:endParaRPr>
          </a:p>
        </p:txBody>
      </p:sp>
      <p:cxnSp>
        <p:nvCxnSpPr>
          <p:cNvPr id="492" name="Google Shape;492;p29"/>
          <p:cNvCxnSpPr/>
          <p:nvPr/>
        </p:nvCxnSpPr>
        <p:spPr>
          <a:xfrm flipH="1">
            <a:off x="2629848" y="2696649"/>
            <a:ext cx="232800" cy="7179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493" name="Google Shape;493;p29"/>
          <p:cNvCxnSpPr/>
          <p:nvPr/>
        </p:nvCxnSpPr>
        <p:spPr>
          <a:xfrm>
            <a:off x="3102114" y="2651241"/>
            <a:ext cx="600000" cy="7800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494" name="Google Shape;494;p29"/>
          <p:cNvCxnSpPr/>
          <p:nvPr/>
        </p:nvCxnSpPr>
        <p:spPr>
          <a:xfrm>
            <a:off x="3425727" y="2441548"/>
            <a:ext cx="775800" cy="399900"/>
          </a:xfrm>
          <a:prstGeom prst="straightConnector1">
            <a:avLst/>
          </a:prstGeom>
          <a:noFill/>
          <a:ln w="28575" cap="flat" cmpd="sng">
            <a:solidFill>
              <a:srgbClr val="2E75B5"/>
            </a:solidFill>
            <a:prstDash val="solid"/>
            <a:miter lim="800000"/>
            <a:headEnd type="triangle" w="sm" len="sm"/>
            <a:tailEnd type="triangle" w="med" len="med"/>
          </a:ln>
        </p:spPr>
      </p:cxnSp>
      <p:pic>
        <p:nvPicPr>
          <p:cNvPr id="495" name="Google Shape;495;p2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8">
                                            <p:txEl>
                                              <p:pRg st="0" end="0"/>
                                            </p:txEl>
                                          </p:spTgt>
                                        </p:tgtEl>
                                        <p:attrNameLst>
                                          <p:attrName>style.visibility</p:attrName>
                                        </p:attrNameLst>
                                      </p:cBhvr>
                                      <p:to>
                                        <p:strVal val="visible"/>
                                      </p:to>
                                    </p:set>
                                    <p:animEffect transition="in" filter="fade">
                                      <p:cBhvr>
                                        <p:cTn id="7" dur="500"/>
                                        <p:tgtEl>
                                          <p:spTgt spid="4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8">
                                            <p:txEl>
                                              <p:pRg st="1" end="1"/>
                                            </p:txEl>
                                          </p:spTgt>
                                        </p:tgtEl>
                                        <p:attrNameLst>
                                          <p:attrName>style.visibility</p:attrName>
                                        </p:attrNameLst>
                                      </p:cBhvr>
                                      <p:to>
                                        <p:strVal val="visible"/>
                                      </p:to>
                                    </p:set>
                                    <p:animEffect transition="in" filter="fade">
                                      <p:cBhvr>
                                        <p:cTn id="12" dur="500"/>
                                        <p:tgtEl>
                                          <p:spTgt spid="47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78">
                                            <p:txEl>
                                              <p:pRg st="2" end="2"/>
                                            </p:txEl>
                                          </p:spTgt>
                                        </p:tgtEl>
                                        <p:attrNameLst>
                                          <p:attrName>style.visibility</p:attrName>
                                        </p:attrNameLst>
                                      </p:cBhvr>
                                      <p:to>
                                        <p:strVal val="visible"/>
                                      </p:to>
                                    </p:set>
                                    <p:animEffect transition="in" filter="fade">
                                      <p:cBhvr>
                                        <p:cTn id="17" dur="500"/>
                                        <p:tgtEl>
                                          <p:spTgt spid="47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78">
                                            <p:txEl>
                                              <p:pRg st="3" end="3"/>
                                            </p:txEl>
                                          </p:spTgt>
                                        </p:tgtEl>
                                        <p:attrNameLst>
                                          <p:attrName>style.visibility</p:attrName>
                                        </p:attrNameLst>
                                      </p:cBhvr>
                                      <p:to>
                                        <p:strVal val="visible"/>
                                      </p:to>
                                    </p:set>
                                    <p:animEffect transition="in" filter="fade">
                                      <p:cBhvr>
                                        <p:cTn id="22" dur="500"/>
                                        <p:tgtEl>
                                          <p:spTgt spid="47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78">
                                            <p:txEl>
                                              <p:pRg st="4" end="4"/>
                                            </p:txEl>
                                          </p:spTgt>
                                        </p:tgtEl>
                                        <p:attrNameLst>
                                          <p:attrName>style.visibility</p:attrName>
                                        </p:attrNameLst>
                                      </p:cBhvr>
                                      <p:to>
                                        <p:strVal val="visible"/>
                                      </p:to>
                                    </p:set>
                                    <p:animEffect transition="in" filter="fade">
                                      <p:cBhvr>
                                        <p:cTn id="27" dur="500"/>
                                        <p:tgtEl>
                                          <p:spTgt spid="47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78">
                                            <p:txEl>
                                              <p:pRg st="5" end="5"/>
                                            </p:txEl>
                                          </p:spTgt>
                                        </p:tgtEl>
                                        <p:attrNameLst>
                                          <p:attrName>style.visibility</p:attrName>
                                        </p:attrNameLst>
                                      </p:cBhvr>
                                      <p:to>
                                        <p:strVal val="visible"/>
                                      </p:to>
                                    </p:set>
                                    <p:animEffect transition="in" filter="fade">
                                      <p:cBhvr>
                                        <p:cTn id="32" dur="500"/>
                                        <p:tgtEl>
                                          <p:spTgt spid="47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78">
                                            <p:txEl>
                                              <p:pRg st="6" end="6"/>
                                            </p:txEl>
                                          </p:spTgt>
                                        </p:tgtEl>
                                        <p:attrNameLst>
                                          <p:attrName>style.visibility</p:attrName>
                                        </p:attrNameLst>
                                      </p:cBhvr>
                                      <p:to>
                                        <p:strVal val="visible"/>
                                      </p:to>
                                    </p:set>
                                    <p:animEffect transition="in" filter="fade">
                                      <p:cBhvr>
                                        <p:cTn id="37" dur="500"/>
                                        <p:tgtEl>
                                          <p:spTgt spid="47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78">
                                            <p:txEl>
                                              <p:pRg st="7" end="7"/>
                                            </p:txEl>
                                          </p:spTgt>
                                        </p:tgtEl>
                                        <p:attrNameLst>
                                          <p:attrName>style.visibility</p:attrName>
                                        </p:attrNameLst>
                                      </p:cBhvr>
                                      <p:to>
                                        <p:strVal val="visible"/>
                                      </p:to>
                                    </p:set>
                                    <p:animEffect transition="in" filter="fade">
                                      <p:cBhvr>
                                        <p:cTn id="42" dur="500"/>
                                        <p:tgtEl>
                                          <p:spTgt spid="47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78">
                                            <p:txEl>
                                              <p:pRg st="8" end="8"/>
                                            </p:txEl>
                                          </p:spTgt>
                                        </p:tgtEl>
                                        <p:attrNameLst>
                                          <p:attrName>style.visibility</p:attrName>
                                        </p:attrNameLst>
                                      </p:cBhvr>
                                      <p:to>
                                        <p:strVal val="visible"/>
                                      </p:to>
                                    </p:set>
                                    <p:animEffect transition="in" filter="fade">
                                      <p:cBhvr>
                                        <p:cTn id="47" dur="500"/>
                                        <p:tgtEl>
                                          <p:spTgt spid="47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78">
                                            <p:txEl>
                                              <p:pRg st="9" end="9"/>
                                            </p:txEl>
                                          </p:spTgt>
                                        </p:tgtEl>
                                        <p:attrNameLst>
                                          <p:attrName>style.visibility</p:attrName>
                                        </p:attrNameLst>
                                      </p:cBhvr>
                                      <p:to>
                                        <p:strVal val="visible"/>
                                      </p:to>
                                    </p:set>
                                    <p:animEffect transition="in" filter="fade">
                                      <p:cBhvr>
                                        <p:cTn id="52" dur="500"/>
                                        <p:tgtEl>
                                          <p:spTgt spid="47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78">
                                            <p:txEl>
                                              <p:pRg st="10" end="10"/>
                                            </p:txEl>
                                          </p:spTgt>
                                        </p:tgtEl>
                                        <p:attrNameLst>
                                          <p:attrName>style.visibility</p:attrName>
                                        </p:attrNameLst>
                                      </p:cBhvr>
                                      <p:to>
                                        <p:strVal val="visible"/>
                                      </p:to>
                                    </p:set>
                                    <p:animEffect transition="in" filter="fade">
                                      <p:cBhvr>
                                        <p:cTn id="57" dur="500"/>
                                        <p:tgtEl>
                                          <p:spTgt spid="478">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78">
                                            <p:txEl>
                                              <p:pRg st="11" end="11"/>
                                            </p:txEl>
                                          </p:spTgt>
                                        </p:tgtEl>
                                        <p:attrNameLst>
                                          <p:attrName>style.visibility</p:attrName>
                                        </p:attrNameLst>
                                      </p:cBhvr>
                                      <p:to>
                                        <p:strVal val="visible"/>
                                      </p:to>
                                    </p:set>
                                    <p:animEffect transition="in" filter="fade">
                                      <p:cBhvr>
                                        <p:cTn id="62" dur="500"/>
                                        <p:tgtEl>
                                          <p:spTgt spid="478">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78">
                                            <p:txEl>
                                              <p:pRg st="12" end="12"/>
                                            </p:txEl>
                                          </p:spTgt>
                                        </p:tgtEl>
                                        <p:attrNameLst>
                                          <p:attrName>style.visibility</p:attrName>
                                        </p:attrNameLst>
                                      </p:cBhvr>
                                      <p:to>
                                        <p:strVal val="visible"/>
                                      </p:to>
                                    </p:set>
                                    <p:animEffect transition="in" filter="fade">
                                      <p:cBhvr>
                                        <p:cTn id="67" dur="500"/>
                                        <p:tgtEl>
                                          <p:spTgt spid="478">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78">
                                            <p:txEl>
                                              <p:pRg st="13" end="13"/>
                                            </p:txEl>
                                          </p:spTgt>
                                        </p:tgtEl>
                                        <p:attrNameLst>
                                          <p:attrName>style.visibility</p:attrName>
                                        </p:attrNameLst>
                                      </p:cBhvr>
                                      <p:to>
                                        <p:strVal val="visible"/>
                                      </p:to>
                                    </p:set>
                                    <p:animEffect transition="in" filter="fade">
                                      <p:cBhvr>
                                        <p:cTn id="72" dur="500"/>
                                        <p:tgtEl>
                                          <p:spTgt spid="47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3"/>
          <p:cNvSpPr txBox="1">
            <a:spLocks noGrp="1"/>
          </p:cNvSpPr>
          <p:nvPr>
            <p:ph type="title" idx="4294967295"/>
          </p:nvPr>
        </p:nvSpPr>
        <p:spPr>
          <a:xfrm>
            <a:off x="1453629" y="15050"/>
            <a:ext cx="6236742" cy="585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45720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Your PROGRESS Support Team</a:t>
            </a:r>
          </a:p>
        </p:txBody>
      </p:sp>
      <p:pic>
        <p:nvPicPr>
          <p:cNvPr id="129" name="Google Shape;129;p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946950" y="4856050"/>
            <a:ext cx="1197051" cy="287450"/>
          </a:xfrm>
          <a:prstGeom prst="rect">
            <a:avLst/>
          </a:prstGeom>
          <a:noFill/>
          <a:ln>
            <a:noFill/>
          </a:ln>
        </p:spPr>
      </p:pic>
      <p:grpSp>
        <p:nvGrpSpPr>
          <p:cNvPr id="130" name="Google Shape;130;p3" descr="Image of generic person"/>
          <p:cNvGrpSpPr/>
          <p:nvPr/>
        </p:nvGrpSpPr>
        <p:grpSpPr>
          <a:xfrm>
            <a:off x="654471" y="662614"/>
            <a:ext cx="1272362" cy="2136617"/>
            <a:chOff x="53388" y="763950"/>
            <a:chExt cx="1272362" cy="2136617"/>
          </a:xfrm>
        </p:grpSpPr>
        <p:sp>
          <p:nvSpPr>
            <p:cNvPr id="131" name="Google Shape;131;p3"/>
            <p:cNvSpPr txBox="1"/>
            <p:nvPr/>
          </p:nvSpPr>
          <p:spPr>
            <a:xfrm>
              <a:off x="53388" y="2208100"/>
              <a:ext cx="1242600" cy="69246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Name,</a:t>
              </a:r>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Organization or University</a:t>
              </a:r>
              <a:endParaRPr sz="1100" b="0" i="0" u="none" strike="noStrike" cap="none">
                <a:solidFill>
                  <a:schemeClr val="dk1"/>
                </a:solidFill>
                <a:latin typeface="Arial"/>
                <a:ea typeface="Arial"/>
                <a:cs typeface="Arial"/>
                <a:sym typeface="Arial"/>
              </a:endParaRPr>
            </a:p>
          </p:txBody>
        </p:sp>
        <p:pic>
          <p:nvPicPr>
            <p:cNvPr id="132" name="Google Shape;132;p3"/>
            <p:cNvPicPr preferRelativeResize="0"/>
            <p:nvPr/>
          </p:nvPicPr>
          <p:blipFill rotWithShape="1">
            <a:blip r:embed="rId4">
              <a:alphaModFix/>
            </a:blip>
            <a:srcRect l="9448" r="9448"/>
            <a:stretch/>
          </p:blipFill>
          <p:spPr>
            <a:xfrm>
              <a:off x="81825" y="763950"/>
              <a:ext cx="1243925" cy="1533725"/>
            </a:xfrm>
            <a:prstGeom prst="rect">
              <a:avLst/>
            </a:prstGeom>
            <a:noFill/>
            <a:ln>
              <a:noFill/>
            </a:ln>
          </p:spPr>
        </p:pic>
      </p:grpSp>
      <p:grpSp>
        <p:nvGrpSpPr>
          <p:cNvPr id="133" name="Google Shape;133;p3" descr="Image of generic person"/>
          <p:cNvGrpSpPr/>
          <p:nvPr/>
        </p:nvGrpSpPr>
        <p:grpSpPr>
          <a:xfrm>
            <a:off x="2756251" y="662614"/>
            <a:ext cx="1272362" cy="2136617"/>
            <a:chOff x="53388" y="763950"/>
            <a:chExt cx="1272362" cy="2136617"/>
          </a:xfrm>
        </p:grpSpPr>
        <p:sp>
          <p:nvSpPr>
            <p:cNvPr id="134" name="Google Shape;134;p3"/>
            <p:cNvSpPr txBox="1"/>
            <p:nvPr/>
          </p:nvSpPr>
          <p:spPr>
            <a:xfrm>
              <a:off x="53388" y="2208100"/>
              <a:ext cx="1242600" cy="69246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Name,</a:t>
              </a:r>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Organization or University</a:t>
              </a:r>
              <a:endParaRPr sz="1100" b="0" i="0" u="none" strike="noStrike" cap="none">
                <a:solidFill>
                  <a:schemeClr val="dk1"/>
                </a:solidFill>
                <a:latin typeface="Arial"/>
                <a:ea typeface="Arial"/>
                <a:cs typeface="Arial"/>
                <a:sym typeface="Arial"/>
              </a:endParaRPr>
            </a:p>
          </p:txBody>
        </p:sp>
        <p:pic>
          <p:nvPicPr>
            <p:cNvPr id="135" name="Google Shape;135;p3"/>
            <p:cNvPicPr preferRelativeResize="0"/>
            <p:nvPr/>
          </p:nvPicPr>
          <p:blipFill rotWithShape="1">
            <a:blip r:embed="rId4">
              <a:alphaModFix/>
            </a:blip>
            <a:srcRect l="9448" r="9448"/>
            <a:stretch/>
          </p:blipFill>
          <p:spPr>
            <a:xfrm>
              <a:off x="81825" y="763950"/>
              <a:ext cx="1243925" cy="1533725"/>
            </a:xfrm>
            <a:prstGeom prst="rect">
              <a:avLst/>
            </a:prstGeom>
            <a:noFill/>
            <a:ln>
              <a:noFill/>
            </a:ln>
          </p:spPr>
        </p:pic>
      </p:grpSp>
      <p:grpSp>
        <p:nvGrpSpPr>
          <p:cNvPr id="136" name="Google Shape;136;p3" descr="Image of generic person"/>
          <p:cNvGrpSpPr/>
          <p:nvPr/>
        </p:nvGrpSpPr>
        <p:grpSpPr>
          <a:xfrm>
            <a:off x="4828269" y="662614"/>
            <a:ext cx="1272362" cy="2136617"/>
            <a:chOff x="53388" y="763950"/>
            <a:chExt cx="1272362" cy="2136617"/>
          </a:xfrm>
        </p:grpSpPr>
        <p:sp>
          <p:nvSpPr>
            <p:cNvPr id="137" name="Google Shape;137;p3"/>
            <p:cNvSpPr txBox="1"/>
            <p:nvPr/>
          </p:nvSpPr>
          <p:spPr>
            <a:xfrm>
              <a:off x="53388" y="2208100"/>
              <a:ext cx="1242600" cy="69246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Name,</a:t>
              </a:r>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Organization or University</a:t>
              </a:r>
              <a:endParaRPr sz="1100" b="0" i="0" u="none" strike="noStrike" cap="none">
                <a:solidFill>
                  <a:schemeClr val="dk1"/>
                </a:solidFill>
                <a:latin typeface="Arial"/>
                <a:ea typeface="Arial"/>
                <a:cs typeface="Arial"/>
                <a:sym typeface="Arial"/>
              </a:endParaRPr>
            </a:p>
          </p:txBody>
        </p:sp>
        <p:pic>
          <p:nvPicPr>
            <p:cNvPr id="138" name="Google Shape;138;p3"/>
            <p:cNvPicPr preferRelativeResize="0"/>
            <p:nvPr/>
          </p:nvPicPr>
          <p:blipFill rotWithShape="1">
            <a:blip r:embed="rId4">
              <a:alphaModFix/>
            </a:blip>
            <a:srcRect l="9448" r="9448"/>
            <a:stretch/>
          </p:blipFill>
          <p:spPr>
            <a:xfrm>
              <a:off x="81825" y="763950"/>
              <a:ext cx="1243925" cy="1533725"/>
            </a:xfrm>
            <a:prstGeom prst="rect">
              <a:avLst/>
            </a:prstGeom>
            <a:noFill/>
            <a:ln>
              <a:noFill/>
            </a:ln>
          </p:spPr>
        </p:pic>
      </p:grpSp>
      <p:grpSp>
        <p:nvGrpSpPr>
          <p:cNvPr id="139" name="Google Shape;139;p3" descr="Image of generic person"/>
          <p:cNvGrpSpPr/>
          <p:nvPr/>
        </p:nvGrpSpPr>
        <p:grpSpPr>
          <a:xfrm>
            <a:off x="6930049" y="662614"/>
            <a:ext cx="1272362" cy="2136617"/>
            <a:chOff x="53388" y="763950"/>
            <a:chExt cx="1272362" cy="2136617"/>
          </a:xfrm>
        </p:grpSpPr>
        <p:sp>
          <p:nvSpPr>
            <p:cNvPr id="140" name="Google Shape;140;p3"/>
            <p:cNvSpPr txBox="1"/>
            <p:nvPr/>
          </p:nvSpPr>
          <p:spPr>
            <a:xfrm>
              <a:off x="53388" y="2208100"/>
              <a:ext cx="1242600" cy="69246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Name,</a:t>
              </a:r>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Organization or University</a:t>
              </a:r>
              <a:endParaRPr sz="1100" b="0" i="0" u="none" strike="noStrike" cap="none">
                <a:solidFill>
                  <a:schemeClr val="dk1"/>
                </a:solidFill>
                <a:latin typeface="Arial"/>
                <a:ea typeface="Arial"/>
                <a:cs typeface="Arial"/>
                <a:sym typeface="Arial"/>
              </a:endParaRPr>
            </a:p>
          </p:txBody>
        </p:sp>
        <p:pic>
          <p:nvPicPr>
            <p:cNvPr id="141" name="Google Shape;141;p3"/>
            <p:cNvPicPr preferRelativeResize="0"/>
            <p:nvPr/>
          </p:nvPicPr>
          <p:blipFill rotWithShape="1">
            <a:blip r:embed="rId4">
              <a:alphaModFix/>
            </a:blip>
            <a:srcRect l="9448" r="9448"/>
            <a:stretch/>
          </p:blipFill>
          <p:spPr>
            <a:xfrm>
              <a:off x="81825" y="763950"/>
              <a:ext cx="1243925" cy="1533725"/>
            </a:xfrm>
            <a:prstGeom prst="rect">
              <a:avLst/>
            </a:prstGeom>
            <a:noFill/>
            <a:ln>
              <a:noFill/>
            </a:ln>
          </p:spPr>
        </p:pic>
      </p:grpSp>
      <p:grpSp>
        <p:nvGrpSpPr>
          <p:cNvPr id="142" name="Google Shape;142;p3" descr="Image of generic person"/>
          <p:cNvGrpSpPr/>
          <p:nvPr/>
        </p:nvGrpSpPr>
        <p:grpSpPr>
          <a:xfrm>
            <a:off x="684233" y="2799231"/>
            <a:ext cx="1272362" cy="2136617"/>
            <a:chOff x="53388" y="763950"/>
            <a:chExt cx="1272362" cy="2136617"/>
          </a:xfrm>
        </p:grpSpPr>
        <p:sp>
          <p:nvSpPr>
            <p:cNvPr id="143" name="Google Shape;143;p3"/>
            <p:cNvSpPr txBox="1"/>
            <p:nvPr/>
          </p:nvSpPr>
          <p:spPr>
            <a:xfrm>
              <a:off x="53388" y="2208100"/>
              <a:ext cx="1242600" cy="69246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Name,</a:t>
              </a:r>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Organization or University</a:t>
              </a:r>
              <a:endParaRPr sz="1100" b="0" i="0" u="none" strike="noStrike" cap="none">
                <a:solidFill>
                  <a:schemeClr val="dk1"/>
                </a:solidFill>
                <a:latin typeface="Arial"/>
                <a:ea typeface="Arial"/>
                <a:cs typeface="Arial"/>
                <a:sym typeface="Arial"/>
              </a:endParaRPr>
            </a:p>
          </p:txBody>
        </p:sp>
        <p:pic>
          <p:nvPicPr>
            <p:cNvPr id="144" name="Google Shape;144;p3"/>
            <p:cNvPicPr preferRelativeResize="0"/>
            <p:nvPr/>
          </p:nvPicPr>
          <p:blipFill rotWithShape="1">
            <a:blip r:embed="rId4">
              <a:alphaModFix/>
            </a:blip>
            <a:srcRect l="9448" r="9448"/>
            <a:stretch/>
          </p:blipFill>
          <p:spPr>
            <a:xfrm>
              <a:off x="81825" y="763950"/>
              <a:ext cx="1243925" cy="1533725"/>
            </a:xfrm>
            <a:prstGeom prst="rect">
              <a:avLst/>
            </a:prstGeom>
            <a:noFill/>
            <a:ln>
              <a:noFill/>
            </a:ln>
          </p:spPr>
        </p:pic>
      </p:grpSp>
      <p:grpSp>
        <p:nvGrpSpPr>
          <p:cNvPr id="145" name="Google Shape;145;p3" descr="Image of generic person"/>
          <p:cNvGrpSpPr/>
          <p:nvPr/>
        </p:nvGrpSpPr>
        <p:grpSpPr>
          <a:xfrm>
            <a:off x="2786013" y="2799231"/>
            <a:ext cx="1272362" cy="2136617"/>
            <a:chOff x="53388" y="763950"/>
            <a:chExt cx="1272362" cy="2136617"/>
          </a:xfrm>
        </p:grpSpPr>
        <p:sp>
          <p:nvSpPr>
            <p:cNvPr id="146" name="Google Shape;146;p3"/>
            <p:cNvSpPr txBox="1"/>
            <p:nvPr/>
          </p:nvSpPr>
          <p:spPr>
            <a:xfrm>
              <a:off x="53388" y="2208100"/>
              <a:ext cx="1242600" cy="69246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Name,</a:t>
              </a:r>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Organization or University</a:t>
              </a:r>
              <a:endParaRPr sz="1100" b="0" i="0" u="none" strike="noStrike" cap="none">
                <a:solidFill>
                  <a:schemeClr val="dk1"/>
                </a:solidFill>
                <a:latin typeface="Arial"/>
                <a:ea typeface="Arial"/>
                <a:cs typeface="Arial"/>
                <a:sym typeface="Arial"/>
              </a:endParaRPr>
            </a:p>
          </p:txBody>
        </p:sp>
        <p:pic>
          <p:nvPicPr>
            <p:cNvPr id="147" name="Google Shape;147;p3"/>
            <p:cNvPicPr preferRelativeResize="0"/>
            <p:nvPr/>
          </p:nvPicPr>
          <p:blipFill rotWithShape="1">
            <a:blip r:embed="rId4">
              <a:alphaModFix/>
            </a:blip>
            <a:srcRect l="9448" r="9448"/>
            <a:stretch/>
          </p:blipFill>
          <p:spPr>
            <a:xfrm>
              <a:off x="81825" y="763950"/>
              <a:ext cx="1243925" cy="1533725"/>
            </a:xfrm>
            <a:prstGeom prst="rect">
              <a:avLst/>
            </a:prstGeom>
            <a:noFill/>
            <a:ln>
              <a:noFill/>
            </a:ln>
          </p:spPr>
        </p:pic>
      </p:grpSp>
      <p:grpSp>
        <p:nvGrpSpPr>
          <p:cNvPr id="148" name="Google Shape;148;p3" descr="Image of generic person"/>
          <p:cNvGrpSpPr/>
          <p:nvPr/>
        </p:nvGrpSpPr>
        <p:grpSpPr>
          <a:xfrm>
            <a:off x="4858031" y="2799231"/>
            <a:ext cx="1272362" cy="2136617"/>
            <a:chOff x="53388" y="763950"/>
            <a:chExt cx="1272362" cy="2136617"/>
          </a:xfrm>
        </p:grpSpPr>
        <p:sp>
          <p:nvSpPr>
            <p:cNvPr id="149" name="Google Shape;149;p3"/>
            <p:cNvSpPr txBox="1"/>
            <p:nvPr/>
          </p:nvSpPr>
          <p:spPr>
            <a:xfrm>
              <a:off x="53388" y="2208100"/>
              <a:ext cx="1242600" cy="69246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Name,</a:t>
              </a:r>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Organization or University</a:t>
              </a:r>
              <a:endParaRPr sz="1100" b="0" i="0" u="none" strike="noStrike" cap="none">
                <a:solidFill>
                  <a:schemeClr val="dk1"/>
                </a:solidFill>
                <a:latin typeface="Arial"/>
                <a:ea typeface="Arial"/>
                <a:cs typeface="Arial"/>
                <a:sym typeface="Arial"/>
              </a:endParaRPr>
            </a:p>
          </p:txBody>
        </p:sp>
        <p:pic>
          <p:nvPicPr>
            <p:cNvPr id="150" name="Google Shape;150;p3"/>
            <p:cNvPicPr preferRelativeResize="0"/>
            <p:nvPr/>
          </p:nvPicPr>
          <p:blipFill rotWithShape="1">
            <a:blip r:embed="rId4">
              <a:alphaModFix/>
            </a:blip>
            <a:srcRect l="9448" r="9448"/>
            <a:stretch/>
          </p:blipFill>
          <p:spPr>
            <a:xfrm>
              <a:off x="81825" y="763950"/>
              <a:ext cx="1243925" cy="1533725"/>
            </a:xfrm>
            <a:prstGeom prst="rect">
              <a:avLst/>
            </a:prstGeom>
            <a:noFill/>
            <a:ln>
              <a:noFill/>
            </a:ln>
          </p:spPr>
        </p:pic>
      </p:grpSp>
      <p:grpSp>
        <p:nvGrpSpPr>
          <p:cNvPr id="151" name="Google Shape;151;p3" descr="Image of generic person"/>
          <p:cNvGrpSpPr/>
          <p:nvPr/>
        </p:nvGrpSpPr>
        <p:grpSpPr>
          <a:xfrm>
            <a:off x="6959811" y="2799231"/>
            <a:ext cx="1272362" cy="2136617"/>
            <a:chOff x="53388" y="763950"/>
            <a:chExt cx="1272362" cy="2136617"/>
          </a:xfrm>
        </p:grpSpPr>
        <p:sp>
          <p:nvSpPr>
            <p:cNvPr id="152" name="Google Shape;152;p3"/>
            <p:cNvSpPr txBox="1"/>
            <p:nvPr/>
          </p:nvSpPr>
          <p:spPr>
            <a:xfrm>
              <a:off x="53388" y="2208100"/>
              <a:ext cx="1242600" cy="69246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Name,</a:t>
              </a:r>
              <a:endParaRPr/>
            </a:p>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dk1"/>
                  </a:solidFill>
                  <a:latin typeface="Arial"/>
                  <a:ea typeface="Arial"/>
                  <a:cs typeface="Arial"/>
                  <a:sym typeface="Arial"/>
                </a:rPr>
                <a:t>Organization or University</a:t>
              </a:r>
              <a:endParaRPr sz="1100" b="0" i="0" u="none" strike="noStrike" cap="none">
                <a:solidFill>
                  <a:schemeClr val="dk1"/>
                </a:solidFill>
                <a:latin typeface="Arial"/>
                <a:ea typeface="Arial"/>
                <a:cs typeface="Arial"/>
                <a:sym typeface="Arial"/>
              </a:endParaRPr>
            </a:p>
          </p:txBody>
        </p:sp>
        <p:pic>
          <p:nvPicPr>
            <p:cNvPr id="153" name="Google Shape;153;p3"/>
            <p:cNvPicPr preferRelativeResize="0"/>
            <p:nvPr/>
          </p:nvPicPr>
          <p:blipFill rotWithShape="1">
            <a:blip r:embed="rId4">
              <a:alphaModFix/>
            </a:blip>
            <a:srcRect l="9448" r="9448"/>
            <a:stretch/>
          </p:blipFill>
          <p:spPr>
            <a:xfrm>
              <a:off x="81825" y="763950"/>
              <a:ext cx="1243925" cy="1533725"/>
            </a:xfrm>
            <a:prstGeom prst="rect">
              <a:avLst/>
            </a:prstGeom>
            <a:noFill/>
            <a:ln>
              <a:noFill/>
            </a:ln>
          </p:spPr>
        </p:pic>
      </p:gr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30"/>
          <p:cNvSpPr txBox="1"/>
          <p:nvPr/>
        </p:nvSpPr>
        <p:spPr>
          <a:xfrm>
            <a:off x="5665475" y="545300"/>
            <a:ext cx="3440700" cy="40098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600" b="1" i="0" u="none" strike="noStrike" cap="none">
                <a:solidFill>
                  <a:srgbClr val="FF0000"/>
                </a:solidFill>
                <a:latin typeface="Arial"/>
                <a:ea typeface="Arial"/>
                <a:cs typeface="Arial"/>
                <a:sym typeface="Arial"/>
              </a:rPr>
              <a:t>Networking and Sponsorship</a:t>
            </a:r>
            <a:r>
              <a:rPr lang="en" sz="1600" b="0" i="0" u="none" strike="noStrike" cap="none">
                <a:solidFill>
                  <a:srgbClr val="FF0000"/>
                </a:solidFill>
                <a:latin typeface="Arial"/>
                <a:ea typeface="Arial"/>
                <a:cs typeface="Arial"/>
                <a:sym typeface="Arial"/>
              </a:rPr>
              <a:t> </a:t>
            </a:r>
            <a:endParaRPr sz="1600" b="0" i="0" u="none" strike="noStrike" cap="none">
              <a:solidFill>
                <a:srgbClr val="FF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Letters of recommendation</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Mention your name for opportunities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Mediate for you</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Alerting you to opportunities</a:t>
            </a:r>
            <a:endParaRPr sz="1600" b="0" i="0" u="none" strike="noStrike" cap="none">
              <a:solidFill>
                <a:srgbClr val="000000"/>
              </a:solidFill>
              <a:latin typeface="Arial"/>
              <a:ea typeface="Arial"/>
              <a:cs typeface="Arial"/>
              <a:sym typeface="Arial"/>
            </a:endParaRPr>
          </a:p>
          <a:p>
            <a:pPr marL="914400" marR="0" lvl="1"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Scholarships</a:t>
            </a:r>
            <a:endParaRPr sz="1600" b="0" i="0" u="none" strike="noStrike" cap="none">
              <a:solidFill>
                <a:srgbClr val="000000"/>
              </a:solidFill>
              <a:latin typeface="Arial"/>
              <a:ea typeface="Arial"/>
              <a:cs typeface="Arial"/>
              <a:sym typeface="Arial"/>
            </a:endParaRPr>
          </a:p>
          <a:p>
            <a:pPr marL="914400" marR="0" lvl="1"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Internships, jobs</a:t>
            </a:r>
            <a:endParaRPr sz="1600" b="0" i="0" u="none" strike="noStrike" cap="none">
              <a:solidFill>
                <a:srgbClr val="000000"/>
              </a:solidFill>
              <a:latin typeface="Arial"/>
              <a:ea typeface="Arial"/>
              <a:cs typeface="Arial"/>
              <a:sym typeface="Arial"/>
            </a:endParaRPr>
          </a:p>
          <a:p>
            <a:pPr marL="914400" marR="0" lvl="1"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Awards</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1" i="0" u="none" strike="noStrike" cap="none">
              <a:solidFill>
                <a:srgbClr val="2E75B5"/>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600" b="1" i="0" u="none" strike="noStrike" cap="none">
                <a:solidFill>
                  <a:srgbClr val="FF0000"/>
                </a:solidFill>
                <a:latin typeface="Arial"/>
                <a:ea typeface="Arial"/>
                <a:cs typeface="Arial"/>
                <a:sym typeface="Arial"/>
              </a:rPr>
              <a:t>Role models</a:t>
            </a:r>
            <a:endParaRPr sz="13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School-life balance</a:t>
            </a:r>
            <a:endParaRPr sz="13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Work ethics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Productivity</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Career Choices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Skill Set</a:t>
            </a:r>
            <a:endParaRPr sz="1600" b="0" i="0" u="none" strike="noStrike" cap="none">
              <a:solidFill>
                <a:srgbClr val="000000"/>
              </a:solidFill>
              <a:latin typeface="Arial"/>
              <a:ea typeface="Arial"/>
              <a:cs typeface="Arial"/>
              <a:sym typeface="Arial"/>
            </a:endParaRPr>
          </a:p>
        </p:txBody>
      </p:sp>
      <p:sp>
        <p:nvSpPr>
          <p:cNvPr id="502" name="Google Shape;502;p30"/>
          <p:cNvSpPr/>
          <p:nvPr/>
        </p:nvSpPr>
        <p:spPr>
          <a:xfrm>
            <a:off x="2235044" y="1926625"/>
            <a:ext cx="1193400" cy="7344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503" name="Google Shape;503;p30"/>
          <p:cNvSpPr txBox="1"/>
          <p:nvPr/>
        </p:nvSpPr>
        <p:spPr>
          <a:xfrm>
            <a:off x="2466606" y="2074521"/>
            <a:ext cx="9618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504" name="Google Shape;504;p30"/>
          <p:cNvSpPr/>
          <p:nvPr/>
        </p:nvSpPr>
        <p:spPr>
          <a:xfrm>
            <a:off x="3822450" y="1237062"/>
            <a:ext cx="15489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Professional development</a:t>
            </a:r>
            <a:endParaRPr sz="1100" b="0" i="0" u="none" strike="noStrike" cap="none">
              <a:solidFill>
                <a:srgbClr val="000000"/>
              </a:solidFill>
              <a:latin typeface="Arial"/>
              <a:ea typeface="Arial"/>
              <a:cs typeface="Arial"/>
              <a:sym typeface="Arial"/>
            </a:endParaRPr>
          </a:p>
        </p:txBody>
      </p:sp>
      <p:sp>
        <p:nvSpPr>
          <p:cNvPr id="505" name="Google Shape;505;p30"/>
          <p:cNvSpPr/>
          <p:nvPr/>
        </p:nvSpPr>
        <p:spPr>
          <a:xfrm>
            <a:off x="2591116" y="686520"/>
            <a:ext cx="13533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Intellectual Community</a:t>
            </a:r>
            <a:endParaRPr sz="1200" b="1" i="0" u="none" strike="noStrike" cap="none">
              <a:solidFill>
                <a:srgbClr val="FFC000"/>
              </a:solidFill>
              <a:latin typeface="Corbel"/>
              <a:ea typeface="Corbel"/>
              <a:cs typeface="Corbel"/>
              <a:sym typeface="Corbel"/>
            </a:endParaRPr>
          </a:p>
        </p:txBody>
      </p:sp>
      <p:cxnSp>
        <p:nvCxnSpPr>
          <p:cNvPr id="506" name="Google Shape;506;p30"/>
          <p:cNvCxnSpPr/>
          <p:nvPr/>
        </p:nvCxnSpPr>
        <p:spPr>
          <a:xfrm rot="10800000" flipH="1">
            <a:off x="2947547" y="1413930"/>
            <a:ext cx="115800" cy="4962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507" name="Google Shape;507;p30"/>
          <p:cNvCxnSpPr/>
          <p:nvPr/>
        </p:nvCxnSpPr>
        <p:spPr>
          <a:xfrm rot="10800000" flipH="1">
            <a:off x="3253712" y="1863863"/>
            <a:ext cx="795600" cy="175500"/>
          </a:xfrm>
          <a:prstGeom prst="straightConnector1">
            <a:avLst/>
          </a:prstGeom>
          <a:noFill/>
          <a:ln w="28575" cap="flat" cmpd="sng">
            <a:solidFill>
              <a:srgbClr val="FFC000"/>
            </a:solidFill>
            <a:prstDash val="solid"/>
            <a:miter lim="800000"/>
            <a:headEnd type="triangle" w="sm" len="sm"/>
            <a:tailEnd type="triangle" w="med" len="med"/>
          </a:ln>
        </p:spPr>
      </p:cxnSp>
      <p:sp>
        <p:nvSpPr>
          <p:cNvPr id="508" name="Google Shape;508;p30"/>
          <p:cNvSpPr/>
          <p:nvPr/>
        </p:nvSpPr>
        <p:spPr>
          <a:xfrm>
            <a:off x="290312" y="1447190"/>
            <a:ext cx="1618500" cy="7344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Networking and Sponsorship</a:t>
            </a:r>
            <a:endParaRPr sz="1200" b="1" i="0" u="none" strike="noStrike" cap="none">
              <a:solidFill>
                <a:srgbClr val="FF0000"/>
              </a:solidFill>
              <a:latin typeface="Corbel"/>
              <a:ea typeface="Corbel"/>
              <a:cs typeface="Corbel"/>
              <a:sym typeface="Corbel"/>
            </a:endParaRPr>
          </a:p>
        </p:txBody>
      </p:sp>
      <p:sp>
        <p:nvSpPr>
          <p:cNvPr id="509" name="Google Shape;509;p30"/>
          <p:cNvSpPr/>
          <p:nvPr/>
        </p:nvSpPr>
        <p:spPr>
          <a:xfrm>
            <a:off x="65436" y="2284741"/>
            <a:ext cx="1618500" cy="8835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Role Models</a:t>
            </a:r>
            <a:endParaRPr sz="1200" b="1" i="0" u="none" strike="noStrike" cap="none">
              <a:solidFill>
                <a:srgbClr val="FF0000"/>
              </a:solidFill>
              <a:latin typeface="Corbel"/>
              <a:ea typeface="Corbel"/>
              <a:cs typeface="Corbel"/>
              <a:sym typeface="Corbel"/>
            </a:endParaRPr>
          </a:p>
        </p:txBody>
      </p:sp>
      <p:cxnSp>
        <p:nvCxnSpPr>
          <p:cNvPr id="510" name="Google Shape;510;p30"/>
          <p:cNvCxnSpPr/>
          <p:nvPr/>
        </p:nvCxnSpPr>
        <p:spPr>
          <a:xfrm flipH="1">
            <a:off x="1683839" y="2422437"/>
            <a:ext cx="623700" cy="303900"/>
          </a:xfrm>
          <a:prstGeom prst="straightConnector1">
            <a:avLst/>
          </a:prstGeom>
          <a:noFill/>
          <a:ln w="28575" cap="flat" cmpd="sng">
            <a:solidFill>
              <a:srgbClr val="FF0000"/>
            </a:solidFill>
            <a:prstDash val="solid"/>
            <a:miter lim="800000"/>
            <a:headEnd type="triangle" w="sm" len="sm"/>
            <a:tailEnd type="triangle" w="med" len="med"/>
          </a:ln>
        </p:spPr>
      </p:cxnSp>
      <p:cxnSp>
        <p:nvCxnSpPr>
          <p:cNvPr id="511" name="Google Shape;511;p30"/>
          <p:cNvCxnSpPr/>
          <p:nvPr/>
        </p:nvCxnSpPr>
        <p:spPr>
          <a:xfrm rot="10800000">
            <a:off x="1936535" y="1846342"/>
            <a:ext cx="405300" cy="226500"/>
          </a:xfrm>
          <a:prstGeom prst="straightConnector1">
            <a:avLst/>
          </a:prstGeom>
          <a:noFill/>
          <a:ln w="28575" cap="flat" cmpd="sng">
            <a:solidFill>
              <a:srgbClr val="FF0000"/>
            </a:solidFill>
            <a:prstDash val="solid"/>
            <a:miter lim="800000"/>
            <a:headEnd type="triangle" w="sm" len="sm"/>
            <a:tailEnd type="triangle" w="med" len="med"/>
          </a:ln>
        </p:spPr>
      </p:cxnSp>
      <p:sp>
        <p:nvSpPr>
          <p:cNvPr id="512" name="Google Shape;512;p30"/>
          <p:cNvSpPr/>
          <p:nvPr/>
        </p:nvSpPr>
        <p:spPr>
          <a:xfrm>
            <a:off x="1908670" y="3414930"/>
            <a:ext cx="11934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Safe space</a:t>
            </a:r>
            <a:endParaRPr sz="1100" b="0" i="0" u="none" strike="noStrike" cap="none">
              <a:solidFill>
                <a:srgbClr val="2E75B5"/>
              </a:solidFill>
              <a:latin typeface="Arial"/>
              <a:ea typeface="Arial"/>
              <a:cs typeface="Arial"/>
              <a:sym typeface="Arial"/>
            </a:endParaRPr>
          </a:p>
        </p:txBody>
      </p:sp>
      <p:sp>
        <p:nvSpPr>
          <p:cNvPr id="513" name="Google Shape;513;p30"/>
          <p:cNvSpPr/>
          <p:nvPr/>
        </p:nvSpPr>
        <p:spPr>
          <a:xfrm>
            <a:off x="3240362" y="3414485"/>
            <a:ext cx="1388400" cy="7350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Kindness and Belonging</a:t>
            </a:r>
            <a:endParaRPr sz="1200" b="1" i="0" u="none" strike="noStrike" cap="none">
              <a:solidFill>
                <a:srgbClr val="2E75B5"/>
              </a:solidFill>
              <a:latin typeface="Corbel"/>
              <a:ea typeface="Corbel"/>
              <a:cs typeface="Corbel"/>
              <a:sym typeface="Corbel"/>
            </a:endParaRPr>
          </a:p>
        </p:txBody>
      </p:sp>
      <p:sp>
        <p:nvSpPr>
          <p:cNvPr id="514" name="Google Shape;514;p30"/>
          <p:cNvSpPr/>
          <p:nvPr/>
        </p:nvSpPr>
        <p:spPr>
          <a:xfrm>
            <a:off x="4003579" y="2733797"/>
            <a:ext cx="13515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Values and Identity</a:t>
            </a:r>
            <a:endParaRPr sz="1100" b="0" i="0" u="none" strike="noStrike" cap="none">
              <a:solidFill>
                <a:srgbClr val="2E75B5"/>
              </a:solidFill>
              <a:latin typeface="Arial"/>
              <a:ea typeface="Arial"/>
              <a:cs typeface="Arial"/>
              <a:sym typeface="Arial"/>
            </a:endParaRPr>
          </a:p>
        </p:txBody>
      </p:sp>
      <p:cxnSp>
        <p:nvCxnSpPr>
          <p:cNvPr id="515" name="Google Shape;515;p30"/>
          <p:cNvCxnSpPr/>
          <p:nvPr/>
        </p:nvCxnSpPr>
        <p:spPr>
          <a:xfrm flipH="1">
            <a:off x="2629848" y="2696649"/>
            <a:ext cx="232800" cy="7179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516" name="Google Shape;516;p30"/>
          <p:cNvCxnSpPr/>
          <p:nvPr/>
        </p:nvCxnSpPr>
        <p:spPr>
          <a:xfrm>
            <a:off x="3102114" y="2651241"/>
            <a:ext cx="600000" cy="7800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517" name="Google Shape;517;p30"/>
          <p:cNvCxnSpPr/>
          <p:nvPr/>
        </p:nvCxnSpPr>
        <p:spPr>
          <a:xfrm>
            <a:off x="3425727" y="2441548"/>
            <a:ext cx="775800" cy="399900"/>
          </a:xfrm>
          <a:prstGeom prst="straightConnector1">
            <a:avLst/>
          </a:prstGeom>
          <a:noFill/>
          <a:ln w="28575" cap="flat" cmpd="sng">
            <a:solidFill>
              <a:srgbClr val="2E75B5"/>
            </a:solidFill>
            <a:prstDash val="solid"/>
            <a:miter lim="800000"/>
            <a:headEnd type="triangle" w="sm" len="sm"/>
            <a:tailEnd type="triangle" w="med" len="med"/>
          </a:ln>
        </p:spPr>
      </p:cxnSp>
      <p:sp>
        <p:nvSpPr>
          <p:cNvPr id="518" name="Google Shape;518;p30"/>
          <p:cNvSpPr txBox="1">
            <a:spLocks noGrp="1"/>
          </p:cNvSpPr>
          <p:nvPr>
            <p:ph type="title" idx="4294967295"/>
          </p:nvPr>
        </p:nvSpPr>
        <p:spPr>
          <a:xfrm>
            <a:off x="133425" y="45000"/>
            <a:ext cx="4699200" cy="4386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FF0000"/>
                </a:solidFill>
                <a:effectLst/>
                <a:uLnTx/>
                <a:uFillTx/>
                <a:latin typeface="Arial"/>
                <a:ea typeface="Arial"/>
                <a:cs typeface="Arial"/>
                <a:sym typeface="Arial"/>
              </a:rPr>
              <a:t>Career Advancement</a:t>
            </a:r>
            <a:r>
              <a:rPr kumimoji="0" lang="en-US" sz="2400" b="1" i="0" u="none" strike="noStrike" kern="0" cap="none" spc="0" normalizeH="0" baseline="0" noProof="0" dirty="0">
                <a:ln>
                  <a:noFill/>
                </a:ln>
                <a:solidFill>
                  <a:srgbClr val="FFC000"/>
                </a:solidFill>
                <a:effectLst/>
                <a:uLnTx/>
                <a:uFillTx/>
                <a:latin typeface="Arial"/>
                <a:ea typeface="Arial"/>
                <a:cs typeface="Arial"/>
                <a:sym typeface="Arial"/>
              </a:rPr>
              <a:t> </a:t>
            </a:r>
            <a:r>
              <a:rPr kumimoji="0" lang="en-US" sz="2400" b="1" i="0" u="none" strike="noStrike" kern="0" cap="none" spc="0" normalizeH="0" baseline="0" noProof="0" dirty="0">
                <a:ln>
                  <a:noFill/>
                </a:ln>
                <a:solidFill>
                  <a:srgbClr val="000000"/>
                </a:solidFill>
                <a:effectLst/>
                <a:uLnTx/>
                <a:uFillTx/>
                <a:latin typeface="Arial"/>
                <a:ea typeface="Arial"/>
                <a:cs typeface="Arial"/>
                <a:sym typeface="Arial"/>
              </a:rPr>
              <a:t>requires:</a:t>
            </a:r>
            <a:endParaRPr kumimoji="0" lang="en-US" sz="1100" b="1"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519" name="Google Shape;519;p3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1">
                                            <p:txEl>
                                              <p:pRg st="0" end="0"/>
                                            </p:txEl>
                                          </p:spTgt>
                                        </p:tgtEl>
                                        <p:attrNameLst>
                                          <p:attrName>style.visibility</p:attrName>
                                        </p:attrNameLst>
                                      </p:cBhvr>
                                      <p:to>
                                        <p:strVal val="visible"/>
                                      </p:to>
                                    </p:set>
                                    <p:animEffect transition="in" filter="fade">
                                      <p:cBhvr>
                                        <p:cTn id="7" dur="500"/>
                                        <p:tgtEl>
                                          <p:spTgt spid="50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1">
                                            <p:txEl>
                                              <p:pRg st="1" end="1"/>
                                            </p:txEl>
                                          </p:spTgt>
                                        </p:tgtEl>
                                        <p:attrNameLst>
                                          <p:attrName>style.visibility</p:attrName>
                                        </p:attrNameLst>
                                      </p:cBhvr>
                                      <p:to>
                                        <p:strVal val="visible"/>
                                      </p:to>
                                    </p:set>
                                    <p:animEffect transition="in" filter="fade">
                                      <p:cBhvr>
                                        <p:cTn id="12" dur="500"/>
                                        <p:tgtEl>
                                          <p:spTgt spid="50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01">
                                            <p:txEl>
                                              <p:pRg st="2" end="2"/>
                                            </p:txEl>
                                          </p:spTgt>
                                        </p:tgtEl>
                                        <p:attrNameLst>
                                          <p:attrName>style.visibility</p:attrName>
                                        </p:attrNameLst>
                                      </p:cBhvr>
                                      <p:to>
                                        <p:strVal val="visible"/>
                                      </p:to>
                                    </p:set>
                                    <p:animEffect transition="in" filter="fade">
                                      <p:cBhvr>
                                        <p:cTn id="17" dur="500"/>
                                        <p:tgtEl>
                                          <p:spTgt spid="50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01">
                                            <p:txEl>
                                              <p:pRg st="3" end="3"/>
                                            </p:txEl>
                                          </p:spTgt>
                                        </p:tgtEl>
                                        <p:attrNameLst>
                                          <p:attrName>style.visibility</p:attrName>
                                        </p:attrNameLst>
                                      </p:cBhvr>
                                      <p:to>
                                        <p:strVal val="visible"/>
                                      </p:to>
                                    </p:set>
                                    <p:animEffect transition="in" filter="fade">
                                      <p:cBhvr>
                                        <p:cTn id="22" dur="500"/>
                                        <p:tgtEl>
                                          <p:spTgt spid="50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01">
                                            <p:txEl>
                                              <p:pRg st="4" end="4"/>
                                            </p:txEl>
                                          </p:spTgt>
                                        </p:tgtEl>
                                        <p:attrNameLst>
                                          <p:attrName>style.visibility</p:attrName>
                                        </p:attrNameLst>
                                      </p:cBhvr>
                                      <p:to>
                                        <p:strVal val="visible"/>
                                      </p:to>
                                    </p:set>
                                    <p:animEffect transition="in" filter="fade">
                                      <p:cBhvr>
                                        <p:cTn id="27" dur="500"/>
                                        <p:tgtEl>
                                          <p:spTgt spid="50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01">
                                            <p:txEl>
                                              <p:pRg st="5" end="5"/>
                                            </p:txEl>
                                          </p:spTgt>
                                        </p:tgtEl>
                                        <p:attrNameLst>
                                          <p:attrName>style.visibility</p:attrName>
                                        </p:attrNameLst>
                                      </p:cBhvr>
                                      <p:to>
                                        <p:strVal val="visible"/>
                                      </p:to>
                                    </p:set>
                                    <p:animEffect transition="in" filter="fade">
                                      <p:cBhvr>
                                        <p:cTn id="32" dur="500"/>
                                        <p:tgtEl>
                                          <p:spTgt spid="50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01">
                                            <p:txEl>
                                              <p:pRg st="6" end="6"/>
                                            </p:txEl>
                                          </p:spTgt>
                                        </p:tgtEl>
                                        <p:attrNameLst>
                                          <p:attrName>style.visibility</p:attrName>
                                        </p:attrNameLst>
                                      </p:cBhvr>
                                      <p:to>
                                        <p:strVal val="visible"/>
                                      </p:to>
                                    </p:set>
                                    <p:animEffect transition="in" filter="fade">
                                      <p:cBhvr>
                                        <p:cTn id="37" dur="500"/>
                                        <p:tgtEl>
                                          <p:spTgt spid="50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01">
                                            <p:txEl>
                                              <p:pRg st="7" end="7"/>
                                            </p:txEl>
                                          </p:spTgt>
                                        </p:tgtEl>
                                        <p:attrNameLst>
                                          <p:attrName>style.visibility</p:attrName>
                                        </p:attrNameLst>
                                      </p:cBhvr>
                                      <p:to>
                                        <p:strVal val="visible"/>
                                      </p:to>
                                    </p:set>
                                    <p:animEffect transition="in" filter="fade">
                                      <p:cBhvr>
                                        <p:cTn id="42" dur="500"/>
                                        <p:tgtEl>
                                          <p:spTgt spid="50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01">
                                            <p:txEl>
                                              <p:pRg st="8" end="8"/>
                                            </p:txEl>
                                          </p:spTgt>
                                        </p:tgtEl>
                                        <p:attrNameLst>
                                          <p:attrName>style.visibility</p:attrName>
                                        </p:attrNameLst>
                                      </p:cBhvr>
                                      <p:to>
                                        <p:strVal val="visible"/>
                                      </p:to>
                                    </p:set>
                                    <p:animEffect transition="in" filter="fade">
                                      <p:cBhvr>
                                        <p:cTn id="47" dur="500"/>
                                        <p:tgtEl>
                                          <p:spTgt spid="50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01">
                                            <p:txEl>
                                              <p:pRg st="9" end="9"/>
                                            </p:txEl>
                                          </p:spTgt>
                                        </p:tgtEl>
                                        <p:attrNameLst>
                                          <p:attrName>style.visibility</p:attrName>
                                        </p:attrNameLst>
                                      </p:cBhvr>
                                      <p:to>
                                        <p:strVal val="visible"/>
                                      </p:to>
                                    </p:set>
                                    <p:animEffect transition="in" filter="fade">
                                      <p:cBhvr>
                                        <p:cTn id="52" dur="500"/>
                                        <p:tgtEl>
                                          <p:spTgt spid="501">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01">
                                            <p:txEl>
                                              <p:pRg st="10" end="10"/>
                                            </p:txEl>
                                          </p:spTgt>
                                        </p:tgtEl>
                                        <p:attrNameLst>
                                          <p:attrName>style.visibility</p:attrName>
                                        </p:attrNameLst>
                                      </p:cBhvr>
                                      <p:to>
                                        <p:strVal val="visible"/>
                                      </p:to>
                                    </p:set>
                                    <p:animEffect transition="in" filter="fade">
                                      <p:cBhvr>
                                        <p:cTn id="57" dur="500"/>
                                        <p:tgtEl>
                                          <p:spTgt spid="501">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01">
                                            <p:txEl>
                                              <p:pRg st="11" end="11"/>
                                            </p:txEl>
                                          </p:spTgt>
                                        </p:tgtEl>
                                        <p:attrNameLst>
                                          <p:attrName>style.visibility</p:attrName>
                                        </p:attrNameLst>
                                      </p:cBhvr>
                                      <p:to>
                                        <p:strVal val="visible"/>
                                      </p:to>
                                    </p:set>
                                    <p:animEffect transition="in" filter="fade">
                                      <p:cBhvr>
                                        <p:cTn id="62" dur="500"/>
                                        <p:tgtEl>
                                          <p:spTgt spid="501">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01">
                                            <p:txEl>
                                              <p:pRg st="12" end="12"/>
                                            </p:txEl>
                                          </p:spTgt>
                                        </p:tgtEl>
                                        <p:attrNameLst>
                                          <p:attrName>style.visibility</p:attrName>
                                        </p:attrNameLst>
                                      </p:cBhvr>
                                      <p:to>
                                        <p:strVal val="visible"/>
                                      </p:to>
                                    </p:set>
                                    <p:animEffect transition="in" filter="fade">
                                      <p:cBhvr>
                                        <p:cTn id="67" dur="500"/>
                                        <p:tgtEl>
                                          <p:spTgt spid="501">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01">
                                            <p:txEl>
                                              <p:pRg st="13" end="13"/>
                                            </p:txEl>
                                          </p:spTgt>
                                        </p:tgtEl>
                                        <p:attrNameLst>
                                          <p:attrName>style.visibility</p:attrName>
                                        </p:attrNameLst>
                                      </p:cBhvr>
                                      <p:to>
                                        <p:strVal val="visible"/>
                                      </p:to>
                                    </p:set>
                                    <p:animEffect transition="in" filter="fade">
                                      <p:cBhvr>
                                        <p:cTn id="72" dur="500"/>
                                        <p:tgtEl>
                                          <p:spTgt spid="501">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01">
                                            <p:txEl>
                                              <p:pRg st="14" end="14"/>
                                            </p:txEl>
                                          </p:spTgt>
                                        </p:tgtEl>
                                        <p:attrNameLst>
                                          <p:attrName>style.visibility</p:attrName>
                                        </p:attrNameLst>
                                      </p:cBhvr>
                                      <p:to>
                                        <p:strVal val="visible"/>
                                      </p:to>
                                    </p:set>
                                    <p:animEffect transition="in" filter="fade">
                                      <p:cBhvr>
                                        <p:cTn id="77" dur="500"/>
                                        <p:tgtEl>
                                          <p:spTgt spid="501">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31"/>
          <p:cNvSpPr/>
          <p:nvPr/>
        </p:nvSpPr>
        <p:spPr>
          <a:xfrm>
            <a:off x="2235044" y="1926625"/>
            <a:ext cx="1193400" cy="7344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526" name="Google Shape;526;p31"/>
          <p:cNvSpPr txBox="1"/>
          <p:nvPr/>
        </p:nvSpPr>
        <p:spPr>
          <a:xfrm>
            <a:off x="2466606" y="2074521"/>
            <a:ext cx="9618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527" name="Google Shape;527;p31"/>
          <p:cNvSpPr txBox="1">
            <a:spLocks noGrp="1"/>
          </p:cNvSpPr>
          <p:nvPr>
            <p:ph type="title" idx="4294967295"/>
          </p:nvPr>
        </p:nvSpPr>
        <p:spPr>
          <a:xfrm>
            <a:off x="133427" y="45000"/>
            <a:ext cx="3689100" cy="4386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2E75B5"/>
                </a:solidFill>
                <a:effectLst/>
                <a:uLnTx/>
                <a:uFillTx/>
                <a:latin typeface="Arial"/>
                <a:ea typeface="Arial"/>
                <a:cs typeface="Arial"/>
                <a:sym typeface="Arial"/>
              </a:rPr>
              <a:t>Well-being</a:t>
            </a:r>
            <a:r>
              <a:rPr kumimoji="0" lang="en-US" sz="2400" b="1" i="0" u="none" strike="noStrike" kern="0" cap="none" spc="0" normalizeH="0" baseline="0" noProof="0" dirty="0">
                <a:ln>
                  <a:noFill/>
                </a:ln>
                <a:solidFill>
                  <a:srgbClr val="548135"/>
                </a:solidFill>
                <a:effectLst/>
                <a:uLnTx/>
                <a:uFillTx/>
                <a:latin typeface="Arial"/>
                <a:ea typeface="Arial"/>
                <a:cs typeface="Arial"/>
                <a:sym typeface="Arial"/>
              </a:rPr>
              <a:t> </a:t>
            </a:r>
            <a:r>
              <a:rPr kumimoji="0" lang="en-US" sz="2400" b="1" i="0" u="none" strike="noStrike" kern="0" cap="none" spc="0" normalizeH="0" baseline="0" noProof="0" dirty="0">
                <a:ln>
                  <a:noFill/>
                </a:ln>
                <a:solidFill>
                  <a:srgbClr val="000000"/>
                </a:solidFill>
                <a:effectLst/>
                <a:uLnTx/>
                <a:uFillTx/>
                <a:latin typeface="Arial"/>
                <a:ea typeface="Arial"/>
                <a:cs typeface="Arial"/>
                <a:sym typeface="Arial"/>
              </a:rPr>
              <a:t>requires:</a:t>
            </a:r>
            <a:endParaRPr kumimoji="0" lang="en-US" sz="11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8" name="Google Shape;528;p31"/>
          <p:cNvSpPr txBox="1"/>
          <p:nvPr/>
        </p:nvSpPr>
        <p:spPr>
          <a:xfrm>
            <a:off x="5727591" y="392027"/>
            <a:ext cx="3158400" cy="4256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600" b="1" i="0" u="none" strike="noStrike" cap="none">
                <a:solidFill>
                  <a:srgbClr val="2E75B5"/>
                </a:solidFill>
                <a:latin typeface="Arial"/>
                <a:ea typeface="Arial"/>
                <a:cs typeface="Arial"/>
                <a:sym typeface="Arial"/>
              </a:rPr>
              <a:t>Values and Identity</a:t>
            </a:r>
            <a:endParaRPr sz="1600" b="0" i="0" u="none" strike="noStrike" cap="none">
              <a:solidFill>
                <a:srgbClr val="2E75B5"/>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chemeClr val="dk1"/>
                </a:solidFill>
                <a:latin typeface="Arial"/>
                <a:ea typeface="Arial"/>
                <a:cs typeface="Arial"/>
                <a:sym typeface="Arial"/>
              </a:rPr>
              <a:t>Cultural</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rgbClr val="000000"/>
                </a:solidFill>
                <a:latin typeface="Arial"/>
                <a:ea typeface="Arial"/>
                <a:cs typeface="Arial"/>
                <a:sym typeface="Arial"/>
              </a:rPr>
              <a:t>S</a:t>
            </a:r>
            <a:r>
              <a:rPr lang="en" sz="1600" b="0" i="0" u="none" strike="noStrike" cap="none">
                <a:solidFill>
                  <a:schemeClr val="dk1"/>
                </a:solidFill>
                <a:latin typeface="Arial"/>
                <a:ea typeface="Arial"/>
                <a:cs typeface="Arial"/>
                <a:sym typeface="Arial"/>
              </a:rPr>
              <a:t>piritual</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rgbClr val="000000"/>
                </a:solidFill>
                <a:latin typeface="Arial"/>
                <a:ea typeface="Arial"/>
                <a:cs typeface="Arial"/>
                <a:sym typeface="Arial"/>
              </a:rPr>
              <a:t>O</a:t>
            </a:r>
            <a:r>
              <a:rPr lang="en" sz="1600" b="0" i="0" u="none" strike="noStrike" cap="none">
                <a:solidFill>
                  <a:schemeClr val="dk1"/>
                </a:solidFill>
                <a:latin typeface="Arial"/>
                <a:ea typeface="Arial"/>
                <a:cs typeface="Arial"/>
                <a:sym typeface="Arial"/>
              </a:rPr>
              <a:t>ther professional values</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600" b="1" i="0" u="none" strike="noStrike" cap="none">
                <a:solidFill>
                  <a:srgbClr val="0070C0"/>
                </a:solidFill>
                <a:latin typeface="Arial"/>
                <a:ea typeface="Arial"/>
                <a:cs typeface="Arial"/>
                <a:sym typeface="Arial"/>
              </a:rPr>
              <a:t>Kindness and Belonging</a:t>
            </a:r>
            <a:endParaRPr sz="1600" b="1" i="0" u="none" strike="noStrike" cap="none">
              <a:solidFill>
                <a:srgbClr val="0070C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Convey friendliness </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Build community </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600" b="1" i="0" u="none" strike="noStrike" cap="none">
                <a:solidFill>
                  <a:srgbClr val="2E75B5"/>
                </a:solidFill>
                <a:latin typeface="Arial"/>
                <a:ea typeface="Arial"/>
                <a:cs typeface="Arial"/>
                <a:sym typeface="Arial"/>
              </a:rPr>
              <a:t>Safe Space</a:t>
            </a:r>
            <a:endParaRPr sz="1600" b="1" i="0" u="none" strike="noStrike" cap="none">
              <a:solidFill>
                <a:srgbClr val="2E75B5"/>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Trustworthy</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Let you vent without judgment </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Blow off steam, express your frustration</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Help you problem-solve</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Help you regain composure</a:t>
            </a:r>
            <a:endParaRPr sz="1600" b="0" i="0" u="none" strike="noStrike" cap="none">
              <a:solidFill>
                <a:srgbClr val="000000"/>
              </a:solidFill>
              <a:latin typeface="Arial"/>
              <a:ea typeface="Arial"/>
              <a:cs typeface="Arial"/>
              <a:sym typeface="Arial"/>
            </a:endParaRPr>
          </a:p>
        </p:txBody>
      </p:sp>
      <p:sp>
        <p:nvSpPr>
          <p:cNvPr id="529" name="Google Shape;529;p31"/>
          <p:cNvSpPr/>
          <p:nvPr/>
        </p:nvSpPr>
        <p:spPr>
          <a:xfrm>
            <a:off x="3822450" y="1237062"/>
            <a:ext cx="15489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Professional development</a:t>
            </a:r>
            <a:endParaRPr sz="1100" b="0" i="0" u="none" strike="noStrike" cap="none">
              <a:solidFill>
                <a:srgbClr val="000000"/>
              </a:solidFill>
              <a:latin typeface="Arial"/>
              <a:ea typeface="Arial"/>
              <a:cs typeface="Arial"/>
              <a:sym typeface="Arial"/>
            </a:endParaRPr>
          </a:p>
        </p:txBody>
      </p:sp>
      <p:sp>
        <p:nvSpPr>
          <p:cNvPr id="530" name="Google Shape;530;p31"/>
          <p:cNvSpPr/>
          <p:nvPr/>
        </p:nvSpPr>
        <p:spPr>
          <a:xfrm>
            <a:off x="2591116" y="686520"/>
            <a:ext cx="13533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Intellectual Community</a:t>
            </a:r>
            <a:endParaRPr sz="1200" b="1" i="0" u="none" strike="noStrike" cap="none">
              <a:solidFill>
                <a:srgbClr val="FFC000"/>
              </a:solidFill>
              <a:latin typeface="Corbel"/>
              <a:ea typeface="Corbel"/>
              <a:cs typeface="Corbel"/>
              <a:sym typeface="Corbel"/>
            </a:endParaRPr>
          </a:p>
        </p:txBody>
      </p:sp>
      <p:cxnSp>
        <p:nvCxnSpPr>
          <p:cNvPr id="531" name="Google Shape;531;p31"/>
          <p:cNvCxnSpPr/>
          <p:nvPr/>
        </p:nvCxnSpPr>
        <p:spPr>
          <a:xfrm rot="10800000" flipH="1">
            <a:off x="2947547" y="1413930"/>
            <a:ext cx="115800" cy="4962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532" name="Google Shape;532;p31"/>
          <p:cNvCxnSpPr/>
          <p:nvPr/>
        </p:nvCxnSpPr>
        <p:spPr>
          <a:xfrm rot="10800000" flipH="1">
            <a:off x="3253712" y="1863863"/>
            <a:ext cx="795600" cy="175500"/>
          </a:xfrm>
          <a:prstGeom prst="straightConnector1">
            <a:avLst/>
          </a:prstGeom>
          <a:noFill/>
          <a:ln w="28575" cap="flat" cmpd="sng">
            <a:solidFill>
              <a:srgbClr val="FFC000"/>
            </a:solidFill>
            <a:prstDash val="solid"/>
            <a:miter lim="800000"/>
            <a:headEnd type="triangle" w="sm" len="sm"/>
            <a:tailEnd type="triangle" w="med" len="med"/>
          </a:ln>
        </p:spPr>
      </p:cxnSp>
      <p:sp>
        <p:nvSpPr>
          <p:cNvPr id="533" name="Google Shape;533;p31"/>
          <p:cNvSpPr/>
          <p:nvPr/>
        </p:nvSpPr>
        <p:spPr>
          <a:xfrm>
            <a:off x="290312" y="1447190"/>
            <a:ext cx="1618500" cy="7344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Networking and Sponsorship</a:t>
            </a:r>
            <a:endParaRPr sz="1200" b="1" i="0" u="none" strike="noStrike" cap="none">
              <a:solidFill>
                <a:srgbClr val="FF0000"/>
              </a:solidFill>
              <a:latin typeface="Corbel"/>
              <a:ea typeface="Corbel"/>
              <a:cs typeface="Corbel"/>
              <a:sym typeface="Corbel"/>
            </a:endParaRPr>
          </a:p>
        </p:txBody>
      </p:sp>
      <p:sp>
        <p:nvSpPr>
          <p:cNvPr id="534" name="Google Shape;534;p31"/>
          <p:cNvSpPr/>
          <p:nvPr/>
        </p:nvSpPr>
        <p:spPr>
          <a:xfrm>
            <a:off x="65436" y="2284741"/>
            <a:ext cx="1618500" cy="8835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Role Models</a:t>
            </a:r>
            <a:endParaRPr sz="1200" b="1" i="0" u="none" strike="noStrike" cap="none">
              <a:solidFill>
                <a:srgbClr val="FF0000"/>
              </a:solidFill>
              <a:latin typeface="Corbel"/>
              <a:ea typeface="Corbel"/>
              <a:cs typeface="Corbel"/>
              <a:sym typeface="Corbel"/>
            </a:endParaRPr>
          </a:p>
        </p:txBody>
      </p:sp>
      <p:cxnSp>
        <p:nvCxnSpPr>
          <p:cNvPr id="535" name="Google Shape;535;p31"/>
          <p:cNvCxnSpPr/>
          <p:nvPr/>
        </p:nvCxnSpPr>
        <p:spPr>
          <a:xfrm flipH="1">
            <a:off x="1683839" y="2422437"/>
            <a:ext cx="623700" cy="303900"/>
          </a:xfrm>
          <a:prstGeom prst="straightConnector1">
            <a:avLst/>
          </a:prstGeom>
          <a:noFill/>
          <a:ln w="28575" cap="flat" cmpd="sng">
            <a:solidFill>
              <a:srgbClr val="FF0000"/>
            </a:solidFill>
            <a:prstDash val="solid"/>
            <a:miter lim="800000"/>
            <a:headEnd type="triangle" w="sm" len="sm"/>
            <a:tailEnd type="triangle" w="med" len="med"/>
          </a:ln>
        </p:spPr>
      </p:cxnSp>
      <p:cxnSp>
        <p:nvCxnSpPr>
          <p:cNvPr id="536" name="Google Shape;536;p31"/>
          <p:cNvCxnSpPr/>
          <p:nvPr/>
        </p:nvCxnSpPr>
        <p:spPr>
          <a:xfrm rot="10800000">
            <a:off x="1936535" y="1846342"/>
            <a:ext cx="405300" cy="226500"/>
          </a:xfrm>
          <a:prstGeom prst="straightConnector1">
            <a:avLst/>
          </a:prstGeom>
          <a:noFill/>
          <a:ln w="28575" cap="flat" cmpd="sng">
            <a:solidFill>
              <a:srgbClr val="FF0000"/>
            </a:solidFill>
            <a:prstDash val="solid"/>
            <a:miter lim="800000"/>
            <a:headEnd type="triangle" w="sm" len="sm"/>
            <a:tailEnd type="triangle" w="med" len="med"/>
          </a:ln>
        </p:spPr>
      </p:cxnSp>
      <p:sp>
        <p:nvSpPr>
          <p:cNvPr id="537" name="Google Shape;537;p31"/>
          <p:cNvSpPr/>
          <p:nvPr/>
        </p:nvSpPr>
        <p:spPr>
          <a:xfrm>
            <a:off x="1908670" y="3414930"/>
            <a:ext cx="11934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Safe space</a:t>
            </a:r>
            <a:endParaRPr sz="1100" b="0" i="0" u="none" strike="noStrike" cap="none">
              <a:solidFill>
                <a:srgbClr val="2E75B5"/>
              </a:solidFill>
              <a:latin typeface="Arial"/>
              <a:ea typeface="Arial"/>
              <a:cs typeface="Arial"/>
              <a:sym typeface="Arial"/>
            </a:endParaRPr>
          </a:p>
        </p:txBody>
      </p:sp>
      <p:sp>
        <p:nvSpPr>
          <p:cNvPr id="538" name="Google Shape;538;p31"/>
          <p:cNvSpPr/>
          <p:nvPr/>
        </p:nvSpPr>
        <p:spPr>
          <a:xfrm>
            <a:off x="3240362" y="3414485"/>
            <a:ext cx="1388400" cy="7350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Kindness and Belonging</a:t>
            </a:r>
            <a:endParaRPr sz="1200" b="1" i="0" u="none" strike="noStrike" cap="none">
              <a:solidFill>
                <a:srgbClr val="2E75B5"/>
              </a:solidFill>
              <a:latin typeface="Corbel"/>
              <a:ea typeface="Corbel"/>
              <a:cs typeface="Corbel"/>
              <a:sym typeface="Corbel"/>
            </a:endParaRPr>
          </a:p>
        </p:txBody>
      </p:sp>
      <p:sp>
        <p:nvSpPr>
          <p:cNvPr id="539" name="Google Shape;539;p31"/>
          <p:cNvSpPr/>
          <p:nvPr/>
        </p:nvSpPr>
        <p:spPr>
          <a:xfrm>
            <a:off x="4003579" y="2733797"/>
            <a:ext cx="13515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Values and Identity</a:t>
            </a:r>
            <a:endParaRPr sz="1100" b="0" i="0" u="none" strike="noStrike" cap="none">
              <a:solidFill>
                <a:srgbClr val="2E75B5"/>
              </a:solidFill>
              <a:latin typeface="Arial"/>
              <a:ea typeface="Arial"/>
              <a:cs typeface="Arial"/>
              <a:sym typeface="Arial"/>
            </a:endParaRPr>
          </a:p>
        </p:txBody>
      </p:sp>
      <p:cxnSp>
        <p:nvCxnSpPr>
          <p:cNvPr id="540" name="Google Shape;540;p31"/>
          <p:cNvCxnSpPr/>
          <p:nvPr/>
        </p:nvCxnSpPr>
        <p:spPr>
          <a:xfrm flipH="1">
            <a:off x="2629848" y="2696649"/>
            <a:ext cx="232800" cy="7179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541" name="Google Shape;541;p31"/>
          <p:cNvCxnSpPr/>
          <p:nvPr/>
        </p:nvCxnSpPr>
        <p:spPr>
          <a:xfrm>
            <a:off x="3102114" y="2651241"/>
            <a:ext cx="600000" cy="7800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542" name="Google Shape;542;p31"/>
          <p:cNvCxnSpPr/>
          <p:nvPr/>
        </p:nvCxnSpPr>
        <p:spPr>
          <a:xfrm>
            <a:off x="3425727" y="2441548"/>
            <a:ext cx="775800" cy="399900"/>
          </a:xfrm>
          <a:prstGeom prst="straightConnector1">
            <a:avLst/>
          </a:prstGeom>
          <a:noFill/>
          <a:ln w="28575" cap="flat" cmpd="sng">
            <a:solidFill>
              <a:srgbClr val="2E75B5"/>
            </a:solidFill>
            <a:prstDash val="solid"/>
            <a:miter lim="800000"/>
            <a:headEnd type="triangle" w="sm" len="sm"/>
            <a:tailEnd type="triangle" w="med" len="med"/>
          </a:ln>
        </p:spPr>
      </p:cxnSp>
      <p:pic>
        <p:nvPicPr>
          <p:cNvPr id="543" name="Google Shape;543;p31"/>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8">
                                            <p:txEl>
                                              <p:pRg st="0" end="0"/>
                                            </p:txEl>
                                          </p:spTgt>
                                        </p:tgtEl>
                                        <p:attrNameLst>
                                          <p:attrName>style.visibility</p:attrName>
                                        </p:attrNameLst>
                                      </p:cBhvr>
                                      <p:to>
                                        <p:strVal val="visible"/>
                                      </p:to>
                                    </p:set>
                                    <p:animEffect transition="in" filter="fade">
                                      <p:cBhvr>
                                        <p:cTn id="7" dur="500"/>
                                        <p:tgtEl>
                                          <p:spTgt spid="5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8">
                                            <p:txEl>
                                              <p:pRg st="1" end="1"/>
                                            </p:txEl>
                                          </p:spTgt>
                                        </p:tgtEl>
                                        <p:attrNameLst>
                                          <p:attrName>style.visibility</p:attrName>
                                        </p:attrNameLst>
                                      </p:cBhvr>
                                      <p:to>
                                        <p:strVal val="visible"/>
                                      </p:to>
                                    </p:set>
                                    <p:animEffect transition="in" filter="fade">
                                      <p:cBhvr>
                                        <p:cTn id="12" dur="500"/>
                                        <p:tgtEl>
                                          <p:spTgt spid="5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28">
                                            <p:txEl>
                                              <p:pRg st="2" end="2"/>
                                            </p:txEl>
                                          </p:spTgt>
                                        </p:tgtEl>
                                        <p:attrNameLst>
                                          <p:attrName>style.visibility</p:attrName>
                                        </p:attrNameLst>
                                      </p:cBhvr>
                                      <p:to>
                                        <p:strVal val="visible"/>
                                      </p:to>
                                    </p:set>
                                    <p:animEffect transition="in" filter="fade">
                                      <p:cBhvr>
                                        <p:cTn id="17" dur="500"/>
                                        <p:tgtEl>
                                          <p:spTgt spid="52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28">
                                            <p:txEl>
                                              <p:pRg st="3" end="3"/>
                                            </p:txEl>
                                          </p:spTgt>
                                        </p:tgtEl>
                                        <p:attrNameLst>
                                          <p:attrName>style.visibility</p:attrName>
                                        </p:attrNameLst>
                                      </p:cBhvr>
                                      <p:to>
                                        <p:strVal val="visible"/>
                                      </p:to>
                                    </p:set>
                                    <p:animEffect transition="in" filter="fade">
                                      <p:cBhvr>
                                        <p:cTn id="22" dur="500"/>
                                        <p:tgtEl>
                                          <p:spTgt spid="52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28">
                                            <p:txEl>
                                              <p:pRg st="4" end="4"/>
                                            </p:txEl>
                                          </p:spTgt>
                                        </p:tgtEl>
                                        <p:attrNameLst>
                                          <p:attrName>style.visibility</p:attrName>
                                        </p:attrNameLst>
                                      </p:cBhvr>
                                      <p:to>
                                        <p:strVal val="visible"/>
                                      </p:to>
                                    </p:set>
                                    <p:animEffect transition="in" filter="fade">
                                      <p:cBhvr>
                                        <p:cTn id="27" dur="500"/>
                                        <p:tgtEl>
                                          <p:spTgt spid="52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28">
                                            <p:txEl>
                                              <p:pRg st="5" end="5"/>
                                            </p:txEl>
                                          </p:spTgt>
                                        </p:tgtEl>
                                        <p:attrNameLst>
                                          <p:attrName>style.visibility</p:attrName>
                                        </p:attrNameLst>
                                      </p:cBhvr>
                                      <p:to>
                                        <p:strVal val="visible"/>
                                      </p:to>
                                    </p:set>
                                    <p:animEffect transition="in" filter="fade">
                                      <p:cBhvr>
                                        <p:cTn id="32" dur="500"/>
                                        <p:tgtEl>
                                          <p:spTgt spid="52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28">
                                            <p:txEl>
                                              <p:pRg st="6" end="6"/>
                                            </p:txEl>
                                          </p:spTgt>
                                        </p:tgtEl>
                                        <p:attrNameLst>
                                          <p:attrName>style.visibility</p:attrName>
                                        </p:attrNameLst>
                                      </p:cBhvr>
                                      <p:to>
                                        <p:strVal val="visible"/>
                                      </p:to>
                                    </p:set>
                                    <p:animEffect transition="in" filter="fade">
                                      <p:cBhvr>
                                        <p:cTn id="37" dur="500"/>
                                        <p:tgtEl>
                                          <p:spTgt spid="52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28">
                                            <p:txEl>
                                              <p:pRg st="7" end="7"/>
                                            </p:txEl>
                                          </p:spTgt>
                                        </p:tgtEl>
                                        <p:attrNameLst>
                                          <p:attrName>style.visibility</p:attrName>
                                        </p:attrNameLst>
                                      </p:cBhvr>
                                      <p:to>
                                        <p:strVal val="visible"/>
                                      </p:to>
                                    </p:set>
                                    <p:animEffect transition="in" filter="fade">
                                      <p:cBhvr>
                                        <p:cTn id="42" dur="500"/>
                                        <p:tgtEl>
                                          <p:spTgt spid="52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28">
                                            <p:txEl>
                                              <p:pRg st="8" end="8"/>
                                            </p:txEl>
                                          </p:spTgt>
                                        </p:tgtEl>
                                        <p:attrNameLst>
                                          <p:attrName>style.visibility</p:attrName>
                                        </p:attrNameLst>
                                      </p:cBhvr>
                                      <p:to>
                                        <p:strVal val="visible"/>
                                      </p:to>
                                    </p:set>
                                    <p:animEffect transition="in" filter="fade">
                                      <p:cBhvr>
                                        <p:cTn id="47" dur="500"/>
                                        <p:tgtEl>
                                          <p:spTgt spid="52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28">
                                            <p:txEl>
                                              <p:pRg st="9" end="9"/>
                                            </p:txEl>
                                          </p:spTgt>
                                        </p:tgtEl>
                                        <p:attrNameLst>
                                          <p:attrName>style.visibility</p:attrName>
                                        </p:attrNameLst>
                                      </p:cBhvr>
                                      <p:to>
                                        <p:strVal val="visible"/>
                                      </p:to>
                                    </p:set>
                                    <p:animEffect transition="in" filter="fade">
                                      <p:cBhvr>
                                        <p:cTn id="52" dur="500"/>
                                        <p:tgtEl>
                                          <p:spTgt spid="52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28">
                                            <p:txEl>
                                              <p:pRg st="10" end="10"/>
                                            </p:txEl>
                                          </p:spTgt>
                                        </p:tgtEl>
                                        <p:attrNameLst>
                                          <p:attrName>style.visibility</p:attrName>
                                        </p:attrNameLst>
                                      </p:cBhvr>
                                      <p:to>
                                        <p:strVal val="visible"/>
                                      </p:to>
                                    </p:set>
                                    <p:animEffect transition="in" filter="fade">
                                      <p:cBhvr>
                                        <p:cTn id="57" dur="500"/>
                                        <p:tgtEl>
                                          <p:spTgt spid="528">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28">
                                            <p:txEl>
                                              <p:pRg st="11" end="11"/>
                                            </p:txEl>
                                          </p:spTgt>
                                        </p:tgtEl>
                                        <p:attrNameLst>
                                          <p:attrName>style.visibility</p:attrName>
                                        </p:attrNameLst>
                                      </p:cBhvr>
                                      <p:to>
                                        <p:strVal val="visible"/>
                                      </p:to>
                                    </p:set>
                                    <p:animEffect transition="in" filter="fade">
                                      <p:cBhvr>
                                        <p:cTn id="62" dur="500"/>
                                        <p:tgtEl>
                                          <p:spTgt spid="528">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28">
                                            <p:txEl>
                                              <p:pRg st="12" end="12"/>
                                            </p:txEl>
                                          </p:spTgt>
                                        </p:tgtEl>
                                        <p:attrNameLst>
                                          <p:attrName>style.visibility</p:attrName>
                                        </p:attrNameLst>
                                      </p:cBhvr>
                                      <p:to>
                                        <p:strVal val="visible"/>
                                      </p:to>
                                    </p:set>
                                    <p:animEffect transition="in" filter="fade">
                                      <p:cBhvr>
                                        <p:cTn id="67" dur="500"/>
                                        <p:tgtEl>
                                          <p:spTgt spid="528">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28">
                                            <p:txEl>
                                              <p:pRg st="13" end="13"/>
                                            </p:txEl>
                                          </p:spTgt>
                                        </p:tgtEl>
                                        <p:attrNameLst>
                                          <p:attrName>style.visibility</p:attrName>
                                        </p:attrNameLst>
                                      </p:cBhvr>
                                      <p:to>
                                        <p:strVal val="visible"/>
                                      </p:to>
                                    </p:set>
                                    <p:animEffect transition="in" filter="fade">
                                      <p:cBhvr>
                                        <p:cTn id="72" dur="500"/>
                                        <p:tgtEl>
                                          <p:spTgt spid="528">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28">
                                            <p:txEl>
                                              <p:pRg st="14" end="14"/>
                                            </p:txEl>
                                          </p:spTgt>
                                        </p:tgtEl>
                                        <p:attrNameLst>
                                          <p:attrName>style.visibility</p:attrName>
                                        </p:attrNameLst>
                                      </p:cBhvr>
                                      <p:to>
                                        <p:strVal val="visible"/>
                                      </p:to>
                                    </p:set>
                                    <p:animEffect transition="in" filter="fade">
                                      <p:cBhvr>
                                        <p:cTn id="77" dur="500"/>
                                        <p:tgtEl>
                                          <p:spTgt spid="52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32"/>
          <p:cNvSpPr txBox="1">
            <a:spLocks noGrp="1"/>
          </p:cNvSpPr>
          <p:nvPr>
            <p:ph type="title" idx="4294967295"/>
          </p:nvPr>
        </p:nvSpPr>
        <p:spPr>
          <a:xfrm>
            <a:off x="305148" y="185375"/>
            <a:ext cx="7710000" cy="4695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Who is in your ecosystem of support?</a:t>
            </a:r>
          </a:p>
        </p:txBody>
      </p:sp>
      <p:pic>
        <p:nvPicPr>
          <p:cNvPr id="550" name="Google Shape;550;p3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
        <p:nvSpPr>
          <p:cNvPr id="551" name="Google Shape;551;p32"/>
          <p:cNvSpPr/>
          <p:nvPr/>
        </p:nvSpPr>
        <p:spPr>
          <a:xfrm>
            <a:off x="5347593" y="2156917"/>
            <a:ext cx="987000" cy="6075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552" name="Google Shape;552;p32"/>
          <p:cNvSpPr/>
          <p:nvPr/>
        </p:nvSpPr>
        <p:spPr>
          <a:xfrm>
            <a:off x="5045553" y="3372152"/>
            <a:ext cx="987000" cy="6075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Safe space</a:t>
            </a:r>
            <a:endParaRPr sz="1100" b="0" i="0" u="none" strike="noStrike" cap="none">
              <a:solidFill>
                <a:srgbClr val="2E75B5"/>
              </a:solidFill>
              <a:latin typeface="Arial"/>
              <a:ea typeface="Arial"/>
              <a:cs typeface="Arial"/>
              <a:sym typeface="Arial"/>
            </a:endParaRPr>
          </a:p>
        </p:txBody>
      </p:sp>
      <p:sp>
        <p:nvSpPr>
          <p:cNvPr id="553" name="Google Shape;553;p32"/>
          <p:cNvSpPr/>
          <p:nvPr/>
        </p:nvSpPr>
        <p:spPr>
          <a:xfrm>
            <a:off x="6147056" y="3371784"/>
            <a:ext cx="1148400" cy="6081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Kindness and Belonging</a:t>
            </a:r>
            <a:endParaRPr sz="1200" b="1" i="0" u="none" strike="noStrike" cap="none">
              <a:solidFill>
                <a:srgbClr val="2E75B5"/>
              </a:solidFill>
              <a:latin typeface="Corbel"/>
              <a:ea typeface="Corbel"/>
              <a:cs typeface="Corbel"/>
              <a:sym typeface="Corbel"/>
            </a:endParaRPr>
          </a:p>
        </p:txBody>
      </p:sp>
      <p:sp>
        <p:nvSpPr>
          <p:cNvPr id="554" name="Google Shape;554;p32"/>
          <p:cNvSpPr/>
          <p:nvPr/>
        </p:nvSpPr>
        <p:spPr>
          <a:xfrm>
            <a:off x="6778348" y="2808757"/>
            <a:ext cx="1117800" cy="6075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Values and Identity</a:t>
            </a:r>
            <a:endParaRPr sz="1100" b="0" i="0" u="none" strike="noStrike" cap="none">
              <a:solidFill>
                <a:srgbClr val="2E75B5"/>
              </a:solidFill>
              <a:latin typeface="Arial"/>
              <a:ea typeface="Arial"/>
              <a:cs typeface="Arial"/>
              <a:sym typeface="Arial"/>
            </a:endParaRPr>
          </a:p>
        </p:txBody>
      </p:sp>
      <p:sp>
        <p:nvSpPr>
          <p:cNvPr id="555" name="Google Shape;555;p32"/>
          <p:cNvSpPr txBox="1"/>
          <p:nvPr/>
        </p:nvSpPr>
        <p:spPr>
          <a:xfrm>
            <a:off x="5539129" y="2279248"/>
            <a:ext cx="7956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556" name="Google Shape;556;p32"/>
          <p:cNvSpPr txBox="1"/>
          <p:nvPr/>
        </p:nvSpPr>
        <p:spPr>
          <a:xfrm>
            <a:off x="6228364" y="4126826"/>
            <a:ext cx="1668000" cy="377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000" b="0" i="0" u="none" strike="noStrike" cap="none">
                <a:solidFill>
                  <a:srgbClr val="2E75B5"/>
                </a:solidFill>
                <a:latin typeface="Corbel"/>
                <a:ea typeface="Corbel"/>
                <a:cs typeface="Corbel"/>
                <a:sym typeface="Corbel"/>
              </a:rPr>
              <a:t>Well-being</a:t>
            </a:r>
            <a:endParaRPr sz="2000" b="0" i="0" u="none" strike="noStrike" cap="none">
              <a:solidFill>
                <a:srgbClr val="2E75B5"/>
              </a:solidFill>
              <a:latin typeface="Corbel"/>
              <a:ea typeface="Corbel"/>
              <a:cs typeface="Corbel"/>
              <a:sym typeface="Corbel"/>
            </a:endParaRPr>
          </a:p>
        </p:txBody>
      </p:sp>
      <p:cxnSp>
        <p:nvCxnSpPr>
          <p:cNvPr id="557" name="Google Shape;557;p32"/>
          <p:cNvCxnSpPr/>
          <p:nvPr/>
        </p:nvCxnSpPr>
        <p:spPr>
          <a:xfrm flipH="1">
            <a:off x="5642032" y="2778030"/>
            <a:ext cx="192600" cy="5937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558" name="Google Shape;558;p32"/>
          <p:cNvCxnSpPr/>
          <p:nvPr/>
        </p:nvCxnSpPr>
        <p:spPr>
          <a:xfrm>
            <a:off x="6032705" y="2740471"/>
            <a:ext cx="496200" cy="6453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559" name="Google Shape;559;p32"/>
          <p:cNvCxnSpPr>
            <a:endCxn id="554" idx="1"/>
          </p:cNvCxnSpPr>
          <p:nvPr/>
        </p:nvCxnSpPr>
        <p:spPr>
          <a:xfrm>
            <a:off x="6300346" y="2567123"/>
            <a:ext cx="641700" cy="330600"/>
          </a:xfrm>
          <a:prstGeom prst="straightConnector1">
            <a:avLst/>
          </a:prstGeom>
          <a:noFill/>
          <a:ln w="28575" cap="flat" cmpd="sng">
            <a:solidFill>
              <a:srgbClr val="2E75B5"/>
            </a:solidFill>
            <a:prstDash val="solid"/>
            <a:miter lim="800000"/>
            <a:headEnd type="triangle" w="sm" len="sm"/>
            <a:tailEnd type="triangle" w="med" len="med"/>
          </a:ln>
        </p:spPr>
      </p:cxnSp>
      <p:sp>
        <p:nvSpPr>
          <p:cNvPr id="560" name="Google Shape;560;p32"/>
          <p:cNvSpPr/>
          <p:nvPr/>
        </p:nvSpPr>
        <p:spPr>
          <a:xfrm>
            <a:off x="6660598" y="1582250"/>
            <a:ext cx="1526100" cy="6075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Professional development</a:t>
            </a:r>
            <a:endParaRPr sz="1100" b="0" i="0" u="none" strike="noStrike" cap="none">
              <a:solidFill>
                <a:srgbClr val="000000"/>
              </a:solidFill>
              <a:latin typeface="Arial"/>
              <a:ea typeface="Arial"/>
              <a:cs typeface="Arial"/>
              <a:sym typeface="Arial"/>
            </a:endParaRPr>
          </a:p>
        </p:txBody>
      </p:sp>
      <p:sp>
        <p:nvSpPr>
          <p:cNvPr id="561" name="Google Shape;561;p32"/>
          <p:cNvSpPr/>
          <p:nvPr/>
        </p:nvSpPr>
        <p:spPr>
          <a:xfrm>
            <a:off x="5422527" y="1126875"/>
            <a:ext cx="1338900" cy="6075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Intellectual Community</a:t>
            </a:r>
            <a:endParaRPr sz="1200" b="1" i="0" u="none" strike="noStrike" cap="none">
              <a:solidFill>
                <a:srgbClr val="FFC000"/>
              </a:solidFill>
              <a:latin typeface="Corbel"/>
              <a:ea typeface="Corbel"/>
              <a:cs typeface="Corbel"/>
              <a:sym typeface="Corbel"/>
            </a:endParaRPr>
          </a:p>
        </p:txBody>
      </p:sp>
      <p:sp>
        <p:nvSpPr>
          <p:cNvPr id="562" name="Google Shape;562;p32"/>
          <p:cNvSpPr txBox="1"/>
          <p:nvPr/>
        </p:nvSpPr>
        <p:spPr>
          <a:xfrm>
            <a:off x="5539129" y="2279248"/>
            <a:ext cx="795600" cy="438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dk1"/>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563" name="Google Shape;563;p32"/>
          <p:cNvSpPr txBox="1"/>
          <p:nvPr/>
        </p:nvSpPr>
        <p:spPr>
          <a:xfrm>
            <a:off x="7401181" y="882250"/>
            <a:ext cx="1721100" cy="6849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000" b="0" i="0" u="none" strike="noStrike" cap="none">
                <a:solidFill>
                  <a:srgbClr val="FFC000"/>
                </a:solidFill>
                <a:latin typeface="Corbel"/>
                <a:ea typeface="Corbel"/>
                <a:cs typeface="Corbel"/>
                <a:sym typeface="Corbel"/>
              </a:rPr>
              <a:t>Getting your work done</a:t>
            </a:r>
            <a:endParaRPr sz="2000" b="0" i="0" u="none" strike="noStrike" cap="none">
              <a:solidFill>
                <a:srgbClr val="FFC000"/>
              </a:solidFill>
              <a:latin typeface="Corbel"/>
              <a:ea typeface="Corbel"/>
              <a:cs typeface="Corbel"/>
              <a:sym typeface="Corbel"/>
            </a:endParaRPr>
          </a:p>
        </p:txBody>
      </p:sp>
      <p:cxnSp>
        <p:nvCxnSpPr>
          <p:cNvPr id="564" name="Google Shape;564;p32"/>
          <p:cNvCxnSpPr/>
          <p:nvPr/>
        </p:nvCxnSpPr>
        <p:spPr>
          <a:xfrm rot="10800000" flipH="1">
            <a:off x="5936937" y="1728580"/>
            <a:ext cx="95700" cy="4104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565" name="Google Shape;565;p32"/>
          <p:cNvCxnSpPr>
            <a:stCxn id="562" idx="7"/>
          </p:cNvCxnSpPr>
          <p:nvPr/>
        </p:nvCxnSpPr>
        <p:spPr>
          <a:xfrm rot="10800000" flipH="1">
            <a:off x="6190181" y="2100673"/>
            <a:ext cx="658200" cy="145200"/>
          </a:xfrm>
          <a:prstGeom prst="straightConnector1">
            <a:avLst/>
          </a:prstGeom>
          <a:noFill/>
          <a:ln w="28575" cap="flat" cmpd="sng">
            <a:solidFill>
              <a:srgbClr val="FFC000"/>
            </a:solidFill>
            <a:prstDash val="solid"/>
            <a:miter lim="800000"/>
            <a:headEnd type="triangle" w="sm" len="sm"/>
            <a:tailEnd type="triangle" w="med" len="med"/>
          </a:ln>
        </p:spPr>
      </p:cxnSp>
      <p:sp>
        <p:nvSpPr>
          <p:cNvPr id="566" name="Google Shape;566;p32"/>
          <p:cNvSpPr/>
          <p:nvPr/>
        </p:nvSpPr>
        <p:spPr>
          <a:xfrm>
            <a:off x="3795250" y="1728375"/>
            <a:ext cx="1466100" cy="6075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Networking and Sponsorship</a:t>
            </a:r>
            <a:endParaRPr sz="1200" b="1" i="0" u="none" strike="noStrike" cap="none">
              <a:solidFill>
                <a:srgbClr val="FF0000"/>
              </a:solidFill>
              <a:latin typeface="Corbel"/>
              <a:ea typeface="Corbel"/>
              <a:cs typeface="Corbel"/>
              <a:sym typeface="Corbel"/>
            </a:endParaRPr>
          </a:p>
        </p:txBody>
      </p:sp>
      <p:sp>
        <p:nvSpPr>
          <p:cNvPr id="567" name="Google Shape;567;p32"/>
          <p:cNvSpPr/>
          <p:nvPr/>
        </p:nvSpPr>
        <p:spPr>
          <a:xfrm>
            <a:off x="3609245" y="2421144"/>
            <a:ext cx="1338900" cy="7308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Role Models</a:t>
            </a:r>
            <a:endParaRPr sz="1200" b="1" i="0" u="none" strike="noStrike" cap="none">
              <a:solidFill>
                <a:srgbClr val="FF0000"/>
              </a:solidFill>
              <a:latin typeface="Corbel"/>
              <a:ea typeface="Corbel"/>
              <a:cs typeface="Corbel"/>
              <a:sym typeface="Corbel"/>
            </a:endParaRPr>
          </a:p>
        </p:txBody>
      </p:sp>
      <p:sp>
        <p:nvSpPr>
          <p:cNvPr id="568" name="Google Shape;568;p32"/>
          <p:cNvSpPr txBox="1"/>
          <p:nvPr/>
        </p:nvSpPr>
        <p:spPr>
          <a:xfrm>
            <a:off x="2719575" y="808550"/>
            <a:ext cx="1925100" cy="9927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000" b="0" i="0" u="none" strike="noStrike" cap="none">
                <a:solidFill>
                  <a:srgbClr val="FF0000"/>
                </a:solidFill>
                <a:latin typeface="Corbel"/>
                <a:ea typeface="Corbel"/>
                <a:cs typeface="Corbel"/>
                <a:sym typeface="Corbel"/>
              </a:rPr>
              <a:t>Career Advancement Support</a:t>
            </a:r>
            <a:endParaRPr sz="2000" b="0" i="0" u="none" strike="noStrike" cap="none">
              <a:solidFill>
                <a:srgbClr val="FF0000"/>
              </a:solidFill>
              <a:latin typeface="Corbel"/>
              <a:ea typeface="Corbel"/>
              <a:cs typeface="Corbel"/>
              <a:sym typeface="Corbel"/>
            </a:endParaRPr>
          </a:p>
        </p:txBody>
      </p:sp>
      <p:cxnSp>
        <p:nvCxnSpPr>
          <p:cNvPr id="569" name="Google Shape;569;p32"/>
          <p:cNvCxnSpPr/>
          <p:nvPr/>
        </p:nvCxnSpPr>
        <p:spPr>
          <a:xfrm flipH="1">
            <a:off x="4947693" y="2533960"/>
            <a:ext cx="399900" cy="252600"/>
          </a:xfrm>
          <a:prstGeom prst="straightConnector1">
            <a:avLst/>
          </a:prstGeom>
          <a:noFill/>
          <a:ln w="28575" cap="flat" cmpd="sng">
            <a:solidFill>
              <a:srgbClr val="FF0000"/>
            </a:solidFill>
            <a:prstDash val="solid"/>
            <a:miter lim="800000"/>
            <a:headEnd type="triangle" w="sm" len="sm"/>
            <a:tailEnd type="triangle" w="med" len="med"/>
          </a:ln>
        </p:spPr>
      </p:cxnSp>
      <p:cxnSp>
        <p:nvCxnSpPr>
          <p:cNvPr id="570" name="Google Shape;570;p32"/>
          <p:cNvCxnSpPr/>
          <p:nvPr/>
        </p:nvCxnSpPr>
        <p:spPr>
          <a:xfrm rot="10800000">
            <a:off x="5134138" y="2079799"/>
            <a:ext cx="335100" cy="187200"/>
          </a:xfrm>
          <a:prstGeom prst="straightConnector1">
            <a:avLst/>
          </a:prstGeom>
          <a:noFill/>
          <a:ln w="28575" cap="flat" cmpd="sng">
            <a:solidFill>
              <a:srgbClr val="FF0000"/>
            </a:solidFill>
            <a:prstDash val="solid"/>
            <a:miter lim="800000"/>
            <a:headEnd type="triangle" w="sm" len="sm"/>
            <a:tailEnd type="triangle" w="med" len="med"/>
          </a:ln>
        </p:spPr>
      </p:cxnSp>
      <p:sp>
        <p:nvSpPr>
          <p:cNvPr id="571" name="Google Shape;571;p32"/>
          <p:cNvSpPr txBox="1">
            <a:spLocks noGrp="1"/>
          </p:cNvSpPr>
          <p:nvPr>
            <p:ph type="body" idx="4294967295"/>
          </p:nvPr>
        </p:nvSpPr>
        <p:spPr>
          <a:xfrm>
            <a:off x="369300" y="3988400"/>
            <a:ext cx="2416629" cy="469500"/>
          </a:xfrm>
          <a:prstGeom prst="rect">
            <a:avLst/>
          </a:prstGeom>
          <a:noFill/>
          <a:ln>
            <a:noFill/>
          </a:ln>
        </p:spPr>
        <p:txBody>
          <a:bodyPr spcFirstLastPara="1" wrap="square" lIns="61550" tIns="30775" rIns="61550" bIns="30775" anchor="t" anchorCtr="0">
            <a:normAutofit/>
          </a:bodyPr>
          <a:lstStyle/>
          <a:p>
            <a:pPr marL="0" indent="0">
              <a:lnSpc>
                <a:spcPct val="90000"/>
              </a:lnSpc>
              <a:spcBef>
                <a:spcPts val="700"/>
              </a:spcBef>
              <a:buClr>
                <a:srgbClr val="4D3E2F"/>
              </a:buClr>
              <a:buSzPts val="2300"/>
              <a:buNone/>
            </a:pPr>
            <a:r>
              <a:rPr lang="en" dirty="0">
                <a:solidFill>
                  <a:schemeClr val="tx1"/>
                </a:solidFill>
              </a:rPr>
              <a:t>Use your Support Map</a:t>
            </a:r>
            <a:endParaRPr dirty="0">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33"/>
          <p:cNvSpPr txBox="1">
            <a:spLocks noGrp="1"/>
          </p:cNvSpPr>
          <p:nvPr>
            <p:ph type="title" idx="4294967295"/>
          </p:nvPr>
        </p:nvSpPr>
        <p:spPr>
          <a:xfrm>
            <a:off x="153592" y="340409"/>
            <a:ext cx="7097700" cy="469329"/>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Who is in your ecosystem of support? </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578" name="Google Shape;578;p33"/>
          <p:cNvGraphicFramePr/>
          <p:nvPr/>
        </p:nvGraphicFramePr>
        <p:xfrm>
          <a:off x="881915" y="1273132"/>
          <a:ext cx="5986250" cy="3246700"/>
        </p:xfrm>
        <a:graphic>
          <a:graphicData uri="http://schemas.openxmlformats.org/drawingml/2006/table">
            <a:tbl>
              <a:tblPr firstRow="1" bandRow="1">
                <a:noFill/>
                <a:tableStyleId>{EF631301-5467-41B1-B072-35E805D3E867}</a:tableStyleId>
              </a:tblPr>
              <a:tblGrid>
                <a:gridCol w="2123525">
                  <a:extLst>
                    <a:ext uri="{9D8B030D-6E8A-4147-A177-3AD203B41FA5}">
                      <a16:colId xmlns:a16="http://schemas.microsoft.com/office/drawing/2014/main" val="20000"/>
                    </a:ext>
                  </a:extLst>
                </a:gridCol>
                <a:gridCol w="544625">
                  <a:extLst>
                    <a:ext uri="{9D8B030D-6E8A-4147-A177-3AD203B41FA5}">
                      <a16:colId xmlns:a16="http://schemas.microsoft.com/office/drawing/2014/main" val="20001"/>
                    </a:ext>
                  </a:extLst>
                </a:gridCol>
                <a:gridCol w="584950">
                  <a:extLst>
                    <a:ext uri="{9D8B030D-6E8A-4147-A177-3AD203B41FA5}">
                      <a16:colId xmlns:a16="http://schemas.microsoft.com/office/drawing/2014/main" val="20002"/>
                    </a:ext>
                  </a:extLst>
                </a:gridCol>
                <a:gridCol w="554700">
                  <a:extLst>
                    <a:ext uri="{9D8B030D-6E8A-4147-A177-3AD203B41FA5}">
                      <a16:colId xmlns:a16="http://schemas.microsoft.com/office/drawing/2014/main" val="20003"/>
                    </a:ext>
                  </a:extLst>
                </a:gridCol>
                <a:gridCol w="583575">
                  <a:extLst>
                    <a:ext uri="{9D8B030D-6E8A-4147-A177-3AD203B41FA5}">
                      <a16:colId xmlns:a16="http://schemas.microsoft.com/office/drawing/2014/main" val="20004"/>
                    </a:ext>
                  </a:extLst>
                </a:gridCol>
                <a:gridCol w="513425">
                  <a:extLst>
                    <a:ext uri="{9D8B030D-6E8A-4147-A177-3AD203B41FA5}">
                      <a16:colId xmlns:a16="http://schemas.microsoft.com/office/drawing/2014/main" val="20005"/>
                    </a:ext>
                  </a:extLst>
                </a:gridCol>
                <a:gridCol w="546200">
                  <a:extLst>
                    <a:ext uri="{9D8B030D-6E8A-4147-A177-3AD203B41FA5}">
                      <a16:colId xmlns:a16="http://schemas.microsoft.com/office/drawing/2014/main" val="20006"/>
                    </a:ext>
                  </a:extLst>
                </a:gridCol>
                <a:gridCol w="535250">
                  <a:extLst>
                    <a:ext uri="{9D8B030D-6E8A-4147-A177-3AD203B41FA5}">
                      <a16:colId xmlns:a16="http://schemas.microsoft.com/office/drawing/2014/main" val="20007"/>
                    </a:ext>
                  </a:extLst>
                </a:gridCol>
              </a:tblGrid>
              <a:tr h="1272075">
                <a:tc>
                  <a:txBody>
                    <a:bodyPr/>
                    <a:lstStyle/>
                    <a:p>
                      <a:pPr marL="0" marR="0" lvl="0" indent="0" algn="ctr" rtl="0">
                        <a:lnSpc>
                          <a:spcPct val="100000"/>
                        </a:lnSpc>
                        <a:spcBef>
                          <a:spcPts val="0"/>
                        </a:spcBef>
                        <a:spcAft>
                          <a:spcPts val="0"/>
                        </a:spcAft>
                        <a:buClr>
                          <a:srgbClr val="000000"/>
                        </a:buClr>
                        <a:buSzPts val="2400"/>
                        <a:buFont typeface="Arial"/>
                        <a:buNone/>
                      </a:pPr>
                      <a:r>
                        <a:rPr lang="en" sz="2400" b="1" u="none" strike="noStrike" cap="none">
                          <a:latin typeface="Corbel"/>
                          <a:ea typeface="Corbel"/>
                          <a:cs typeface="Corbel"/>
                          <a:sym typeface="Corbel"/>
                        </a:rPr>
                        <a:t>Name</a:t>
                      </a:r>
                      <a:endParaRPr sz="1100" u="none" strike="noStrike" cap="none"/>
                    </a:p>
                  </a:txBody>
                  <a:tcPr marL="68600" marR="68600" marT="34300" marB="34300" anchor="b">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C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100" u="none" strike="noStrike" cap="none"/>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C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2E75B5"/>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2E75B5"/>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2E75B5"/>
                    </a:solidFill>
                  </a:tcPr>
                </a:tc>
                <a:extLst>
                  <a:ext uri="{0D108BD9-81ED-4DB2-BD59-A6C34878D82A}">
                    <a16:rowId xmlns:a16="http://schemas.microsoft.com/office/drawing/2014/main" val="10000"/>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1"/>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2"/>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3"/>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4"/>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5"/>
                  </a:ext>
                </a:extLst>
              </a:tr>
            </a:tbl>
          </a:graphicData>
        </a:graphic>
      </p:graphicFrame>
      <p:sp>
        <p:nvSpPr>
          <p:cNvPr id="579" name="Google Shape;579;p33"/>
          <p:cNvSpPr txBox="1"/>
          <p:nvPr/>
        </p:nvSpPr>
        <p:spPr>
          <a:xfrm rot="-5400000">
            <a:off x="2673981" y="1654179"/>
            <a:ext cx="1242546" cy="543001"/>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Intellectual Community</a:t>
            </a:r>
            <a:endParaRPr sz="1300" b="0" i="0" u="none" strike="noStrike" cap="none">
              <a:solidFill>
                <a:srgbClr val="000000"/>
              </a:solidFill>
              <a:latin typeface="Corbel"/>
              <a:ea typeface="Corbel"/>
              <a:cs typeface="Corbel"/>
              <a:sym typeface="Corbel"/>
            </a:endParaRPr>
          </a:p>
        </p:txBody>
      </p:sp>
      <p:sp>
        <p:nvSpPr>
          <p:cNvPr id="580" name="Google Shape;580;p33"/>
          <p:cNvSpPr txBox="1"/>
          <p:nvPr/>
        </p:nvSpPr>
        <p:spPr>
          <a:xfrm rot="-5400000">
            <a:off x="3228623" y="1654178"/>
            <a:ext cx="1242546" cy="543001"/>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Professional Development</a:t>
            </a:r>
            <a:endParaRPr sz="1300" b="0" i="0" u="none" strike="noStrike" cap="none">
              <a:solidFill>
                <a:srgbClr val="000000"/>
              </a:solidFill>
              <a:latin typeface="Corbel"/>
              <a:ea typeface="Corbel"/>
              <a:cs typeface="Corbel"/>
              <a:sym typeface="Corbel"/>
            </a:endParaRPr>
          </a:p>
        </p:txBody>
      </p:sp>
      <p:sp>
        <p:nvSpPr>
          <p:cNvPr id="581" name="Google Shape;581;p33"/>
          <p:cNvSpPr txBox="1"/>
          <p:nvPr/>
        </p:nvSpPr>
        <p:spPr>
          <a:xfrm rot="-5400000">
            <a:off x="3659884" y="1529991"/>
            <a:ext cx="1540515" cy="543001"/>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Networking and Sponsorship</a:t>
            </a:r>
            <a:endParaRPr sz="1300" b="0" i="0" u="none" strike="noStrike" cap="none">
              <a:solidFill>
                <a:srgbClr val="000000"/>
              </a:solidFill>
              <a:latin typeface="Corbel"/>
              <a:ea typeface="Corbel"/>
              <a:cs typeface="Corbel"/>
              <a:sym typeface="Corbel"/>
            </a:endParaRPr>
          </a:p>
        </p:txBody>
      </p:sp>
      <p:sp>
        <p:nvSpPr>
          <p:cNvPr id="582" name="Google Shape;582;p33"/>
          <p:cNvSpPr txBox="1"/>
          <p:nvPr/>
        </p:nvSpPr>
        <p:spPr>
          <a:xfrm rot="-5400000">
            <a:off x="4396293" y="1739590"/>
            <a:ext cx="1242546" cy="37218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500" b="0" i="0" u="none" strike="noStrike" cap="none">
                <a:solidFill>
                  <a:srgbClr val="000000"/>
                </a:solidFill>
                <a:latin typeface="Corbel"/>
                <a:ea typeface="Corbel"/>
                <a:cs typeface="Corbel"/>
                <a:sym typeface="Corbel"/>
              </a:rPr>
              <a:t>Role Models</a:t>
            </a:r>
            <a:endParaRPr sz="1500" b="0" i="0" u="none" strike="noStrike" cap="none">
              <a:solidFill>
                <a:srgbClr val="000000"/>
              </a:solidFill>
              <a:latin typeface="Corbel"/>
              <a:ea typeface="Corbel"/>
              <a:cs typeface="Corbel"/>
              <a:sym typeface="Corbel"/>
            </a:endParaRPr>
          </a:p>
        </p:txBody>
      </p:sp>
      <p:sp>
        <p:nvSpPr>
          <p:cNvPr id="583" name="Google Shape;583;p33"/>
          <p:cNvSpPr txBox="1"/>
          <p:nvPr/>
        </p:nvSpPr>
        <p:spPr>
          <a:xfrm rot="-5400000">
            <a:off x="4908940" y="1747299"/>
            <a:ext cx="1242546" cy="35676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rbel"/>
                <a:ea typeface="Corbel"/>
                <a:cs typeface="Corbel"/>
                <a:sym typeface="Corbel"/>
              </a:rPr>
              <a:t>Safe Space</a:t>
            </a:r>
            <a:endParaRPr sz="1400" b="0" i="0" u="none" strike="noStrike" cap="none">
              <a:solidFill>
                <a:srgbClr val="000000"/>
              </a:solidFill>
              <a:latin typeface="Corbel"/>
              <a:ea typeface="Corbel"/>
              <a:cs typeface="Corbel"/>
              <a:sym typeface="Corbel"/>
            </a:endParaRPr>
          </a:p>
        </p:txBody>
      </p:sp>
      <p:sp>
        <p:nvSpPr>
          <p:cNvPr id="584" name="Google Shape;584;p33"/>
          <p:cNvSpPr txBox="1"/>
          <p:nvPr/>
        </p:nvSpPr>
        <p:spPr>
          <a:xfrm rot="-5400000">
            <a:off x="5411176" y="1638475"/>
            <a:ext cx="1242546" cy="51186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200" b="0" i="0" u="none" strike="noStrike" cap="none">
                <a:solidFill>
                  <a:srgbClr val="000000"/>
                </a:solidFill>
                <a:latin typeface="Corbel"/>
                <a:ea typeface="Corbel"/>
                <a:cs typeface="Corbel"/>
                <a:sym typeface="Corbel"/>
              </a:rPr>
              <a:t>Kindness and Belonging</a:t>
            </a:r>
            <a:endParaRPr sz="1200" b="0" i="0" u="none" strike="noStrike" cap="none">
              <a:solidFill>
                <a:srgbClr val="000000"/>
              </a:solidFill>
              <a:latin typeface="Corbel"/>
              <a:ea typeface="Corbel"/>
              <a:cs typeface="Corbel"/>
              <a:sym typeface="Corbel"/>
            </a:endParaRPr>
          </a:p>
        </p:txBody>
      </p:sp>
      <p:sp>
        <p:nvSpPr>
          <p:cNvPr id="585" name="Google Shape;585;p33"/>
          <p:cNvSpPr txBox="1"/>
          <p:nvPr/>
        </p:nvSpPr>
        <p:spPr>
          <a:xfrm rot="-5400000">
            <a:off x="5968469" y="1622904"/>
            <a:ext cx="1242546" cy="543001"/>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Values and Identity</a:t>
            </a:r>
            <a:endParaRPr sz="1300" b="0" i="0" u="none" strike="noStrike" cap="none">
              <a:solidFill>
                <a:srgbClr val="000000"/>
              </a:solidFill>
              <a:latin typeface="Corbel"/>
              <a:ea typeface="Corbel"/>
              <a:cs typeface="Corbel"/>
              <a:sym typeface="Corbel"/>
            </a:endParaRPr>
          </a:p>
        </p:txBody>
      </p:sp>
      <p:pic>
        <p:nvPicPr>
          <p:cNvPr id="586" name="Google Shape;586;p3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34"/>
          <p:cNvSpPr txBox="1">
            <a:spLocks noGrp="1"/>
          </p:cNvSpPr>
          <p:nvPr>
            <p:ph type="title" idx="4294967295"/>
          </p:nvPr>
        </p:nvSpPr>
        <p:spPr>
          <a:xfrm>
            <a:off x="166843" y="340409"/>
            <a:ext cx="8314547" cy="469329"/>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Who is in your ecosystem of support?: Example</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593" name="Google Shape;593;p34"/>
          <p:cNvGraphicFramePr/>
          <p:nvPr/>
        </p:nvGraphicFramePr>
        <p:xfrm>
          <a:off x="881915" y="1273132"/>
          <a:ext cx="5986250" cy="3246700"/>
        </p:xfrm>
        <a:graphic>
          <a:graphicData uri="http://schemas.openxmlformats.org/drawingml/2006/table">
            <a:tbl>
              <a:tblPr firstRow="1" bandRow="1">
                <a:noFill/>
                <a:tableStyleId>{EF631301-5467-41B1-B072-35E805D3E867}</a:tableStyleId>
              </a:tblPr>
              <a:tblGrid>
                <a:gridCol w="2123525">
                  <a:extLst>
                    <a:ext uri="{9D8B030D-6E8A-4147-A177-3AD203B41FA5}">
                      <a16:colId xmlns:a16="http://schemas.microsoft.com/office/drawing/2014/main" val="20000"/>
                    </a:ext>
                  </a:extLst>
                </a:gridCol>
                <a:gridCol w="544625">
                  <a:extLst>
                    <a:ext uri="{9D8B030D-6E8A-4147-A177-3AD203B41FA5}">
                      <a16:colId xmlns:a16="http://schemas.microsoft.com/office/drawing/2014/main" val="20001"/>
                    </a:ext>
                  </a:extLst>
                </a:gridCol>
                <a:gridCol w="584950">
                  <a:extLst>
                    <a:ext uri="{9D8B030D-6E8A-4147-A177-3AD203B41FA5}">
                      <a16:colId xmlns:a16="http://schemas.microsoft.com/office/drawing/2014/main" val="20002"/>
                    </a:ext>
                  </a:extLst>
                </a:gridCol>
                <a:gridCol w="554700">
                  <a:extLst>
                    <a:ext uri="{9D8B030D-6E8A-4147-A177-3AD203B41FA5}">
                      <a16:colId xmlns:a16="http://schemas.microsoft.com/office/drawing/2014/main" val="20003"/>
                    </a:ext>
                  </a:extLst>
                </a:gridCol>
                <a:gridCol w="583575">
                  <a:extLst>
                    <a:ext uri="{9D8B030D-6E8A-4147-A177-3AD203B41FA5}">
                      <a16:colId xmlns:a16="http://schemas.microsoft.com/office/drawing/2014/main" val="20004"/>
                    </a:ext>
                  </a:extLst>
                </a:gridCol>
                <a:gridCol w="513425">
                  <a:extLst>
                    <a:ext uri="{9D8B030D-6E8A-4147-A177-3AD203B41FA5}">
                      <a16:colId xmlns:a16="http://schemas.microsoft.com/office/drawing/2014/main" val="20005"/>
                    </a:ext>
                  </a:extLst>
                </a:gridCol>
                <a:gridCol w="546200">
                  <a:extLst>
                    <a:ext uri="{9D8B030D-6E8A-4147-A177-3AD203B41FA5}">
                      <a16:colId xmlns:a16="http://schemas.microsoft.com/office/drawing/2014/main" val="20006"/>
                    </a:ext>
                  </a:extLst>
                </a:gridCol>
                <a:gridCol w="535250">
                  <a:extLst>
                    <a:ext uri="{9D8B030D-6E8A-4147-A177-3AD203B41FA5}">
                      <a16:colId xmlns:a16="http://schemas.microsoft.com/office/drawing/2014/main" val="20007"/>
                    </a:ext>
                  </a:extLst>
                </a:gridCol>
              </a:tblGrid>
              <a:tr h="1272075">
                <a:tc>
                  <a:txBody>
                    <a:bodyPr/>
                    <a:lstStyle/>
                    <a:p>
                      <a:pPr marL="0" marR="0" lvl="0" indent="0" algn="ctr" rtl="0">
                        <a:lnSpc>
                          <a:spcPct val="100000"/>
                        </a:lnSpc>
                        <a:spcBef>
                          <a:spcPts val="0"/>
                        </a:spcBef>
                        <a:spcAft>
                          <a:spcPts val="0"/>
                        </a:spcAft>
                        <a:buClr>
                          <a:srgbClr val="000000"/>
                        </a:buClr>
                        <a:buSzPts val="2400"/>
                        <a:buFont typeface="Arial"/>
                        <a:buNone/>
                      </a:pPr>
                      <a:r>
                        <a:rPr lang="en" sz="2400" b="1" u="none" strike="noStrike" cap="none">
                          <a:latin typeface="Corbel"/>
                          <a:ea typeface="Corbel"/>
                          <a:cs typeface="Corbel"/>
                          <a:sym typeface="Corbel"/>
                        </a:rPr>
                        <a:t>Name</a:t>
                      </a:r>
                      <a:endParaRPr sz="1100" u="none" strike="noStrike" cap="none"/>
                    </a:p>
                  </a:txBody>
                  <a:tcPr marL="68600" marR="68600" marT="34300" marB="34300" anchor="b">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C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100" u="none" strike="noStrike" cap="none"/>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C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2E75B5"/>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2E75B5"/>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2E75B5"/>
                    </a:solidFill>
                  </a:tcPr>
                </a:tc>
                <a:extLst>
                  <a:ext uri="{0D108BD9-81ED-4DB2-BD59-A6C34878D82A}">
                    <a16:rowId xmlns:a16="http://schemas.microsoft.com/office/drawing/2014/main" val="10000"/>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Mary Awesome</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1"/>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Keisha Rockstar</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2"/>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Dan the Man</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3"/>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4"/>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5"/>
                  </a:ext>
                </a:extLst>
              </a:tr>
            </a:tbl>
          </a:graphicData>
        </a:graphic>
      </p:graphicFrame>
      <p:sp>
        <p:nvSpPr>
          <p:cNvPr id="594" name="Google Shape;594;p34"/>
          <p:cNvSpPr txBox="1"/>
          <p:nvPr/>
        </p:nvSpPr>
        <p:spPr>
          <a:xfrm rot="-5400000">
            <a:off x="2673981" y="1654179"/>
            <a:ext cx="1242546" cy="543001"/>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Intellectual Community</a:t>
            </a:r>
            <a:endParaRPr sz="1300" b="0" i="0" u="none" strike="noStrike" cap="none">
              <a:solidFill>
                <a:srgbClr val="000000"/>
              </a:solidFill>
              <a:latin typeface="Corbel"/>
              <a:ea typeface="Corbel"/>
              <a:cs typeface="Corbel"/>
              <a:sym typeface="Corbel"/>
            </a:endParaRPr>
          </a:p>
        </p:txBody>
      </p:sp>
      <p:sp>
        <p:nvSpPr>
          <p:cNvPr id="595" name="Google Shape;595;p34"/>
          <p:cNvSpPr txBox="1"/>
          <p:nvPr/>
        </p:nvSpPr>
        <p:spPr>
          <a:xfrm rot="-5400000">
            <a:off x="3228623" y="1654178"/>
            <a:ext cx="1242546" cy="543001"/>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Professional Development</a:t>
            </a:r>
            <a:endParaRPr sz="1300" b="0" i="0" u="none" strike="noStrike" cap="none">
              <a:solidFill>
                <a:srgbClr val="000000"/>
              </a:solidFill>
              <a:latin typeface="Corbel"/>
              <a:ea typeface="Corbel"/>
              <a:cs typeface="Corbel"/>
              <a:sym typeface="Corbel"/>
            </a:endParaRPr>
          </a:p>
        </p:txBody>
      </p:sp>
      <p:sp>
        <p:nvSpPr>
          <p:cNvPr id="596" name="Google Shape;596;p34"/>
          <p:cNvSpPr txBox="1"/>
          <p:nvPr/>
        </p:nvSpPr>
        <p:spPr>
          <a:xfrm rot="-5400000">
            <a:off x="3659884" y="1529991"/>
            <a:ext cx="1540515" cy="543001"/>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Networking and Sponsorship</a:t>
            </a:r>
            <a:endParaRPr sz="1300" b="0" i="0" u="none" strike="noStrike" cap="none">
              <a:solidFill>
                <a:srgbClr val="000000"/>
              </a:solidFill>
              <a:latin typeface="Corbel"/>
              <a:ea typeface="Corbel"/>
              <a:cs typeface="Corbel"/>
              <a:sym typeface="Corbel"/>
            </a:endParaRPr>
          </a:p>
        </p:txBody>
      </p:sp>
      <p:sp>
        <p:nvSpPr>
          <p:cNvPr id="597" name="Google Shape;597;p34"/>
          <p:cNvSpPr txBox="1"/>
          <p:nvPr/>
        </p:nvSpPr>
        <p:spPr>
          <a:xfrm rot="-5400000">
            <a:off x="4396293" y="1739590"/>
            <a:ext cx="1242546" cy="37218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500" b="0" i="0" u="none" strike="noStrike" cap="none">
                <a:solidFill>
                  <a:srgbClr val="000000"/>
                </a:solidFill>
                <a:latin typeface="Corbel"/>
                <a:ea typeface="Corbel"/>
                <a:cs typeface="Corbel"/>
                <a:sym typeface="Corbel"/>
              </a:rPr>
              <a:t>Role Models</a:t>
            </a:r>
            <a:endParaRPr sz="1500" b="0" i="0" u="none" strike="noStrike" cap="none">
              <a:solidFill>
                <a:srgbClr val="000000"/>
              </a:solidFill>
              <a:latin typeface="Corbel"/>
              <a:ea typeface="Corbel"/>
              <a:cs typeface="Corbel"/>
              <a:sym typeface="Corbel"/>
            </a:endParaRPr>
          </a:p>
        </p:txBody>
      </p:sp>
      <p:sp>
        <p:nvSpPr>
          <p:cNvPr id="598" name="Google Shape;598;p34"/>
          <p:cNvSpPr txBox="1"/>
          <p:nvPr/>
        </p:nvSpPr>
        <p:spPr>
          <a:xfrm rot="-5400000">
            <a:off x="4908940" y="1747299"/>
            <a:ext cx="1242546" cy="35676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rbel"/>
                <a:ea typeface="Corbel"/>
                <a:cs typeface="Corbel"/>
                <a:sym typeface="Corbel"/>
              </a:rPr>
              <a:t>Safe Space</a:t>
            </a:r>
            <a:endParaRPr sz="1400" b="0" i="0" u="none" strike="noStrike" cap="none">
              <a:solidFill>
                <a:srgbClr val="000000"/>
              </a:solidFill>
              <a:latin typeface="Corbel"/>
              <a:ea typeface="Corbel"/>
              <a:cs typeface="Corbel"/>
              <a:sym typeface="Corbel"/>
            </a:endParaRPr>
          </a:p>
        </p:txBody>
      </p:sp>
      <p:sp>
        <p:nvSpPr>
          <p:cNvPr id="599" name="Google Shape;599;p34"/>
          <p:cNvSpPr txBox="1"/>
          <p:nvPr/>
        </p:nvSpPr>
        <p:spPr>
          <a:xfrm rot="-5400000">
            <a:off x="5411176" y="1638475"/>
            <a:ext cx="1242546" cy="51186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200" b="0" i="0" u="none" strike="noStrike" cap="none">
                <a:solidFill>
                  <a:srgbClr val="000000"/>
                </a:solidFill>
                <a:latin typeface="Corbel"/>
                <a:ea typeface="Corbel"/>
                <a:cs typeface="Corbel"/>
                <a:sym typeface="Corbel"/>
              </a:rPr>
              <a:t>Kindness and Belonging</a:t>
            </a:r>
            <a:endParaRPr sz="1200" b="0" i="0" u="none" strike="noStrike" cap="none">
              <a:solidFill>
                <a:srgbClr val="000000"/>
              </a:solidFill>
              <a:latin typeface="Corbel"/>
              <a:ea typeface="Corbel"/>
              <a:cs typeface="Corbel"/>
              <a:sym typeface="Corbel"/>
            </a:endParaRPr>
          </a:p>
        </p:txBody>
      </p:sp>
      <p:sp>
        <p:nvSpPr>
          <p:cNvPr id="600" name="Google Shape;600;p34"/>
          <p:cNvSpPr txBox="1"/>
          <p:nvPr/>
        </p:nvSpPr>
        <p:spPr>
          <a:xfrm rot="-5400000">
            <a:off x="5968469" y="1622904"/>
            <a:ext cx="1242546" cy="543001"/>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Values and Identity</a:t>
            </a:r>
            <a:endParaRPr sz="1300" b="0" i="0" u="none" strike="noStrike" cap="none">
              <a:solidFill>
                <a:srgbClr val="000000"/>
              </a:solidFill>
              <a:latin typeface="Corbel"/>
              <a:ea typeface="Corbel"/>
              <a:cs typeface="Corbel"/>
              <a:sym typeface="Corbel"/>
            </a:endParaRPr>
          </a:p>
        </p:txBody>
      </p:sp>
      <p:pic>
        <p:nvPicPr>
          <p:cNvPr id="601" name="Google Shape;601;p3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pic>
        <p:nvPicPr>
          <p:cNvPr id="607" name="Google Shape;607;p35" descr="Unicorn Graphic"/>
          <p:cNvPicPr preferRelativeResize="0"/>
          <p:nvPr/>
        </p:nvPicPr>
        <p:blipFill rotWithShape="1">
          <a:blip r:embed="rId3">
            <a:alphaModFix/>
          </a:blip>
          <a:srcRect/>
          <a:stretch/>
        </p:blipFill>
        <p:spPr>
          <a:xfrm>
            <a:off x="6558743" y="-42551"/>
            <a:ext cx="2661457" cy="2198595"/>
          </a:xfrm>
          <a:prstGeom prst="rect">
            <a:avLst/>
          </a:prstGeom>
          <a:noFill/>
          <a:ln>
            <a:noFill/>
          </a:ln>
        </p:spPr>
      </p:pic>
      <p:graphicFrame>
        <p:nvGraphicFramePr>
          <p:cNvPr id="608" name="Google Shape;608;p35"/>
          <p:cNvGraphicFramePr/>
          <p:nvPr/>
        </p:nvGraphicFramePr>
        <p:xfrm>
          <a:off x="881915" y="1260662"/>
          <a:ext cx="5986250" cy="3641625"/>
        </p:xfrm>
        <a:graphic>
          <a:graphicData uri="http://schemas.openxmlformats.org/drawingml/2006/table">
            <a:tbl>
              <a:tblPr firstRow="1" bandRow="1">
                <a:noFill/>
                <a:tableStyleId>{EF631301-5467-41B1-B072-35E805D3E867}</a:tableStyleId>
              </a:tblPr>
              <a:tblGrid>
                <a:gridCol w="2123525">
                  <a:extLst>
                    <a:ext uri="{9D8B030D-6E8A-4147-A177-3AD203B41FA5}">
                      <a16:colId xmlns:a16="http://schemas.microsoft.com/office/drawing/2014/main" val="20000"/>
                    </a:ext>
                  </a:extLst>
                </a:gridCol>
                <a:gridCol w="544625">
                  <a:extLst>
                    <a:ext uri="{9D8B030D-6E8A-4147-A177-3AD203B41FA5}">
                      <a16:colId xmlns:a16="http://schemas.microsoft.com/office/drawing/2014/main" val="20001"/>
                    </a:ext>
                  </a:extLst>
                </a:gridCol>
                <a:gridCol w="584950">
                  <a:extLst>
                    <a:ext uri="{9D8B030D-6E8A-4147-A177-3AD203B41FA5}">
                      <a16:colId xmlns:a16="http://schemas.microsoft.com/office/drawing/2014/main" val="20002"/>
                    </a:ext>
                  </a:extLst>
                </a:gridCol>
                <a:gridCol w="554700">
                  <a:extLst>
                    <a:ext uri="{9D8B030D-6E8A-4147-A177-3AD203B41FA5}">
                      <a16:colId xmlns:a16="http://schemas.microsoft.com/office/drawing/2014/main" val="20003"/>
                    </a:ext>
                  </a:extLst>
                </a:gridCol>
                <a:gridCol w="583575">
                  <a:extLst>
                    <a:ext uri="{9D8B030D-6E8A-4147-A177-3AD203B41FA5}">
                      <a16:colId xmlns:a16="http://schemas.microsoft.com/office/drawing/2014/main" val="20004"/>
                    </a:ext>
                  </a:extLst>
                </a:gridCol>
                <a:gridCol w="513425">
                  <a:extLst>
                    <a:ext uri="{9D8B030D-6E8A-4147-A177-3AD203B41FA5}">
                      <a16:colId xmlns:a16="http://schemas.microsoft.com/office/drawing/2014/main" val="20005"/>
                    </a:ext>
                  </a:extLst>
                </a:gridCol>
                <a:gridCol w="546200">
                  <a:extLst>
                    <a:ext uri="{9D8B030D-6E8A-4147-A177-3AD203B41FA5}">
                      <a16:colId xmlns:a16="http://schemas.microsoft.com/office/drawing/2014/main" val="20006"/>
                    </a:ext>
                  </a:extLst>
                </a:gridCol>
                <a:gridCol w="535250">
                  <a:extLst>
                    <a:ext uri="{9D8B030D-6E8A-4147-A177-3AD203B41FA5}">
                      <a16:colId xmlns:a16="http://schemas.microsoft.com/office/drawing/2014/main" val="20007"/>
                    </a:ext>
                  </a:extLst>
                </a:gridCol>
              </a:tblGrid>
              <a:tr h="1272075">
                <a:tc>
                  <a:txBody>
                    <a:bodyPr/>
                    <a:lstStyle/>
                    <a:p>
                      <a:pPr marL="0" marR="0" lvl="0" indent="0" algn="ctr" rtl="0">
                        <a:lnSpc>
                          <a:spcPct val="100000"/>
                        </a:lnSpc>
                        <a:spcBef>
                          <a:spcPts val="0"/>
                        </a:spcBef>
                        <a:spcAft>
                          <a:spcPts val="0"/>
                        </a:spcAft>
                        <a:buClr>
                          <a:srgbClr val="000000"/>
                        </a:buClr>
                        <a:buSzPts val="2400"/>
                        <a:buFont typeface="Arial"/>
                        <a:buNone/>
                      </a:pPr>
                      <a:r>
                        <a:rPr lang="en" sz="2400" b="1" u="none" strike="noStrike" cap="none">
                          <a:latin typeface="Corbel"/>
                          <a:ea typeface="Corbel"/>
                          <a:cs typeface="Corbel"/>
                          <a:sym typeface="Corbel"/>
                        </a:rPr>
                        <a:t>Name</a:t>
                      </a:r>
                      <a:endParaRPr sz="1100" u="none" strike="noStrike" cap="none"/>
                    </a:p>
                  </a:txBody>
                  <a:tcPr marL="68600" marR="68600" marT="34300" marB="34300" anchor="b">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C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100" u="none" strike="noStrike" cap="none"/>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C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FF0000"/>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2E75B5"/>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2E75B5"/>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solidFill>
                      <a:srgbClr val="2E75B5"/>
                    </a:solidFill>
                  </a:tcPr>
                </a:tc>
                <a:extLst>
                  <a:ext uri="{0D108BD9-81ED-4DB2-BD59-A6C34878D82A}">
                    <a16:rowId xmlns:a16="http://schemas.microsoft.com/office/drawing/2014/main" val="10000"/>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Mary Awesome</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1"/>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Keisha Rockstar</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2"/>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Dan the Man</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3"/>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Unicorn Human</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gradFill>
                      <a:gsLst>
                        <a:gs pos="0">
                          <a:srgbClr val="C00000"/>
                        </a:gs>
                        <a:gs pos="32000">
                          <a:srgbClr val="FFC000"/>
                        </a:gs>
                        <a:gs pos="54000">
                          <a:srgbClr val="FFFF00"/>
                        </a:gs>
                        <a:gs pos="74000">
                          <a:srgbClr val="00B050"/>
                        </a:gs>
                        <a:gs pos="99000">
                          <a:srgbClr val="00B0F0"/>
                        </a:gs>
                        <a:gs pos="100000">
                          <a:srgbClr val="00B0F0"/>
                        </a:gs>
                      </a:gsLst>
                      <a:lin ang="5400012" scaled="0"/>
                    </a:gra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gradFill>
                      <a:gsLst>
                        <a:gs pos="0">
                          <a:srgbClr val="C00000"/>
                        </a:gs>
                        <a:gs pos="32000">
                          <a:srgbClr val="FFC000"/>
                        </a:gs>
                        <a:gs pos="54000">
                          <a:srgbClr val="FFFF00"/>
                        </a:gs>
                        <a:gs pos="74000">
                          <a:srgbClr val="00B050"/>
                        </a:gs>
                        <a:gs pos="99000">
                          <a:srgbClr val="00B0F0"/>
                        </a:gs>
                        <a:gs pos="100000">
                          <a:srgbClr val="00B0F0"/>
                        </a:gs>
                      </a:gsLst>
                      <a:lin ang="5400012" scaled="0"/>
                    </a:gra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gradFill>
                      <a:gsLst>
                        <a:gs pos="0">
                          <a:srgbClr val="C00000"/>
                        </a:gs>
                        <a:gs pos="32000">
                          <a:srgbClr val="FFC000"/>
                        </a:gs>
                        <a:gs pos="54000">
                          <a:srgbClr val="FFFF00"/>
                        </a:gs>
                        <a:gs pos="74000">
                          <a:srgbClr val="00B050"/>
                        </a:gs>
                        <a:gs pos="99000">
                          <a:srgbClr val="00B0F0"/>
                        </a:gs>
                        <a:gs pos="100000">
                          <a:srgbClr val="00B0F0"/>
                        </a:gs>
                      </a:gsLst>
                      <a:lin ang="5400012" scaled="0"/>
                    </a:gra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gradFill>
                      <a:gsLst>
                        <a:gs pos="0">
                          <a:srgbClr val="C00000"/>
                        </a:gs>
                        <a:gs pos="32000">
                          <a:srgbClr val="FFC000"/>
                        </a:gs>
                        <a:gs pos="54000">
                          <a:srgbClr val="FFFF00"/>
                        </a:gs>
                        <a:gs pos="74000">
                          <a:srgbClr val="00B050"/>
                        </a:gs>
                        <a:gs pos="99000">
                          <a:srgbClr val="00B0F0"/>
                        </a:gs>
                        <a:gs pos="100000">
                          <a:srgbClr val="00B0F0"/>
                        </a:gs>
                      </a:gsLst>
                      <a:lin ang="5400012" scaled="0"/>
                    </a:gra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gradFill>
                      <a:gsLst>
                        <a:gs pos="0">
                          <a:srgbClr val="C00000"/>
                        </a:gs>
                        <a:gs pos="32000">
                          <a:srgbClr val="FFC000"/>
                        </a:gs>
                        <a:gs pos="54000">
                          <a:srgbClr val="FFFF00"/>
                        </a:gs>
                        <a:gs pos="74000">
                          <a:srgbClr val="00B050"/>
                        </a:gs>
                        <a:gs pos="99000">
                          <a:srgbClr val="00B0F0"/>
                        </a:gs>
                        <a:gs pos="100000">
                          <a:srgbClr val="00B0F0"/>
                        </a:gs>
                      </a:gsLst>
                      <a:lin ang="5400012" scaled="0"/>
                    </a:gra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gradFill>
                      <a:gsLst>
                        <a:gs pos="0">
                          <a:srgbClr val="C00000"/>
                        </a:gs>
                        <a:gs pos="32000">
                          <a:srgbClr val="FFC000"/>
                        </a:gs>
                        <a:gs pos="54000">
                          <a:srgbClr val="FFFF00"/>
                        </a:gs>
                        <a:gs pos="74000">
                          <a:srgbClr val="00B050"/>
                        </a:gs>
                        <a:gs pos="99000">
                          <a:srgbClr val="00B0F0"/>
                        </a:gs>
                        <a:gs pos="100000">
                          <a:srgbClr val="00B0F0"/>
                        </a:gs>
                      </a:gsLst>
                      <a:lin ang="5400012" scaled="0"/>
                    </a:gra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gradFill>
                      <a:gsLst>
                        <a:gs pos="0">
                          <a:srgbClr val="C00000"/>
                        </a:gs>
                        <a:gs pos="32000">
                          <a:srgbClr val="FFC000"/>
                        </a:gs>
                        <a:gs pos="54000">
                          <a:srgbClr val="FFFF00"/>
                        </a:gs>
                        <a:gs pos="74000">
                          <a:srgbClr val="00B050"/>
                        </a:gs>
                        <a:gs pos="99000">
                          <a:srgbClr val="00B0F0"/>
                        </a:gs>
                        <a:gs pos="100000">
                          <a:srgbClr val="00B0F0"/>
                        </a:gs>
                      </a:gsLst>
                      <a:lin ang="5400012" scaled="0"/>
                    </a:gra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 sz="1500" u="none" strike="noStrike" cap="none">
                          <a:latin typeface="Corbel"/>
                          <a:ea typeface="Corbel"/>
                          <a:cs typeface="Corbel"/>
                          <a:sym typeface="Corbel"/>
                        </a:rPr>
                        <a:t>X</a:t>
                      </a: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gradFill>
                      <a:gsLst>
                        <a:gs pos="0">
                          <a:srgbClr val="C00000"/>
                        </a:gs>
                        <a:gs pos="32000">
                          <a:srgbClr val="FFC000"/>
                        </a:gs>
                        <a:gs pos="54000">
                          <a:srgbClr val="FFFF00"/>
                        </a:gs>
                        <a:gs pos="74000">
                          <a:srgbClr val="00B050"/>
                        </a:gs>
                        <a:gs pos="99000">
                          <a:srgbClr val="00B0F0"/>
                        </a:gs>
                        <a:gs pos="100000">
                          <a:srgbClr val="00B0F0"/>
                        </a:gs>
                      </a:gsLst>
                      <a:lin ang="5400012" scaled="0"/>
                    </a:gradFill>
                  </a:tcPr>
                </a:tc>
                <a:extLst>
                  <a:ext uri="{0D108BD9-81ED-4DB2-BD59-A6C34878D82A}">
                    <a16:rowId xmlns:a16="http://schemas.microsoft.com/office/drawing/2014/main" val="10004"/>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5"/>
                  </a:ext>
                </a:extLst>
              </a:tr>
              <a:tr h="394925">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endParaRPr sz="1500" u="none" strike="noStrike" cap="none">
                        <a:latin typeface="Corbel"/>
                        <a:ea typeface="Corbel"/>
                        <a:cs typeface="Corbel"/>
                        <a:sym typeface="Corbel"/>
                      </a:endParaRPr>
                    </a:p>
                  </a:txBody>
                  <a:tcPr marL="68600" marR="68600" marT="34300" marB="34300">
                    <a:lnL w="9525" cap="flat" cmpd="sng">
                      <a:solidFill>
                        <a:srgbClr val="000000"/>
                      </a:solidFill>
                      <a:prstDash val="dot"/>
                      <a:round/>
                      <a:headEnd type="none" w="sm" len="sm"/>
                      <a:tailEnd type="none" w="sm" len="sm"/>
                    </a:lnL>
                    <a:lnR w="9525" cap="flat" cmpd="sng">
                      <a:solidFill>
                        <a:srgbClr val="000000"/>
                      </a:solidFill>
                      <a:prstDash val="dot"/>
                      <a:round/>
                      <a:headEnd type="none" w="sm" len="sm"/>
                      <a:tailEnd type="none" w="sm" len="sm"/>
                    </a:lnR>
                    <a:lnT w="9525" cap="flat" cmpd="sng">
                      <a:solidFill>
                        <a:srgbClr val="000000"/>
                      </a:solidFill>
                      <a:prstDash val="dot"/>
                      <a:round/>
                      <a:headEnd type="none" w="sm" len="sm"/>
                      <a:tailEnd type="none" w="sm" len="sm"/>
                    </a:lnT>
                    <a:lnB w="9525" cap="flat" cmpd="sng">
                      <a:solidFill>
                        <a:srgbClr val="000000"/>
                      </a:solidFill>
                      <a:prstDash val="dot"/>
                      <a:round/>
                      <a:headEnd type="none" w="sm" len="sm"/>
                      <a:tailEnd type="none" w="sm" len="sm"/>
                    </a:lnB>
                  </a:tcPr>
                </a:tc>
                <a:extLst>
                  <a:ext uri="{0D108BD9-81ED-4DB2-BD59-A6C34878D82A}">
                    <a16:rowId xmlns:a16="http://schemas.microsoft.com/office/drawing/2014/main" val="10006"/>
                  </a:ext>
                </a:extLst>
              </a:tr>
            </a:tbl>
          </a:graphicData>
        </a:graphic>
      </p:graphicFrame>
      <p:sp>
        <p:nvSpPr>
          <p:cNvPr id="609" name="Google Shape;609;p35"/>
          <p:cNvSpPr txBox="1"/>
          <p:nvPr/>
        </p:nvSpPr>
        <p:spPr>
          <a:xfrm>
            <a:off x="166844" y="557251"/>
            <a:ext cx="7097700" cy="684773"/>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000" b="0" i="1" u="none" strike="noStrike" cap="none">
                <a:solidFill>
                  <a:schemeClr val="dk1"/>
                </a:solidFill>
                <a:latin typeface="Arial"/>
                <a:ea typeface="Arial"/>
                <a:cs typeface="Arial"/>
                <a:sym typeface="Arial"/>
              </a:rPr>
              <a:t>Every </a:t>
            </a:r>
            <a:r>
              <a:rPr lang="en" sz="2000" b="0" i="1" u="none" strike="noStrike" cap="none" dirty="0">
                <a:solidFill>
                  <a:schemeClr val="dk1"/>
                </a:solidFill>
                <a:latin typeface="Arial"/>
                <a:ea typeface="Arial"/>
                <a:cs typeface="Arial"/>
                <a:sym typeface="Arial"/>
              </a:rPr>
              <a:t>mentor can offer you something, but you should be careful to not go to one person with everything</a:t>
            </a:r>
            <a:endParaRPr sz="2000" b="0" i="1" u="none" strike="noStrike" cap="none" dirty="0">
              <a:solidFill>
                <a:schemeClr val="dk1"/>
              </a:solidFill>
              <a:latin typeface="Arial"/>
              <a:ea typeface="Arial"/>
              <a:cs typeface="Arial"/>
              <a:sym typeface="Arial"/>
            </a:endParaRPr>
          </a:p>
        </p:txBody>
      </p:sp>
      <p:sp>
        <p:nvSpPr>
          <p:cNvPr id="610" name="Google Shape;610;p35"/>
          <p:cNvSpPr txBox="1"/>
          <p:nvPr/>
        </p:nvSpPr>
        <p:spPr>
          <a:xfrm rot="-5400000">
            <a:off x="2719369" y="1638374"/>
            <a:ext cx="1110900" cy="5388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Intellectual Community</a:t>
            </a:r>
            <a:endParaRPr sz="1300" b="0" i="0" u="none" strike="noStrike" cap="none">
              <a:solidFill>
                <a:srgbClr val="000000"/>
              </a:solidFill>
              <a:latin typeface="Corbel"/>
              <a:ea typeface="Corbel"/>
              <a:cs typeface="Corbel"/>
              <a:sym typeface="Corbel"/>
            </a:endParaRPr>
          </a:p>
        </p:txBody>
      </p:sp>
      <p:sp>
        <p:nvSpPr>
          <p:cNvPr id="611" name="Google Shape;611;p35"/>
          <p:cNvSpPr txBox="1"/>
          <p:nvPr/>
        </p:nvSpPr>
        <p:spPr>
          <a:xfrm rot="-5400000">
            <a:off x="3311869" y="1675762"/>
            <a:ext cx="1110900" cy="5388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Professional Development</a:t>
            </a:r>
            <a:endParaRPr sz="1300" b="0" i="0" u="none" strike="noStrike" cap="none">
              <a:solidFill>
                <a:srgbClr val="000000"/>
              </a:solidFill>
              <a:latin typeface="Corbel"/>
              <a:ea typeface="Corbel"/>
              <a:cs typeface="Corbel"/>
              <a:sym typeface="Corbel"/>
            </a:endParaRPr>
          </a:p>
        </p:txBody>
      </p:sp>
      <p:sp>
        <p:nvSpPr>
          <p:cNvPr id="612" name="Google Shape;612;p35"/>
          <p:cNvSpPr txBox="1"/>
          <p:nvPr/>
        </p:nvSpPr>
        <p:spPr>
          <a:xfrm rot="-5400000">
            <a:off x="3715725" y="1574681"/>
            <a:ext cx="1377300" cy="5388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Networking and Sponsorship</a:t>
            </a:r>
            <a:endParaRPr sz="1300" b="0" i="0" u="none" strike="noStrike" cap="none">
              <a:solidFill>
                <a:srgbClr val="000000"/>
              </a:solidFill>
              <a:latin typeface="Corbel"/>
              <a:ea typeface="Corbel"/>
              <a:cs typeface="Corbel"/>
              <a:sym typeface="Corbel"/>
            </a:endParaRPr>
          </a:p>
        </p:txBody>
      </p:sp>
      <p:sp>
        <p:nvSpPr>
          <p:cNvPr id="613" name="Google Shape;613;p35"/>
          <p:cNvSpPr txBox="1"/>
          <p:nvPr/>
        </p:nvSpPr>
        <p:spPr>
          <a:xfrm rot="-5400000">
            <a:off x="4430119" y="1659424"/>
            <a:ext cx="1110900" cy="3693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500" b="0" i="0" u="none" strike="noStrike" cap="none">
                <a:solidFill>
                  <a:srgbClr val="000000"/>
                </a:solidFill>
                <a:latin typeface="Corbel"/>
                <a:ea typeface="Corbel"/>
                <a:cs typeface="Corbel"/>
                <a:sym typeface="Corbel"/>
              </a:rPr>
              <a:t>Role Models</a:t>
            </a:r>
            <a:endParaRPr sz="1500" b="0" i="0" u="none" strike="noStrike" cap="none">
              <a:solidFill>
                <a:srgbClr val="000000"/>
              </a:solidFill>
              <a:latin typeface="Corbel"/>
              <a:ea typeface="Corbel"/>
              <a:cs typeface="Corbel"/>
              <a:sym typeface="Corbel"/>
            </a:endParaRPr>
          </a:p>
        </p:txBody>
      </p:sp>
      <p:sp>
        <p:nvSpPr>
          <p:cNvPr id="614" name="Google Shape;614;p35"/>
          <p:cNvSpPr txBox="1"/>
          <p:nvPr/>
        </p:nvSpPr>
        <p:spPr>
          <a:xfrm rot="-5400000">
            <a:off x="4934513" y="1730774"/>
            <a:ext cx="1110900" cy="3540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Corbel"/>
                <a:ea typeface="Corbel"/>
                <a:cs typeface="Corbel"/>
                <a:sym typeface="Corbel"/>
              </a:rPr>
              <a:t>Safe Space</a:t>
            </a:r>
            <a:endParaRPr sz="1400" b="0" i="0" u="none" strike="noStrike" cap="none">
              <a:solidFill>
                <a:srgbClr val="000000"/>
              </a:solidFill>
              <a:latin typeface="Corbel"/>
              <a:ea typeface="Corbel"/>
              <a:cs typeface="Corbel"/>
              <a:sym typeface="Corbel"/>
            </a:endParaRPr>
          </a:p>
        </p:txBody>
      </p:sp>
      <p:sp>
        <p:nvSpPr>
          <p:cNvPr id="615" name="Google Shape;615;p35"/>
          <p:cNvSpPr txBox="1"/>
          <p:nvPr/>
        </p:nvSpPr>
        <p:spPr>
          <a:xfrm rot="-5400000">
            <a:off x="5436694" y="1653824"/>
            <a:ext cx="1110900" cy="5079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200" b="0" i="0" u="none" strike="noStrike" cap="none">
                <a:solidFill>
                  <a:srgbClr val="000000"/>
                </a:solidFill>
                <a:latin typeface="Corbel"/>
                <a:ea typeface="Corbel"/>
                <a:cs typeface="Corbel"/>
                <a:sym typeface="Corbel"/>
              </a:rPr>
              <a:t>Kindness and Belonging</a:t>
            </a:r>
            <a:endParaRPr sz="1200" b="0" i="0" u="none" strike="noStrike" cap="none">
              <a:solidFill>
                <a:srgbClr val="000000"/>
              </a:solidFill>
              <a:latin typeface="Corbel"/>
              <a:ea typeface="Corbel"/>
              <a:cs typeface="Corbel"/>
              <a:sym typeface="Corbel"/>
            </a:endParaRPr>
          </a:p>
        </p:txBody>
      </p:sp>
      <p:sp>
        <p:nvSpPr>
          <p:cNvPr id="616" name="Google Shape;616;p35"/>
          <p:cNvSpPr txBox="1"/>
          <p:nvPr/>
        </p:nvSpPr>
        <p:spPr>
          <a:xfrm rot="-5400000">
            <a:off x="5997000" y="1675762"/>
            <a:ext cx="1110900" cy="5388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300" b="0" i="0" u="none" strike="noStrike" cap="none">
                <a:solidFill>
                  <a:srgbClr val="000000"/>
                </a:solidFill>
                <a:latin typeface="Corbel"/>
                <a:ea typeface="Corbel"/>
                <a:cs typeface="Corbel"/>
                <a:sym typeface="Corbel"/>
              </a:rPr>
              <a:t>Values and Identity</a:t>
            </a:r>
            <a:endParaRPr sz="1300" b="0" i="0" u="none" strike="noStrike" cap="none">
              <a:solidFill>
                <a:srgbClr val="000000"/>
              </a:solidFill>
              <a:latin typeface="Corbel"/>
              <a:ea typeface="Corbel"/>
              <a:cs typeface="Corbel"/>
              <a:sym typeface="Corbel"/>
            </a:endParaRPr>
          </a:p>
        </p:txBody>
      </p:sp>
      <p:pic>
        <p:nvPicPr>
          <p:cNvPr id="617" name="Google Shape;617;p3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091590" y="4591250"/>
            <a:ext cx="2014625" cy="465225"/>
          </a:xfrm>
          <a:prstGeom prst="rect">
            <a:avLst/>
          </a:prstGeom>
          <a:noFill/>
          <a:ln>
            <a:noFill/>
          </a:ln>
        </p:spPr>
      </p:pic>
      <p:sp>
        <p:nvSpPr>
          <p:cNvPr id="5" name="Title 4">
            <a:extLst>
              <a:ext uri="{FF2B5EF4-FFF2-40B4-BE49-F238E27FC236}">
                <a16:creationId xmlns:a16="http://schemas.microsoft.com/office/drawing/2014/main" id="{217960E7-18E1-176C-ACB8-A75FC48ED9DD}"/>
              </a:ext>
            </a:extLst>
          </p:cNvPr>
          <p:cNvSpPr txBox="1">
            <a:spLocks noGrp="1"/>
          </p:cNvSpPr>
          <p:nvPr>
            <p:ph type="title" idx="4294967295"/>
          </p:nvPr>
        </p:nvSpPr>
        <p:spPr>
          <a:xfrm>
            <a:off x="166844" y="116866"/>
            <a:ext cx="4611756"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2600" b="1" i="0" u="none" strike="noStrike" kern="0" cap="none" spc="0" normalizeH="0" baseline="0" noProof="0" dirty="0">
                <a:ln>
                  <a:noFill/>
                </a:ln>
                <a:solidFill>
                  <a:srgbClr val="1155CC"/>
                </a:solidFill>
                <a:effectLst/>
                <a:uLnTx/>
                <a:uFillTx/>
                <a:latin typeface="Arial"/>
                <a:ea typeface="Arial"/>
                <a:cs typeface="Arial"/>
                <a:sym typeface="Arial"/>
              </a:rPr>
              <a:t>Do you have any unicorns?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36"/>
          <p:cNvSpPr txBox="1">
            <a:spLocks noGrp="1"/>
          </p:cNvSpPr>
          <p:nvPr>
            <p:ph type="title" idx="4294967295"/>
          </p:nvPr>
        </p:nvSpPr>
        <p:spPr>
          <a:xfrm>
            <a:off x="432799" y="344350"/>
            <a:ext cx="5998800" cy="4386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2E75B5"/>
                </a:solidFill>
                <a:effectLst/>
                <a:uLnTx/>
                <a:uFillTx/>
                <a:latin typeface="Arial"/>
                <a:ea typeface="Arial"/>
                <a:cs typeface="Arial"/>
                <a:sym typeface="Arial"/>
              </a:rPr>
              <a:t>Let’s look at an example:</a:t>
            </a:r>
            <a:endParaRPr kumimoji="0" lang="en-US" sz="1100" b="1"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623" name="Google Shape;623;p3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37"/>
          <p:cNvSpPr txBox="1">
            <a:spLocks noGrp="1"/>
          </p:cNvSpPr>
          <p:nvPr>
            <p:ph type="title" idx="4294967295"/>
          </p:nvPr>
        </p:nvSpPr>
        <p:spPr>
          <a:xfrm>
            <a:off x="133427" y="45000"/>
            <a:ext cx="4029972" cy="807883"/>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dirty="0">
                <a:ln>
                  <a:noFill/>
                </a:ln>
                <a:solidFill>
                  <a:srgbClr val="2E75B5"/>
                </a:solidFill>
                <a:effectLst/>
                <a:uLnTx/>
                <a:uFillTx/>
                <a:latin typeface="Arial"/>
                <a:ea typeface="Arial"/>
                <a:cs typeface="Arial"/>
                <a:sym typeface="Arial"/>
              </a:rPr>
              <a:t>[Facilitator]’s Map in [enter a year]:</a:t>
            </a:r>
            <a:endParaRPr kumimoji="0" lang="en-US" sz="1100" b="1"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630" name="Google Shape;630;p37"/>
          <p:cNvGrpSpPr/>
          <p:nvPr/>
        </p:nvGrpSpPr>
        <p:grpSpPr>
          <a:xfrm>
            <a:off x="1366186" y="975571"/>
            <a:ext cx="5305914" cy="3462965"/>
            <a:chOff x="65436" y="686520"/>
            <a:chExt cx="5305914" cy="3462965"/>
          </a:xfrm>
        </p:grpSpPr>
        <p:sp>
          <p:nvSpPr>
            <p:cNvPr id="631" name="Google Shape;631;p37"/>
            <p:cNvSpPr/>
            <p:nvPr/>
          </p:nvSpPr>
          <p:spPr>
            <a:xfrm>
              <a:off x="2235044" y="1926625"/>
              <a:ext cx="1193400" cy="7344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632" name="Google Shape;632;p37"/>
            <p:cNvSpPr txBox="1"/>
            <p:nvPr/>
          </p:nvSpPr>
          <p:spPr>
            <a:xfrm>
              <a:off x="2466606" y="2074521"/>
              <a:ext cx="961800" cy="438551"/>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633" name="Google Shape;633;p37"/>
            <p:cNvSpPr/>
            <p:nvPr/>
          </p:nvSpPr>
          <p:spPr>
            <a:xfrm>
              <a:off x="3822450" y="1237062"/>
              <a:ext cx="15489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Professional development</a:t>
              </a:r>
              <a:endParaRPr sz="1100" b="0" i="0" u="none" strike="noStrike" cap="none">
                <a:solidFill>
                  <a:srgbClr val="000000"/>
                </a:solidFill>
                <a:latin typeface="Arial"/>
                <a:ea typeface="Arial"/>
                <a:cs typeface="Arial"/>
                <a:sym typeface="Arial"/>
              </a:endParaRPr>
            </a:p>
          </p:txBody>
        </p:sp>
        <p:sp>
          <p:nvSpPr>
            <p:cNvPr id="634" name="Google Shape;634;p37"/>
            <p:cNvSpPr/>
            <p:nvPr/>
          </p:nvSpPr>
          <p:spPr>
            <a:xfrm>
              <a:off x="2591116" y="686520"/>
              <a:ext cx="13533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Intellectual Community</a:t>
              </a:r>
              <a:endParaRPr sz="1200" b="1" i="0" u="none" strike="noStrike" cap="none">
                <a:solidFill>
                  <a:srgbClr val="FFC000"/>
                </a:solidFill>
                <a:latin typeface="Corbel"/>
                <a:ea typeface="Corbel"/>
                <a:cs typeface="Corbel"/>
                <a:sym typeface="Corbel"/>
              </a:endParaRPr>
            </a:p>
          </p:txBody>
        </p:sp>
        <p:cxnSp>
          <p:nvCxnSpPr>
            <p:cNvPr id="635" name="Google Shape;635;p37"/>
            <p:cNvCxnSpPr/>
            <p:nvPr/>
          </p:nvCxnSpPr>
          <p:spPr>
            <a:xfrm rot="10800000" flipH="1">
              <a:off x="2947547" y="1413930"/>
              <a:ext cx="115800" cy="4962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636" name="Google Shape;636;p37"/>
            <p:cNvCxnSpPr/>
            <p:nvPr/>
          </p:nvCxnSpPr>
          <p:spPr>
            <a:xfrm rot="10800000" flipH="1">
              <a:off x="3253712" y="1863863"/>
              <a:ext cx="795600" cy="175500"/>
            </a:xfrm>
            <a:prstGeom prst="straightConnector1">
              <a:avLst/>
            </a:prstGeom>
            <a:noFill/>
            <a:ln w="28575" cap="flat" cmpd="sng">
              <a:solidFill>
                <a:srgbClr val="FFC000"/>
              </a:solidFill>
              <a:prstDash val="solid"/>
              <a:miter lim="800000"/>
              <a:headEnd type="triangle" w="sm" len="sm"/>
              <a:tailEnd type="triangle" w="med" len="med"/>
            </a:ln>
          </p:spPr>
        </p:cxnSp>
        <p:sp>
          <p:nvSpPr>
            <p:cNvPr id="637" name="Google Shape;637;p37"/>
            <p:cNvSpPr/>
            <p:nvPr/>
          </p:nvSpPr>
          <p:spPr>
            <a:xfrm>
              <a:off x="290312" y="1447190"/>
              <a:ext cx="1618500" cy="7344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Networking and Sponsorship</a:t>
              </a:r>
              <a:endParaRPr sz="1200" b="1" i="0" u="none" strike="noStrike" cap="none">
                <a:solidFill>
                  <a:srgbClr val="FF0000"/>
                </a:solidFill>
                <a:latin typeface="Corbel"/>
                <a:ea typeface="Corbel"/>
                <a:cs typeface="Corbel"/>
                <a:sym typeface="Corbel"/>
              </a:endParaRPr>
            </a:p>
          </p:txBody>
        </p:sp>
        <p:sp>
          <p:nvSpPr>
            <p:cNvPr id="638" name="Google Shape;638;p37"/>
            <p:cNvSpPr/>
            <p:nvPr/>
          </p:nvSpPr>
          <p:spPr>
            <a:xfrm>
              <a:off x="65436" y="2284741"/>
              <a:ext cx="1618500" cy="8835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Role Models</a:t>
              </a:r>
              <a:endParaRPr sz="1200" b="1" i="0" u="none" strike="noStrike" cap="none">
                <a:solidFill>
                  <a:srgbClr val="FF0000"/>
                </a:solidFill>
                <a:latin typeface="Corbel"/>
                <a:ea typeface="Corbel"/>
                <a:cs typeface="Corbel"/>
                <a:sym typeface="Corbel"/>
              </a:endParaRPr>
            </a:p>
          </p:txBody>
        </p:sp>
        <p:cxnSp>
          <p:nvCxnSpPr>
            <p:cNvPr id="639" name="Google Shape;639;p37"/>
            <p:cNvCxnSpPr/>
            <p:nvPr/>
          </p:nvCxnSpPr>
          <p:spPr>
            <a:xfrm flipH="1">
              <a:off x="1683839" y="2422437"/>
              <a:ext cx="623700" cy="303900"/>
            </a:xfrm>
            <a:prstGeom prst="straightConnector1">
              <a:avLst/>
            </a:prstGeom>
            <a:noFill/>
            <a:ln w="28575" cap="flat" cmpd="sng">
              <a:solidFill>
                <a:srgbClr val="FF0000"/>
              </a:solidFill>
              <a:prstDash val="solid"/>
              <a:miter lim="800000"/>
              <a:headEnd type="triangle" w="sm" len="sm"/>
              <a:tailEnd type="triangle" w="med" len="med"/>
            </a:ln>
          </p:spPr>
        </p:cxnSp>
        <p:cxnSp>
          <p:nvCxnSpPr>
            <p:cNvPr id="640" name="Google Shape;640;p37"/>
            <p:cNvCxnSpPr/>
            <p:nvPr/>
          </p:nvCxnSpPr>
          <p:spPr>
            <a:xfrm rot="10800000">
              <a:off x="1936535" y="1846342"/>
              <a:ext cx="405300" cy="226500"/>
            </a:xfrm>
            <a:prstGeom prst="straightConnector1">
              <a:avLst/>
            </a:prstGeom>
            <a:noFill/>
            <a:ln w="28575" cap="flat" cmpd="sng">
              <a:solidFill>
                <a:srgbClr val="FF0000"/>
              </a:solidFill>
              <a:prstDash val="solid"/>
              <a:miter lim="800000"/>
              <a:headEnd type="triangle" w="sm" len="sm"/>
              <a:tailEnd type="triangle" w="med" len="med"/>
            </a:ln>
          </p:spPr>
        </p:cxnSp>
        <p:sp>
          <p:nvSpPr>
            <p:cNvPr id="641" name="Google Shape;641;p37"/>
            <p:cNvSpPr/>
            <p:nvPr/>
          </p:nvSpPr>
          <p:spPr>
            <a:xfrm>
              <a:off x="1908670" y="3414930"/>
              <a:ext cx="11934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Safe space</a:t>
              </a:r>
              <a:endParaRPr sz="1100" b="0" i="0" u="none" strike="noStrike" cap="none">
                <a:solidFill>
                  <a:srgbClr val="2E75B5"/>
                </a:solidFill>
                <a:latin typeface="Arial"/>
                <a:ea typeface="Arial"/>
                <a:cs typeface="Arial"/>
                <a:sym typeface="Arial"/>
              </a:endParaRPr>
            </a:p>
          </p:txBody>
        </p:sp>
        <p:sp>
          <p:nvSpPr>
            <p:cNvPr id="642" name="Google Shape;642;p37"/>
            <p:cNvSpPr/>
            <p:nvPr/>
          </p:nvSpPr>
          <p:spPr>
            <a:xfrm>
              <a:off x="3240362" y="3414485"/>
              <a:ext cx="1388400" cy="7350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Kindness and Belonging</a:t>
              </a:r>
              <a:endParaRPr sz="1200" b="1" i="0" u="none" strike="noStrike" cap="none">
                <a:solidFill>
                  <a:srgbClr val="2E75B5"/>
                </a:solidFill>
                <a:latin typeface="Corbel"/>
                <a:ea typeface="Corbel"/>
                <a:cs typeface="Corbel"/>
                <a:sym typeface="Corbel"/>
              </a:endParaRPr>
            </a:p>
          </p:txBody>
        </p:sp>
        <p:sp>
          <p:nvSpPr>
            <p:cNvPr id="643" name="Google Shape;643;p37"/>
            <p:cNvSpPr/>
            <p:nvPr/>
          </p:nvSpPr>
          <p:spPr>
            <a:xfrm>
              <a:off x="4003579" y="2733797"/>
              <a:ext cx="13515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Values and Identity</a:t>
              </a:r>
              <a:endParaRPr sz="1100" b="0" i="0" u="none" strike="noStrike" cap="none">
                <a:solidFill>
                  <a:srgbClr val="2E75B5"/>
                </a:solidFill>
                <a:latin typeface="Arial"/>
                <a:ea typeface="Arial"/>
                <a:cs typeface="Arial"/>
                <a:sym typeface="Arial"/>
              </a:endParaRPr>
            </a:p>
          </p:txBody>
        </p:sp>
        <p:cxnSp>
          <p:nvCxnSpPr>
            <p:cNvPr id="644" name="Google Shape;644;p37"/>
            <p:cNvCxnSpPr/>
            <p:nvPr/>
          </p:nvCxnSpPr>
          <p:spPr>
            <a:xfrm flipH="1">
              <a:off x="2629848" y="2696649"/>
              <a:ext cx="232800" cy="7179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645" name="Google Shape;645;p37"/>
            <p:cNvCxnSpPr/>
            <p:nvPr/>
          </p:nvCxnSpPr>
          <p:spPr>
            <a:xfrm>
              <a:off x="3102114" y="2651241"/>
              <a:ext cx="600000" cy="7800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646" name="Google Shape;646;p37"/>
            <p:cNvCxnSpPr/>
            <p:nvPr/>
          </p:nvCxnSpPr>
          <p:spPr>
            <a:xfrm>
              <a:off x="3425727" y="2441548"/>
              <a:ext cx="775800" cy="399900"/>
            </a:xfrm>
            <a:prstGeom prst="straightConnector1">
              <a:avLst/>
            </a:prstGeom>
            <a:noFill/>
            <a:ln w="28575" cap="flat" cmpd="sng">
              <a:solidFill>
                <a:srgbClr val="2E75B5"/>
              </a:solidFill>
              <a:prstDash val="solid"/>
              <a:miter lim="800000"/>
              <a:headEnd type="triangle" w="sm" len="sm"/>
              <a:tailEnd type="triangle" w="med" len="med"/>
            </a:ln>
          </p:spPr>
        </p:cxnSp>
      </p:grpSp>
      <p:pic>
        <p:nvPicPr>
          <p:cNvPr id="647" name="Google Shape;647;p3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1" y="4591250"/>
            <a:ext cx="2014625" cy="465225"/>
          </a:xfrm>
          <a:prstGeom prst="rect">
            <a:avLst/>
          </a:prstGeom>
          <a:noFill/>
          <a:ln>
            <a:noFill/>
          </a:ln>
        </p:spPr>
      </p:pic>
      <p:sp>
        <p:nvSpPr>
          <p:cNvPr id="648" name="Google Shape;648;p37"/>
          <p:cNvSpPr txBox="1"/>
          <p:nvPr/>
        </p:nvSpPr>
        <p:spPr>
          <a:xfrm>
            <a:off x="4541112" y="299900"/>
            <a:ext cx="1016513" cy="43080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a:t>
            </a:r>
            <a:endParaRPr/>
          </a:p>
        </p:txBody>
      </p:sp>
      <p:sp>
        <p:nvSpPr>
          <p:cNvPr id="649" name="Google Shape;649;p37"/>
          <p:cNvSpPr txBox="1"/>
          <p:nvPr/>
        </p:nvSpPr>
        <p:spPr>
          <a:xfrm>
            <a:off x="5381000" y="834875"/>
            <a:ext cx="1004999" cy="43080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a:t>
            </a:r>
            <a:endParaRPr/>
          </a:p>
        </p:txBody>
      </p:sp>
      <p:sp>
        <p:nvSpPr>
          <p:cNvPr id="650" name="Google Shape;650;p37"/>
          <p:cNvSpPr txBox="1"/>
          <p:nvPr/>
        </p:nvSpPr>
        <p:spPr>
          <a:xfrm>
            <a:off x="2434590" y="4489976"/>
            <a:ext cx="1030360" cy="43080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a:t>
            </a:r>
            <a:endParaRPr/>
          </a:p>
        </p:txBody>
      </p:sp>
      <p:sp>
        <p:nvSpPr>
          <p:cNvPr id="651" name="Google Shape;651;p37"/>
          <p:cNvSpPr txBox="1"/>
          <p:nvPr/>
        </p:nvSpPr>
        <p:spPr>
          <a:xfrm>
            <a:off x="704475" y="1265975"/>
            <a:ext cx="1251000" cy="43080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 sz="1600" b="0" i="0" u="none" strike="noStrike" cap="none">
                <a:solidFill>
                  <a:srgbClr val="000000"/>
                </a:solidFill>
                <a:latin typeface="Arial"/>
                <a:ea typeface="Arial"/>
                <a:cs typeface="Arial"/>
                <a:sym typeface="Arial"/>
              </a:rPr>
              <a:t>[Name]</a:t>
            </a:r>
            <a:endParaRPr sz="1600" b="0" i="0" u="none" strike="noStrike" cap="none">
              <a:solidFill>
                <a:srgbClr val="000000"/>
              </a:solidFill>
              <a:latin typeface="Arial"/>
              <a:ea typeface="Arial"/>
              <a:cs typeface="Arial"/>
              <a:sym typeface="Arial"/>
            </a:endParaRPr>
          </a:p>
        </p:txBody>
      </p:sp>
      <p:sp>
        <p:nvSpPr>
          <p:cNvPr id="652" name="Google Shape;652;p37"/>
          <p:cNvSpPr txBox="1"/>
          <p:nvPr/>
        </p:nvSpPr>
        <p:spPr>
          <a:xfrm>
            <a:off x="5711350" y="299900"/>
            <a:ext cx="1005000" cy="43080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a:t>
            </a:r>
            <a:endParaRPr/>
          </a:p>
        </p:txBody>
      </p:sp>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38"/>
          <p:cNvSpPr txBox="1"/>
          <p:nvPr/>
        </p:nvSpPr>
        <p:spPr>
          <a:xfrm>
            <a:off x="133427" y="45000"/>
            <a:ext cx="4029972" cy="807883"/>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dirty="0">
                <a:solidFill>
                  <a:srgbClr val="2E75B5"/>
                </a:solidFill>
                <a:latin typeface="Arial"/>
                <a:ea typeface="Arial"/>
                <a:cs typeface="Arial"/>
                <a:sym typeface="Arial"/>
              </a:rPr>
              <a:t>[Facilitator]’s Map in [enter another year]:</a:t>
            </a:r>
            <a:endParaRPr sz="1100" b="1" i="0" u="none" strike="noStrike" cap="none" dirty="0">
              <a:solidFill>
                <a:srgbClr val="000000"/>
              </a:solidFill>
              <a:latin typeface="Arial"/>
              <a:ea typeface="Arial"/>
              <a:cs typeface="Arial"/>
              <a:sym typeface="Arial"/>
            </a:endParaRPr>
          </a:p>
        </p:txBody>
      </p:sp>
      <p:grpSp>
        <p:nvGrpSpPr>
          <p:cNvPr id="659" name="Google Shape;659;p38"/>
          <p:cNvGrpSpPr/>
          <p:nvPr/>
        </p:nvGrpSpPr>
        <p:grpSpPr>
          <a:xfrm>
            <a:off x="1366186" y="975571"/>
            <a:ext cx="5305914" cy="3462965"/>
            <a:chOff x="65436" y="686520"/>
            <a:chExt cx="5305914" cy="3462965"/>
          </a:xfrm>
        </p:grpSpPr>
        <p:sp>
          <p:nvSpPr>
            <p:cNvPr id="660" name="Google Shape;660;p38"/>
            <p:cNvSpPr/>
            <p:nvPr/>
          </p:nvSpPr>
          <p:spPr>
            <a:xfrm>
              <a:off x="2235044" y="1926625"/>
              <a:ext cx="1193400" cy="734400"/>
            </a:xfrm>
            <a:prstGeom prst="ellipse">
              <a:avLst/>
            </a:prstGeom>
            <a:noFill/>
            <a:ln w="3810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660066"/>
                </a:solidFill>
                <a:latin typeface="Corbel"/>
                <a:ea typeface="Corbel"/>
                <a:cs typeface="Corbel"/>
                <a:sym typeface="Corbel"/>
              </a:endParaRPr>
            </a:p>
          </p:txBody>
        </p:sp>
        <p:sp>
          <p:nvSpPr>
            <p:cNvPr id="661" name="Google Shape;661;p38"/>
            <p:cNvSpPr txBox="1"/>
            <p:nvPr/>
          </p:nvSpPr>
          <p:spPr>
            <a:xfrm>
              <a:off x="2466606" y="2074521"/>
              <a:ext cx="961800" cy="438551"/>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Corbel"/>
                  <a:ea typeface="Corbel"/>
                  <a:cs typeface="Corbel"/>
                  <a:sym typeface="Corbel"/>
                </a:rPr>
                <a:t>YOU</a:t>
              </a:r>
              <a:endParaRPr sz="1100" b="0" i="0" u="none" strike="noStrike" cap="none">
                <a:solidFill>
                  <a:srgbClr val="000000"/>
                </a:solidFill>
                <a:latin typeface="Arial"/>
                <a:ea typeface="Arial"/>
                <a:cs typeface="Arial"/>
                <a:sym typeface="Arial"/>
              </a:endParaRPr>
            </a:p>
          </p:txBody>
        </p:sp>
        <p:sp>
          <p:nvSpPr>
            <p:cNvPr id="662" name="Google Shape;662;p38"/>
            <p:cNvSpPr/>
            <p:nvPr/>
          </p:nvSpPr>
          <p:spPr>
            <a:xfrm>
              <a:off x="3822450" y="1237062"/>
              <a:ext cx="15489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Professional development</a:t>
              </a:r>
              <a:endParaRPr sz="1100" b="0" i="0" u="none" strike="noStrike" cap="none">
                <a:solidFill>
                  <a:srgbClr val="000000"/>
                </a:solidFill>
                <a:latin typeface="Arial"/>
                <a:ea typeface="Arial"/>
                <a:cs typeface="Arial"/>
                <a:sym typeface="Arial"/>
              </a:endParaRPr>
            </a:p>
          </p:txBody>
        </p:sp>
        <p:sp>
          <p:nvSpPr>
            <p:cNvPr id="663" name="Google Shape;663;p38"/>
            <p:cNvSpPr/>
            <p:nvPr/>
          </p:nvSpPr>
          <p:spPr>
            <a:xfrm>
              <a:off x="2591116" y="686520"/>
              <a:ext cx="1353300" cy="734400"/>
            </a:xfrm>
            <a:prstGeom prst="ellipse">
              <a:avLst/>
            </a:prstGeom>
            <a:noFill/>
            <a:ln w="38100" cap="flat" cmpd="sng">
              <a:solidFill>
                <a:srgbClr val="FFC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C000"/>
                  </a:solidFill>
                  <a:latin typeface="Corbel"/>
                  <a:ea typeface="Corbel"/>
                  <a:cs typeface="Corbel"/>
                  <a:sym typeface="Corbel"/>
                </a:rPr>
                <a:t>Intellectual Community</a:t>
              </a:r>
              <a:endParaRPr sz="1200" b="1" i="0" u="none" strike="noStrike" cap="none">
                <a:solidFill>
                  <a:srgbClr val="FFC000"/>
                </a:solidFill>
                <a:latin typeface="Corbel"/>
                <a:ea typeface="Corbel"/>
                <a:cs typeface="Corbel"/>
                <a:sym typeface="Corbel"/>
              </a:endParaRPr>
            </a:p>
          </p:txBody>
        </p:sp>
        <p:cxnSp>
          <p:nvCxnSpPr>
            <p:cNvPr id="664" name="Google Shape;664;p38"/>
            <p:cNvCxnSpPr/>
            <p:nvPr/>
          </p:nvCxnSpPr>
          <p:spPr>
            <a:xfrm rot="10800000" flipH="1">
              <a:off x="2947547" y="1413930"/>
              <a:ext cx="115800" cy="496200"/>
            </a:xfrm>
            <a:prstGeom prst="straightConnector1">
              <a:avLst/>
            </a:prstGeom>
            <a:noFill/>
            <a:ln w="28575" cap="flat" cmpd="sng">
              <a:solidFill>
                <a:srgbClr val="FFC000"/>
              </a:solidFill>
              <a:prstDash val="solid"/>
              <a:miter lim="800000"/>
              <a:headEnd type="triangle" w="sm" len="sm"/>
              <a:tailEnd type="triangle" w="med" len="med"/>
            </a:ln>
          </p:spPr>
        </p:cxnSp>
        <p:cxnSp>
          <p:nvCxnSpPr>
            <p:cNvPr id="665" name="Google Shape;665;p38"/>
            <p:cNvCxnSpPr/>
            <p:nvPr/>
          </p:nvCxnSpPr>
          <p:spPr>
            <a:xfrm rot="10800000" flipH="1">
              <a:off x="3253712" y="1863863"/>
              <a:ext cx="795600" cy="175500"/>
            </a:xfrm>
            <a:prstGeom prst="straightConnector1">
              <a:avLst/>
            </a:prstGeom>
            <a:noFill/>
            <a:ln w="28575" cap="flat" cmpd="sng">
              <a:solidFill>
                <a:srgbClr val="FFC000"/>
              </a:solidFill>
              <a:prstDash val="solid"/>
              <a:miter lim="800000"/>
              <a:headEnd type="triangle" w="sm" len="sm"/>
              <a:tailEnd type="triangle" w="med" len="med"/>
            </a:ln>
          </p:spPr>
        </p:cxnSp>
        <p:sp>
          <p:nvSpPr>
            <p:cNvPr id="666" name="Google Shape;666;p38"/>
            <p:cNvSpPr/>
            <p:nvPr/>
          </p:nvSpPr>
          <p:spPr>
            <a:xfrm>
              <a:off x="290312" y="1447190"/>
              <a:ext cx="1618500" cy="7344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Networking and Sponsorship</a:t>
              </a:r>
              <a:endParaRPr sz="1200" b="1" i="0" u="none" strike="noStrike" cap="none">
                <a:solidFill>
                  <a:srgbClr val="FF0000"/>
                </a:solidFill>
                <a:latin typeface="Corbel"/>
                <a:ea typeface="Corbel"/>
                <a:cs typeface="Corbel"/>
                <a:sym typeface="Corbel"/>
              </a:endParaRPr>
            </a:p>
          </p:txBody>
        </p:sp>
        <p:sp>
          <p:nvSpPr>
            <p:cNvPr id="667" name="Google Shape;667;p38"/>
            <p:cNvSpPr/>
            <p:nvPr/>
          </p:nvSpPr>
          <p:spPr>
            <a:xfrm>
              <a:off x="65436" y="2284741"/>
              <a:ext cx="1618500" cy="883500"/>
            </a:xfrm>
            <a:prstGeom prst="ellipse">
              <a:avLst/>
            </a:prstGeom>
            <a:noFill/>
            <a:ln w="38100" cap="flat" cmpd="sng">
              <a:solidFill>
                <a:srgbClr val="FF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FF0000"/>
                  </a:solidFill>
                  <a:latin typeface="Corbel"/>
                  <a:ea typeface="Corbel"/>
                  <a:cs typeface="Corbel"/>
                  <a:sym typeface="Corbel"/>
                </a:rPr>
                <a:t>Role Models</a:t>
              </a:r>
              <a:endParaRPr sz="1200" b="1" i="0" u="none" strike="noStrike" cap="none">
                <a:solidFill>
                  <a:srgbClr val="FF0000"/>
                </a:solidFill>
                <a:latin typeface="Corbel"/>
                <a:ea typeface="Corbel"/>
                <a:cs typeface="Corbel"/>
                <a:sym typeface="Corbel"/>
              </a:endParaRPr>
            </a:p>
          </p:txBody>
        </p:sp>
        <p:cxnSp>
          <p:nvCxnSpPr>
            <p:cNvPr id="668" name="Google Shape;668;p38"/>
            <p:cNvCxnSpPr/>
            <p:nvPr/>
          </p:nvCxnSpPr>
          <p:spPr>
            <a:xfrm flipH="1">
              <a:off x="1683839" y="2422437"/>
              <a:ext cx="623700" cy="303900"/>
            </a:xfrm>
            <a:prstGeom prst="straightConnector1">
              <a:avLst/>
            </a:prstGeom>
            <a:noFill/>
            <a:ln w="28575" cap="flat" cmpd="sng">
              <a:solidFill>
                <a:srgbClr val="FF0000"/>
              </a:solidFill>
              <a:prstDash val="solid"/>
              <a:miter lim="800000"/>
              <a:headEnd type="triangle" w="sm" len="sm"/>
              <a:tailEnd type="triangle" w="med" len="med"/>
            </a:ln>
          </p:spPr>
        </p:cxnSp>
        <p:cxnSp>
          <p:nvCxnSpPr>
            <p:cNvPr id="669" name="Google Shape;669;p38"/>
            <p:cNvCxnSpPr/>
            <p:nvPr/>
          </p:nvCxnSpPr>
          <p:spPr>
            <a:xfrm rot="10800000">
              <a:off x="1936535" y="1846342"/>
              <a:ext cx="405300" cy="226500"/>
            </a:xfrm>
            <a:prstGeom prst="straightConnector1">
              <a:avLst/>
            </a:prstGeom>
            <a:noFill/>
            <a:ln w="28575" cap="flat" cmpd="sng">
              <a:solidFill>
                <a:srgbClr val="FF0000"/>
              </a:solidFill>
              <a:prstDash val="solid"/>
              <a:miter lim="800000"/>
              <a:headEnd type="triangle" w="sm" len="sm"/>
              <a:tailEnd type="triangle" w="med" len="med"/>
            </a:ln>
          </p:spPr>
        </p:cxnSp>
        <p:sp>
          <p:nvSpPr>
            <p:cNvPr id="670" name="Google Shape;670;p38"/>
            <p:cNvSpPr/>
            <p:nvPr/>
          </p:nvSpPr>
          <p:spPr>
            <a:xfrm>
              <a:off x="1908670" y="3414930"/>
              <a:ext cx="11934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Safe space</a:t>
              </a:r>
              <a:endParaRPr sz="1100" b="0" i="0" u="none" strike="noStrike" cap="none">
                <a:solidFill>
                  <a:srgbClr val="2E75B5"/>
                </a:solidFill>
                <a:latin typeface="Arial"/>
                <a:ea typeface="Arial"/>
                <a:cs typeface="Arial"/>
                <a:sym typeface="Arial"/>
              </a:endParaRPr>
            </a:p>
          </p:txBody>
        </p:sp>
        <p:sp>
          <p:nvSpPr>
            <p:cNvPr id="671" name="Google Shape;671;p38"/>
            <p:cNvSpPr/>
            <p:nvPr/>
          </p:nvSpPr>
          <p:spPr>
            <a:xfrm>
              <a:off x="3240362" y="3414485"/>
              <a:ext cx="1388400" cy="7350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Kindness and Belonging</a:t>
              </a:r>
              <a:endParaRPr sz="1200" b="1" i="0" u="none" strike="noStrike" cap="none">
                <a:solidFill>
                  <a:srgbClr val="2E75B5"/>
                </a:solidFill>
                <a:latin typeface="Corbel"/>
                <a:ea typeface="Corbel"/>
                <a:cs typeface="Corbel"/>
                <a:sym typeface="Corbel"/>
              </a:endParaRPr>
            </a:p>
          </p:txBody>
        </p:sp>
        <p:sp>
          <p:nvSpPr>
            <p:cNvPr id="672" name="Google Shape;672;p38"/>
            <p:cNvSpPr/>
            <p:nvPr/>
          </p:nvSpPr>
          <p:spPr>
            <a:xfrm>
              <a:off x="4003579" y="2733797"/>
              <a:ext cx="1351500" cy="734400"/>
            </a:xfrm>
            <a:prstGeom prst="ellipse">
              <a:avLst/>
            </a:prstGeom>
            <a:noFill/>
            <a:ln w="38100" cap="flat" cmpd="sng">
              <a:solidFill>
                <a:srgbClr val="2E75B5"/>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2E75B5"/>
                  </a:solidFill>
                  <a:latin typeface="Corbel"/>
                  <a:ea typeface="Corbel"/>
                  <a:cs typeface="Corbel"/>
                  <a:sym typeface="Corbel"/>
                </a:rPr>
                <a:t>Values and Identity</a:t>
              </a:r>
              <a:endParaRPr sz="1100" b="0" i="0" u="none" strike="noStrike" cap="none">
                <a:solidFill>
                  <a:srgbClr val="2E75B5"/>
                </a:solidFill>
                <a:latin typeface="Arial"/>
                <a:ea typeface="Arial"/>
                <a:cs typeface="Arial"/>
                <a:sym typeface="Arial"/>
              </a:endParaRPr>
            </a:p>
          </p:txBody>
        </p:sp>
        <p:cxnSp>
          <p:nvCxnSpPr>
            <p:cNvPr id="673" name="Google Shape;673;p38"/>
            <p:cNvCxnSpPr/>
            <p:nvPr/>
          </p:nvCxnSpPr>
          <p:spPr>
            <a:xfrm flipH="1">
              <a:off x="2629848" y="2696649"/>
              <a:ext cx="232800" cy="7179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674" name="Google Shape;674;p38"/>
            <p:cNvCxnSpPr/>
            <p:nvPr/>
          </p:nvCxnSpPr>
          <p:spPr>
            <a:xfrm>
              <a:off x="3102114" y="2651241"/>
              <a:ext cx="600000" cy="780000"/>
            </a:xfrm>
            <a:prstGeom prst="straightConnector1">
              <a:avLst/>
            </a:prstGeom>
            <a:noFill/>
            <a:ln w="28575" cap="flat" cmpd="sng">
              <a:solidFill>
                <a:srgbClr val="2E75B5"/>
              </a:solidFill>
              <a:prstDash val="solid"/>
              <a:miter lim="800000"/>
              <a:headEnd type="triangle" w="sm" len="sm"/>
              <a:tailEnd type="triangle" w="med" len="med"/>
            </a:ln>
          </p:spPr>
        </p:cxnSp>
        <p:cxnSp>
          <p:nvCxnSpPr>
            <p:cNvPr id="675" name="Google Shape;675;p38"/>
            <p:cNvCxnSpPr/>
            <p:nvPr/>
          </p:nvCxnSpPr>
          <p:spPr>
            <a:xfrm>
              <a:off x="3425727" y="2441548"/>
              <a:ext cx="775800" cy="399900"/>
            </a:xfrm>
            <a:prstGeom prst="straightConnector1">
              <a:avLst/>
            </a:prstGeom>
            <a:noFill/>
            <a:ln w="28575" cap="flat" cmpd="sng">
              <a:solidFill>
                <a:srgbClr val="2E75B5"/>
              </a:solidFill>
              <a:prstDash val="solid"/>
              <a:miter lim="800000"/>
              <a:headEnd type="triangle" w="sm" len="sm"/>
              <a:tailEnd type="triangle" w="med" len="med"/>
            </a:ln>
          </p:spPr>
        </p:cxnSp>
      </p:grpSp>
      <p:pic>
        <p:nvPicPr>
          <p:cNvPr id="676" name="Google Shape;676;p3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1" y="4591250"/>
            <a:ext cx="2014625" cy="465225"/>
          </a:xfrm>
          <a:prstGeom prst="rect">
            <a:avLst/>
          </a:prstGeom>
          <a:noFill/>
          <a:ln>
            <a:noFill/>
          </a:ln>
        </p:spPr>
      </p:pic>
      <p:sp>
        <p:nvSpPr>
          <p:cNvPr id="677" name="Google Shape;677;p38"/>
          <p:cNvSpPr txBox="1"/>
          <p:nvPr/>
        </p:nvSpPr>
        <p:spPr>
          <a:xfrm>
            <a:off x="4494607" y="398637"/>
            <a:ext cx="2087063" cy="430857"/>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 [Name]</a:t>
            </a:r>
            <a:endParaRPr sz="1600" b="0" i="0" u="none" strike="noStrike" cap="none">
              <a:solidFill>
                <a:srgbClr val="000000"/>
              </a:solidFill>
              <a:latin typeface="Arial"/>
              <a:ea typeface="Arial"/>
              <a:cs typeface="Arial"/>
              <a:sym typeface="Arial"/>
            </a:endParaRPr>
          </a:p>
        </p:txBody>
      </p:sp>
      <p:sp>
        <p:nvSpPr>
          <p:cNvPr id="678" name="Google Shape;678;p38"/>
          <p:cNvSpPr txBox="1"/>
          <p:nvPr/>
        </p:nvSpPr>
        <p:spPr>
          <a:xfrm>
            <a:off x="6716350" y="3015388"/>
            <a:ext cx="1004999" cy="43080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a:t>
            </a:r>
            <a:endParaRPr/>
          </a:p>
        </p:txBody>
      </p:sp>
      <p:sp>
        <p:nvSpPr>
          <p:cNvPr id="679" name="Google Shape;679;p38"/>
          <p:cNvSpPr txBox="1"/>
          <p:nvPr/>
        </p:nvSpPr>
        <p:spPr>
          <a:xfrm>
            <a:off x="5464899" y="3886617"/>
            <a:ext cx="1030360" cy="43080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a:t>
            </a:r>
            <a:endParaRPr/>
          </a:p>
        </p:txBody>
      </p:sp>
      <p:sp>
        <p:nvSpPr>
          <p:cNvPr id="680" name="Google Shape;680;p38"/>
          <p:cNvSpPr txBox="1"/>
          <p:nvPr/>
        </p:nvSpPr>
        <p:spPr>
          <a:xfrm>
            <a:off x="704475" y="1265975"/>
            <a:ext cx="1251000" cy="92329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 [Name], [Name] </a:t>
            </a:r>
            <a:endParaRPr sz="1600" b="0" i="0" u="none" strike="noStrike" cap="none">
              <a:solidFill>
                <a:srgbClr val="000000"/>
              </a:solidFill>
              <a:latin typeface="Arial"/>
              <a:ea typeface="Arial"/>
              <a:cs typeface="Arial"/>
              <a:sym typeface="Arial"/>
            </a:endParaRPr>
          </a:p>
        </p:txBody>
      </p:sp>
      <p:sp>
        <p:nvSpPr>
          <p:cNvPr id="681" name="Google Shape;681;p38"/>
          <p:cNvSpPr txBox="1"/>
          <p:nvPr/>
        </p:nvSpPr>
        <p:spPr>
          <a:xfrm>
            <a:off x="6770412" y="1697303"/>
            <a:ext cx="1005000" cy="43080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a:t>
            </a:r>
            <a:endParaRPr/>
          </a:p>
        </p:txBody>
      </p:sp>
      <p:sp>
        <p:nvSpPr>
          <p:cNvPr id="682" name="Google Shape;682;p38"/>
          <p:cNvSpPr txBox="1"/>
          <p:nvPr/>
        </p:nvSpPr>
        <p:spPr>
          <a:xfrm>
            <a:off x="2188934" y="3513362"/>
            <a:ext cx="1251000" cy="92329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 [Name], [Name] </a:t>
            </a:r>
            <a:endParaRPr sz="1600" b="0" i="0" u="none" strike="noStrike" cap="none">
              <a:solidFill>
                <a:srgbClr val="000000"/>
              </a:solidFill>
              <a:latin typeface="Arial"/>
              <a:ea typeface="Arial"/>
              <a:cs typeface="Arial"/>
              <a:sym typeface="Arial"/>
            </a:endParaRPr>
          </a:p>
        </p:txBody>
      </p:sp>
      <p:sp>
        <p:nvSpPr>
          <p:cNvPr id="683" name="Google Shape;683;p38"/>
          <p:cNvSpPr txBox="1"/>
          <p:nvPr/>
        </p:nvSpPr>
        <p:spPr>
          <a:xfrm>
            <a:off x="80644" y="2985700"/>
            <a:ext cx="1251000" cy="923299"/>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600" b="0" i="0" u="none" strike="noStrike" cap="none">
                <a:solidFill>
                  <a:srgbClr val="000000"/>
                </a:solidFill>
                <a:latin typeface="Arial"/>
                <a:ea typeface="Arial"/>
                <a:cs typeface="Arial"/>
                <a:sym typeface="Arial"/>
              </a:rPr>
              <a:t>[Name], [Name], [Name] </a:t>
            </a:r>
            <a:endParaRPr sz="1600" b="0" i="0" u="none" strike="noStrike" cap="none">
              <a:solidFill>
                <a:srgbClr val="000000"/>
              </a:solidFill>
              <a:latin typeface="Arial"/>
              <a:ea typeface="Arial"/>
              <a:cs typeface="Arial"/>
              <a:sym typeface="Arial"/>
            </a:endParaRPr>
          </a:p>
        </p:txBody>
      </p:sp>
      <p:sp>
        <p:nvSpPr>
          <p:cNvPr id="684" name="Google Shape;684;p38"/>
          <p:cNvSpPr txBox="1">
            <a:spLocks noGrp="1"/>
          </p:cNvSpPr>
          <p:nvPr>
            <p:ph type="title" idx="4294967295"/>
          </p:nvPr>
        </p:nvSpPr>
        <p:spPr>
          <a:xfrm>
            <a:off x="80644" y="4629000"/>
            <a:ext cx="6285300" cy="4695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Your ecosystem will change over time.</a:t>
            </a:r>
          </a:p>
        </p:txBody>
      </p:sp>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39"/>
          <p:cNvSpPr txBox="1">
            <a:spLocks noGrp="1"/>
          </p:cNvSpPr>
          <p:nvPr>
            <p:ph type="title" idx="4294967295"/>
          </p:nvPr>
        </p:nvSpPr>
        <p:spPr>
          <a:xfrm>
            <a:off x="133428" y="121200"/>
            <a:ext cx="8972700" cy="12699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Remember everyone in your network…</a:t>
            </a:r>
            <a:b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b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  ...also has a network! </a:t>
            </a:r>
          </a:p>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endParaRPr kumimoji="0" lang="en-US" sz="2600" b="1" i="0" u="none" strike="noStrike" kern="0" cap="none" spc="0" normalizeH="0" baseline="0" noProof="0" dirty="0">
              <a:ln>
                <a:noFill/>
              </a:ln>
              <a:solidFill>
                <a:srgbClr val="1155CC"/>
              </a:solidFill>
              <a:effectLst/>
              <a:uLnTx/>
              <a:uFillTx/>
              <a:latin typeface="Arial"/>
              <a:ea typeface="Arial"/>
              <a:cs typeface="Arial"/>
              <a:sym typeface="Arial"/>
            </a:endParaRPr>
          </a:p>
        </p:txBody>
      </p:sp>
      <p:pic>
        <p:nvPicPr>
          <p:cNvPr id="691" name="Google Shape;691;p39"/>
          <p:cNvPicPr preferRelativeResize="0"/>
          <p:nvPr/>
        </p:nvPicPr>
        <p:blipFill rotWithShape="1">
          <a:blip r:embed="rId3">
            <a:alphaModFix/>
          </a:blip>
          <a:srcRect/>
          <a:stretch/>
        </p:blipFill>
        <p:spPr>
          <a:xfrm>
            <a:off x="2776256" y="2214117"/>
            <a:ext cx="3428944" cy="1753885"/>
          </a:xfrm>
          <a:prstGeom prst="rect">
            <a:avLst/>
          </a:prstGeom>
          <a:noFill/>
          <a:ln>
            <a:noFill/>
          </a:ln>
        </p:spPr>
      </p:pic>
      <p:sp>
        <p:nvSpPr>
          <p:cNvPr id="692" name="Google Shape;692;p39">
            <a:extLst>
              <a:ext uri="{C183D7F6-B498-43B3-948B-1728B52AA6E4}">
                <adec:decorative xmlns:adec="http://schemas.microsoft.com/office/drawing/2017/decorative" val="1"/>
              </a:ext>
            </a:extLst>
          </p:cNvPr>
          <p:cNvSpPr/>
          <p:nvPr/>
        </p:nvSpPr>
        <p:spPr>
          <a:xfrm>
            <a:off x="5322793" y="3473823"/>
            <a:ext cx="1099297" cy="746312"/>
          </a:xfrm>
          <a:custGeom>
            <a:avLst/>
            <a:gdLst/>
            <a:ahLst/>
            <a:cxnLst/>
            <a:rect l="l" t="t" r="r" b="b"/>
            <a:pathLst>
              <a:path w="1465729" h="995083" extrusionOk="0">
                <a:moveTo>
                  <a:pt x="0" y="591671"/>
                </a:moveTo>
                <a:lnTo>
                  <a:pt x="1129553" y="0"/>
                </a:lnTo>
                <a:lnTo>
                  <a:pt x="1465729" y="726141"/>
                </a:lnTo>
                <a:lnTo>
                  <a:pt x="443753" y="995083"/>
                </a:lnTo>
                <a:lnTo>
                  <a:pt x="67235" y="578224"/>
                </a:lnTo>
                <a:lnTo>
                  <a:pt x="67235" y="578224"/>
                </a:lnTo>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cxnSp>
        <p:nvCxnSpPr>
          <p:cNvPr id="693" name="Google Shape;693;p39"/>
          <p:cNvCxnSpPr/>
          <p:nvPr/>
        </p:nvCxnSpPr>
        <p:spPr>
          <a:xfrm rot="10800000" flipH="1">
            <a:off x="6018679" y="2858621"/>
            <a:ext cx="726000" cy="342900"/>
          </a:xfrm>
          <a:prstGeom prst="straightConnector1">
            <a:avLst/>
          </a:prstGeom>
          <a:noFill/>
          <a:ln w="38100" cap="flat" cmpd="sng">
            <a:solidFill>
              <a:srgbClr val="FF0000"/>
            </a:solidFill>
            <a:prstDash val="solid"/>
            <a:miter lim="800000"/>
            <a:headEnd type="none" w="sm" len="sm"/>
            <a:tailEnd type="none" w="sm" len="sm"/>
          </a:ln>
        </p:spPr>
      </p:cxnSp>
      <p:cxnSp>
        <p:nvCxnSpPr>
          <p:cNvPr id="694" name="Google Shape;694;p39"/>
          <p:cNvCxnSpPr/>
          <p:nvPr/>
        </p:nvCxnSpPr>
        <p:spPr>
          <a:xfrm>
            <a:off x="6032126" y="3304054"/>
            <a:ext cx="753000" cy="279000"/>
          </a:xfrm>
          <a:prstGeom prst="straightConnector1">
            <a:avLst/>
          </a:prstGeom>
          <a:noFill/>
          <a:ln w="38100" cap="flat" cmpd="sng">
            <a:solidFill>
              <a:srgbClr val="FFD966"/>
            </a:solidFill>
            <a:prstDash val="solid"/>
            <a:miter lim="800000"/>
            <a:headEnd type="none" w="sm" len="sm"/>
            <a:tailEnd type="none" w="sm" len="sm"/>
          </a:ln>
        </p:spPr>
      </p:cxnSp>
      <p:cxnSp>
        <p:nvCxnSpPr>
          <p:cNvPr id="695" name="Google Shape;695;p39"/>
          <p:cNvCxnSpPr/>
          <p:nvPr/>
        </p:nvCxnSpPr>
        <p:spPr>
          <a:xfrm>
            <a:off x="5893084" y="3361204"/>
            <a:ext cx="505500" cy="613500"/>
          </a:xfrm>
          <a:prstGeom prst="straightConnector1">
            <a:avLst/>
          </a:prstGeom>
          <a:noFill/>
          <a:ln w="38100" cap="flat" cmpd="sng">
            <a:solidFill>
              <a:srgbClr val="2E75B5"/>
            </a:solidFill>
            <a:prstDash val="solid"/>
            <a:miter lim="800000"/>
            <a:headEnd type="none" w="sm" len="sm"/>
            <a:tailEnd type="none" w="sm" len="sm"/>
          </a:ln>
        </p:spPr>
      </p:cxnSp>
      <p:sp>
        <p:nvSpPr>
          <p:cNvPr id="696" name="Google Shape;696;p39"/>
          <p:cNvSpPr/>
          <p:nvPr/>
        </p:nvSpPr>
        <p:spPr>
          <a:xfrm>
            <a:off x="6792573" y="3443566"/>
            <a:ext cx="577500" cy="336600"/>
          </a:xfrm>
          <a:prstGeom prst="ellipse">
            <a:avLst/>
          </a:prstGeom>
          <a:noFill/>
          <a:ln w="38100" cap="flat" cmpd="sng">
            <a:solidFill>
              <a:srgbClr val="FFC000"/>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sp>
        <p:nvSpPr>
          <p:cNvPr id="697" name="Google Shape;697;p39"/>
          <p:cNvSpPr/>
          <p:nvPr/>
        </p:nvSpPr>
        <p:spPr>
          <a:xfrm>
            <a:off x="6754905" y="2698937"/>
            <a:ext cx="615300" cy="336600"/>
          </a:xfrm>
          <a:prstGeom prst="ellipse">
            <a:avLst/>
          </a:prstGeom>
          <a:noFill/>
          <a:ln w="38100" cap="flat" cmpd="sng">
            <a:solidFill>
              <a:srgbClr val="FF0000"/>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sp>
        <p:nvSpPr>
          <p:cNvPr id="698" name="Google Shape;698;p39"/>
          <p:cNvSpPr/>
          <p:nvPr/>
        </p:nvSpPr>
        <p:spPr>
          <a:xfrm>
            <a:off x="6387136" y="3919015"/>
            <a:ext cx="577500" cy="336600"/>
          </a:xfrm>
          <a:prstGeom prst="ellipse">
            <a:avLst/>
          </a:prstGeom>
          <a:noFill/>
          <a:ln w="38100" cap="flat" cmpd="sng">
            <a:solidFill>
              <a:srgbClr val="2E75B5"/>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cxnSp>
        <p:nvCxnSpPr>
          <p:cNvPr id="699" name="Google Shape;699;p39"/>
          <p:cNvCxnSpPr/>
          <p:nvPr/>
        </p:nvCxnSpPr>
        <p:spPr>
          <a:xfrm rot="10800000" flipH="1">
            <a:off x="5232026" y="965217"/>
            <a:ext cx="816900" cy="1248900"/>
          </a:xfrm>
          <a:prstGeom prst="straightConnector1">
            <a:avLst/>
          </a:prstGeom>
          <a:noFill/>
          <a:ln w="38100" cap="flat" cmpd="sng">
            <a:solidFill>
              <a:srgbClr val="FF0000"/>
            </a:solidFill>
            <a:prstDash val="solid"/>
            <a:miter lim="800000"/>
            <a:headEnd type="none" w="sm" len="sm"/>
            <a:tailEnd type="none" w="sm" len="sm"/>
          </a:ln>
        </p:spPr>
      </p:cxnSp>
      <p:cxnSp>
        <p:nvCxnSpPr>
          <p:cNvPr id="700" name="Google Shape;700;p39"/>
          <p:cNvCxnSpPr/>
          <p:nvPr/>
        </p:nvCxnSpPr>
        <p:spPr>
          <a:xfrm rot="10800000" flipH="1">
            <a:off x="5232026" y="1689717"/>
            <a:ext cx="857400" cy="524400"/>
          </a:xfrm>
          <a:prstGeom prst="straightConnector1">
            <a:avLst/>
          </a:prstGeom>
          <a:noFill/>
          <a:ln w="38100" cap="flat" cmpd="sng">
            <a:solidFill>
              <a:srgbClr val="FFD966"/>
            </a:solidFill>
            <a:prstDash val="solid"/>
            <a:miter lim="800000"/>
            <a:headEnd type="none" w="sm" len="sm"/>
            <a:tailEnd type="none" w="sm" len="sm"/>
          </a:ln>
        </p:spPr>
      </p:cxnSp>
      <p:cxnSp>
        <p:nvCxnSpPr>
          <p:cNvPr id="701" name="Google Shape;701;p39"/>
          <p:cNvCxnSpPr/>
          <p:nvPr/>
        </p:nvCxnSpPr>
        <p:spPr>
          <a:xfrm rot="10800000" flipH="1">
            <a:off x="5232026" y="2181417"/>
            <a:ext cx="453900" cy="32700"/>
          </a:xfrm>
          <a:prstGeom prst="straightConnector1">
            <a:avLst/>
          </a:prstGeom>
          <a:noFill/>
          <a:ln w="38100" cap="flat" cmpd="sng">
            <a:solidFill>
              <a:srgbClr val="2E75B5"/>
            </a:solidFill>
            <a:prstDash val="solid"/>
            <a:miter lim="800000"/>
            <a:headEnd type="none" w="sm" len="sm"/>
            <a:tailEnd type="none" w="sm" len="sm"/>
          </a:ln>
        </p:spPr>
      </p:cxnSp>
      <p:sp>
        <p:nvSpPr>
          <p:cNvPr id="702" name="Google Shape;702;p39"/>
          <p:cNvSpPr/>
          <p:nvPr/>
        </p:nvSpPr>
        <p:spPr>
          <a:xfrm>
            <a:off x="6096688" y="1550036"/>
            <a:ext cx="577500" cy="336600"/>
          </a:xfrm>
          <a:prstGeom prst="ellipse">
            <a:avLst/>
          </a:prstGeom>
          <a:noFill/>
          <a:ln w="38100" cap="flat" cmpd="sng">
            <a:solidFill>
              <a:srgbClr val="FFC000"/>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sp>
        <p:nvSpPr>
          <p:cNvPr id="703" name="Google Shape;703;p39"/>
          <p:cNvSpPr/>
          <p:nvPr/>
        </p:nvSpPr>
        <p:spPr>
          <a:xfrm>
            <a:off x="6059020" y="805406"/>
            <a:ext cx="615300" cy="336600"/>
          </a:xfrm>
          <a:prstGeom prst="ellipse">
            <a:avLst/>
          </a:prstGeom>
          <a:noFill/>
          <a:ln w="38100" cap="flat" cmpd="sng">
            <a:solidFill>
              <a:srgbClr val="FF0000"/>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sp>
        <p:nvSpPr>
          <p:cNvPr id="704" name="Google Shape;704;p39"/>
          <p:cNvSpPr/>
          <p:nvPr/>
        </p:nvSpPr>
        <p:spPr>
          <a:xfrm>
            <a:off x="5691251" y="2025485"/>
            <a:ext cx="577500" cy="336600"/>
          </a:xfrm>
          <a:prstGeom prst="ellipse">
            <a:avLst/>
          </a:prstGeom>
          <a:noFill/>
          <a:ln w="38100" cap="flat" cmpd="sng">
            <a:solidFill>
              <a:srgbClr val="2E75B5"/>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cxnSp>
        <p:nvCxnSpPr>
          <p:cNvPr id="705" name="Google Shape;705;p39"/>
          <p:cNvCxnSpPr/>
          <p:nvPr/>
        </p:nvCxnSpPr>
        <p:spPr>
          <a:xfrm>
            <a:off x="2413185" y="2261521"/>
            <a:ext cx="391200" cy="1113600"/>
          </a:xfrm>
          <a:prstGeom prst="straightConnector1">
            <a:avLst/>
          </a:prstGeom>
          <a:noFill/>
          <a:ln w="38100" cap="flat" cmpd="sng">
            <a:solidFill>
              <a:srgbClr val="FF0000"/>
            </a:solidFill>
            <a:prstDash val="solid"/>
            <a:miter lim="800000"/>
            <a:headEnd type="none" w="sm" len="sm"/>
            <a:tailEnd type="none" w="sm" len="sm"/>
          </a:ln>
        </p:spPr>
      </p:cxnSp>
      <p:cxnSp>
        <p:nvCxnSpPr>
          <p:cNvPr id="706" name="Google Shape;706;p39"/>
          <p:cNvCxnSpPr>
            <a:stCxn id="707" idx="5"/>
          </p:cNvCxnSpPr>
          <p:nvPr/>
        </p:nvCxnSpPr>
        <p:spPr>
          <a:xfrm>
            <a:off x="2352841" y="3006413"/>
            <a:ext cx="423600" cy="320100"/>
          </a:xfrm>
          <a:prstGeom prst="straightConnector1">
            <a:avLst/>
          </a:prstGeom>
          <a:noFill/>
          <a:ln w="38100" cap="flat" cmpd="sng">
            <a:solidFill>
              <a:srgbClr val="FFD966"/>
            </a:solidFill>
            <a:prstDash val="solid"/>
            <a:miter lim="800000"/>
            <a:headEnd type="none" w="sm" len="sm"/>
            <a:tailEnd type="none" w="sm" len="sm"/>
          </a:ln>
        </p:spPr>
      </p:cxnSp>
      <p:cxnSp>
        <p:nvCxnSpPr>
          <p:cNvPr id="708" name="Google Shape;708;p39"/>
          <p:cNvCxnSpPr>
            <a:endCxn id="709" idx="6"/>
          </p:cNvCxnSpPr>
          <p:nvPr/>
        </p:nvCxnSpPr>
        <p:spPr>
          <a:xfrm rot="10800000">
            <a:off x="2031977" y="3362855"/>
            <a:ext cx="744300" cy="24300"/>
          </a:xfrm>
          <a:prstGeom prst="straightConnector1">
            <a:avLst/>
          </a:prstGeom>
          <a:noFill/>
          <a:ln w="38100" cap="flat" cmpd="sng">
            <a:solidFill>
              <a:srgbClr val="2E75B5"/>
            </a:solidFill>
            <a:prstDash val="solid"/>
            <a:miter lim="800000"/>
            <a:headEnd type="none" w="sm" len="sm"/>
            <a:tailEnd type="none" w="sm" len="sm"/>
          </a:ln>
        </p:spPr>
      </p:cxnSp>
      <p:sp>
        <p:nvSpPr>
          <p:cNvPr id="707" name="Google Shape;707;p39"/>
          <p:cNvSpPr/>
          <p:nvPr/>
        </p:nvSpPr>
        <p:spPr>
          <a:xfrm>
            <a:off x="1859914" y="2719107"/>
            <a:ext cx="577500" cy="336600"/>
          </a:xfrm>
          <a:prstGeom prst="ellipse">
            <a:avLst/>
          </a:prstGeom>
          <a:noFill/>
          <a:ln w="38100" cap="flat" cmpd="sng">
            <a:solidFill>
              <a:srgbClr val="FFC000"/>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sp>
        <p:nvSpPr>
          <p:cNvPr id="710" name="Google Shape;710;p39"/>
          <p:cNvSpPr/>
          <p:nvPr/>
        </p:nvSpPr>
        <p:spPr>
          <a:xfrm>
            <a:off x="1822247" y="1974477"/>
            <a:ext cx="615300" cy="336600"/>
          </a:xfrm>
          <a:prstGeom prst="ellipse">
            <a:avLst/>
          </a:prstGeom>
          <a:noFill/>
          <a:ln w="38100" cap="flat" cmpd="sng">
            <a:solidFill>
              <a:srgbClr val="FF0000"/>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sp>
        <p:nvSpPr>
          <p:cNvPr id="709" name="Google Shape;709;p39"/>
          <p:cNvSpPr/>
          <p:nvPr/>
        </p:nvSpPr>
        <p:spPr>
          <a:xfrm>
            <a:off x="1454477" y="3194555"/>
            <a:ext cx="577500" cy="336600"/>
          </a:xfrm>
          <a:prstGeom prst="ellipse">
            <a:avLst/>
          </a:prstGeom>
          <a:noFill/>
          <a:ln w="38100" cap="flat" cmpd="sng">
            <a:solidFill>
              <a:srgbClr val="2E75B5"/>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cxnSp>
        <p:nvCxnSpPr>
          <p:cNvPr id="711" name="Google Shape;711;p39"/>
          <p:cNvCxnSpPr>
            <a:endCxn id="712" idx="6"/>
          </p:cNvCxnSpPr>
          <p:nvPr/>
        </p:nvCxnSpPr>
        <p:spPr>
          <a:xfrm flipH="1">
            <a:off x="3429706" y="3852737"/>
            <a:ext cx="854400" cy="204600"/>
          </a:xfrm>
          <a:prstGeom prst="straightConnector1">
            <a:avLst/>
          </a:prstGeom>
          <a:noFill/>
          <a:ln w="38100" cap="flat" cmpd="sng">
            <a:solidFill>
              <a:srgbClr val="FF0000"/>
            </a:solidFill>
            <a:prstDash val="solid"/>
            <a:miter lim="800000"/>
            <a:headEnd type="none" w="sm" len="sm"/>
            <a:tailEnd type="none" w="sm" len="sm"/>
          </a:ln>
        </p:spPr>
      </p:cxnSp>
      <p:cxnSp>
        <p:nvCxnSpPr>
          <p:cNvPr id="713" name="Google Shape;713;p39"/>
          <p:cNvCxnSpPr>
            <a:endCxn id="714" idx="7"/>
          </p:cNvCxnSpPr>
          <p:nvPr/>
        </p:nvCxnSpPr>
        <p:spPr>
          <a:xfrm flipH="1">
            <a:off x="3772200" y="3968769"/>
            <a:ext cx="639600" cy="463500"/>
          </a:xfrm>
          <a:prstGeom prst="straightConnector1">
            <a:avLst/>
          </a:prstGeom>
          <a:noFill/>
          <a:ln w="38100" cap="flat" cmpd="sng">
            <a:solidFill>
              <a:srgbClr val="FFD966"/>
            </a:solidFill>
            <a:prstDash val="solid"/>
            <a:miter lim="800000"/>
            <a:headEnd type="none" w="sm" len="sm"/>
            <a:tailEnd type="none" w="sm" len="sm"/>
          </a:ln>
        </p:spPr>
      </p:cxnSp>
      <p:cxnSp>
        <p:nvCxnSpPr>
          <p:cNvPr id="715" name="Google Shape;715;p39"/>
          <p:cNvCxnSpPr>
            <a:endCxn id="716" idx="0"/>
          </p:cNvCxnSpPr>
          <p:nvPr/>
        </p:nvCxnSpPr>
        <p:spPr>
          <a:xfrm flipH="1">
            <a:off x="4329289" y="3948932"/>
            <a:ext cx="185700" cy="537900"/>
          </a:xfrm>
          <a:prstGeom prst="straightConnector1">
            <a:avLst/>
          </a:prstGeom>
          <a:noFill/>
          <a:ln w="38100" cap="flat" cmpd="sng">
            <a:solidFill>
              <a:srgbClr val="2E75B5"/>
            </a:solidFill>
            <a:prstDash val="solid"/>
            <a:miter lim="800000"/>
            <a:headEnd type="none" w="sm" len="sm"/>
            <a:tailEnd type="none" w="sm" len="sm"/>
          </a:ln>
        </p:spPr>
      </p:cxnSp>
      <p:sp>
        <p:nvSpPr>
          <p:cNvPr id="714" name="Google Shape;714;p39"/>
          <p:cNvSpPr/>
          <p:nvPr/>
        </p:nvSpPr>
        <p:spPr>
          <a:xfrm>
            <a:off x="3279273" y="4382975"/>
            <a:ext cx="577500" cy="336600"/>
          </a:xfrm>
          <a:prstGeom prst="ellipse">
            <a:avLst/>
          </a:prstGeom>
          <a:noFill/>
          <a:ln w="38100" cap="flat" cmpd="sng">
            <a:solidFill>
              <a:srgbClr val="FFC000"/>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sp>
        <p:nvSpPr>
          <p:cNvPr id="712" name="Google Shape;712;p39"/>
          <p:cNvSpPr/>
          <p:nvPr/>
        </p:nvSpPr>
        <p:spPr>
          <a:xfrm>
            <a:off x="2814406" y="3889037"/>
            <a:ext cx="615300" cy="336600"/>
          </a:xfrm>
          <a:prstGeom prst="ellipse">
            <a:avLst/>
          </a:prstGeom>
          <a:noFill/>
          <a:ln w="38100" cap="flat" cmpd="sng">
            <a:solidFill>
              <a:srgbClr val="FF0000"/>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sp>
        <p:nvSpPr>
          <p:cNvPr id="716" name="Google Shape;716;p39"/>
          <p:cNvSpPr/>
          <p:nvPr/>
        </p:nvSpPr>
        <p:spPr>
          <a:xfrm>
            <a:off x="4040539" y="4486832"/>
            <a:ext cx="577500" cy="336600"/>
          </a:xfrm>
          <a:prstGeom prst="ellipse">
            <a:avLst/>
          </a:prstGeom>
          <a:noFill/>
          <a:ln w="38100" cap="flat" cmpd="sng">
            <a:solidFill>
              <a:srgbClr val="2E75B5"/>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C000"/>
              </a:solidFill>
              <a:latin typeface="Corbel"/>
              <a:ea typeface="Corbel"/>
              <a:cs typeface="Corbel"/>
              <a:sym typeface="Corbel"/>
            </a:endParaRPr>
          </a:p>
        </p:txBody>
      </p:sp>
      <p:pic>
        <p:nvPicPr>
          <p:cNvPr id="717" name="Google Shape;717;p39"/>
          <p:cNvPicPr preferRelativeResize="0"/>
          <p:nvPr/>
        </p:nvPicPr>
        <p:blipFill rotWithShape="1">
          <a:blip r:embed="rId4">
            <a:alphaModFix/>
          </a:blip>
          <a:srcRect/>
          <a:stretch/>
        </p:blipFill>
        <p:spPr>
          <a:xfrm>
            <a:off x="7091590" y="4591250"/>
            <a:ext cx="2014625" cy="465225"/>
          </a:xfrm>
          <a:prstGeom prst="rect">
            <a:avLst/>
          </a:prstGeom>
          <a:noFill/>
          <a:ln>
            <a:noFill/>
          </a:ln>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4"/>
          <p:cNvSpPr txBox="1">
            <a:spLocks noGrp="1"/>
          </p:cNvSpPr>
          <p:nvPr>
            <p:ph type="title" idx="4294967295"/>
          </p:nvPr>
        </p:nvSpPr>
        <p:spPr>
          <a:xfrm>
            <a:off x="136200" y="537525"/>
            <a:ext cx="8871600" cy="585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45720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Goals for Today:</a:t>
            </a:r>
          </a:p>
        </p:txBody>
      </p:sp>
      <p:pic>
        <p:nvPicPr>
          <p:cNvPr id="159" name="Google Shape;159;p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6943215" y="4618525"/>
            <a:ext cx="2014625" cy="465225"/>
          </a:xfrm>
          <a:prstGeom prst="rect">
            <a:avLst/>
          </a:prstGeom>
          <a:noFill/>
          <a:ln>
            <a:noFill/>
          </a:ln>
        </p:spPr>
      </p:pic>
      <p:sp>
        <p:nvSpPr>
          <p:cNvPr id="160" name="Google Shape;160;p4"/>
          <p:cNvSpPr txBox="1"/>
          <p:nvPr/>
        </p:nvSpPr>
        <p:spPr>
          <a:xfrm>
            <a:off x="470400" y="1425825"/>
            <a:ext cx="8203200" cy="2081100"/>
          </a:xfrm>
          <a:prstGeom prst="rect">
            <a:avLst/>
          </a:prstGeom>
          <a:noFill/>
          <a:ln>
            <a:noFill/>
          </a:ln>
        </p:spPr>
        <p:txBody>
          <a:bodyPr spcFirstLastPara="1" wrap="square" lIns="91425" tIns="91425" rIns="91425" bIns="91425" anchor="t" anchorCtr="0">
            <a:spAutoFit/>
          </a:bodyPr>
          <a:lstStyle/>
          <a:p>
            <a:pPr marL="457200" marR="0" lvl="0" indent="-368300" algn="l" rtl="0">
              <a:lnSpc>
                <a:spcPct val="115000"/>
              </a:lnSpc>
              <a:spcBef>
                <a:spcPts val="0"/>
              </a:spcBef>
              <a:spcAft>
                <a:spcPts val="0"/>
              </a:spcAft>
              <a:buClr>
                <a:schemeClr val="dk1"/>
              </a:buClr>
              <a:buSzPts val="2200"/>
              <a:buFont typeface="Arial"/>
              <a:buAutoNum type="arabicPeriod"/>
            </a:pPr>
            <a:r>
              <a:rPr lang="en" sz="2200" b="1" i="0" u="none" strike="noStrike" cap="none">
                <a:solidFill>
                  <a:schemeClr val="dk1"/>
                </a:solidFill>
                <a:latin typeface="Arial"/>
                <a:ea typeface="Arial"/>
                <a:cs typeface="Arial"/>
                <a:sym typeface="Arial"/>
              </a:rPr>
              <a:t>Connections</a:t>
            </a:r>
            <a:r>
              <a:rPr lang="en" sz="2200" b="0" i="0" u="none" strike="noStrike" cap="none">
                <a:solidFill>
                  <a:schemeClr val="dk1"/>
                </a:solidFill>
                <a:latin typeface="Arial"/>
                <a:ea typeface="Arial"/>
                <a:cs typeface="Arial"/>
                <a:sym typeface="Arial"/>
              </a:rPr>
              <a:t>. Let’s connect you with us, each other, and a regional mentor network.</a:t>
            </a:r>
            <a:br>
              <a:rPr lang="en" sz="2200" b="0" i="0" u="none" strike="noStrike" cap="none">
                <a:solidFill>
                  <a:schemeClr val="dk1"/>
                </a:solidFill>
                <a:latin typeface="Arial"/>
                <a:ea typeface="Arial"/>
                <a:cs typeface="Arial"/>
                <a:sym typeface="Arial"/>
              </a:rPr>
            </a:br>
            <a:endParaRPr sz="2200" b="0" i="0" u="none" strike="noStrike" cap="none">
              <a:solidFill>
                <a:schemeClr val="dk1"/>
              </a:solidFill>
              <a:latin typeface="Arial"/>
              <a:ea typeface="Arial"/>
              <a:cs typeface="Arial"/>
              <a:sym typeface="Arial"/>
            </a:endParaRPr>
          </a:p>
          <a:p>
            <a:pPr marL="457200" marR="0" lvl="0" indent="-368300" algn="l" rtl="0">
              <a:lnSpc>
                <a:spcPct val="115000"/>
              </a:lnSpc>
              <a:spcBef>
                <a:spcPts val="0"/>
              </a:spcBef>
              <a:spcAft>
                <a:spcPts val="0"/>
              </a:spcAft>
              <a:buClr>
                <a:schemeClr val="dk1"/>
              </a:buClr>
              <a:buSzPts val="2200"/>
              <a:buFont typeface="Arial"/>
              <a:buAutoNum type="arabicPeriod"/>
            </a:pPr>
            <a:r>
              <a:rPr lang="en" sz="2200" b="1" i="0" u="none" strike="noStrike" cap="none">
                <a:solidFill>
                  <a:schemeClr val="dk1"/>
                </a:solidFill>
                <a:latin typeface="Arial"/>
                <a:ea typeface="Arial"/>
                <a:cs typeface="Arial"/>
                <a:sym typeface="Arial"/>
              </a:rPr>
              <a:t>Curiosity</a:t>
            </a:r>
            <a:r>
              <a:rPr lang="en" sz="2200" b="0" i="0" u="none" strike="noStrike" cap="none">
                <a:solidFill>
                  <a:schemeClr val="dk1"/>
                </a:solidFill>
                <a:latin typeface="Arial"/>
                <a:ea typeface="Arial"/>
                <a:cs typeface="Arial"/>
                <a:sym typeface="Arial"/>
              </a:rPr>
              <a:t>. Let’s learn about the earth sciences, how they work, and why they matter.  </a:t>
            </a:r>
            <a:endParaRPr sz="2200" b="0" i="0" u="none" strike="noStrike" cap="none">
              <a:solidFill>
                <a:srgbClr val="000000"/>
              </a:solidFill>
              <a:latin typeface="Arial"/>
              <a:ea typeface="Arial"/>
              <a:cs typeface="Arial"/>
              <a:sym typeface="Arial"/>
            </a:endParaRPr>
          </a:p>
        </p:txBody>
      </p:sp>
      <p:sp>
        <p:nvSpPr>
          <p:cNvPr id="161" name="Google Shape;161;p4">
            <a:extLst>
              <a:ext uri="{C183D7F6-B498-43B3-948B-1728B52AA6E4}">
                <adec:decorative xmlns:adec="http://schemas.microsoft.com/office/drawing/2017/decorative" val="1"/>
              </a:ext>
            </a:extLst>
          </p:cNvPr>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4</a:t>
            </a:fld>
            <a:endParaRPr/>
          </a:p>
        </p:txBody>
      </p:sp>
    </p:spTree>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4" name="Google Shape;724;p40"/>
          <p:cNvSpPr txBox="1">
            <a:spLocks noGrp="1"/>
          </p:cNvSpPr>
          <p:nvPr>
            <p:ph type="body" idx="4294967295"/>
          </p:nvPr>
        </p:nvSpPr>
        <p:spPr>
          <a:xfrm>
            <a:off x="239644" y="772651"/>
            <a:ext cx="5893500" cy="1184336"/>
          </a:xfrm>
          <a:prstGeom prst="rect">
            <a:avLst/>
          </a:prstGeom>
          <a:noFill/>
          <a:ln>
            <a:noFill/>
          </a:ln>
        </p:spPr>
        <p:txBody>
          <a:bodyPr spcFirstLastPara="1" wrap="square" lIns="61550" tIns="30775" rIns="61550" bIns="30775" anchor="t" anchorCtr="0">
            <a:normAutofit/>
          </a:bodyPr>
          <a:lstStyle/>
          <a:p>
            <a:pPr marL="298450" indent="-285750">
              <a:buClr>
                <a:schemeClr val="dk1"/>
              </a:buClr>
              <a:buSzPts val="2000"/>
            </a:pPr>
            <a:r>
              <a:rPr lang="en" sz="2000" dirty="0">
                <a:solidFill>
                  <a:schemeClr val="tx1"/>
                </a:solidFill>
              </a:rPr>
              <a:t>At your table, discuss:</a:t>
            </a:r>
          </a:p>
          <a:p>
            <a:pPr marL="755650" lvl="1" indent="-285750">
              <a:buClr>
                <a:schemeClr val="dk1"/>
              </a:buClr>
              <a:buSzPts val="2000"/>
            </a:pPr>
            <a:r>
              <a:rPr lang="en" sz="1800" dirty="0">
                <a:solidFill>
                  <a:schemeClr val="tx1"/>
                </a:solidFill>
              </a:rPr>
              <a:t>What is one category you are ‘sure of’?</a:t>
            </a:r>
          </a:p>
          <a:p>
            <a:pPr marL="755650" lvl="1" indent="-285750">
              <a:buClr>
                <a:schemeClr val="dk1"/>
              </a:buClr>
              <a:buSzPts val="2000"/>
            </a:pPr>
            <a:r>
              <a:rPr lang="en" sz="1800" dirty="0">
                <a:solidFill>
                  <a:schemeClr val="tx1"/>
                </a:solidFill>
              </a:rPr>
              <a:t>What is one category you are ‘unsure of’?</a:t>
            </a:r>
            <a:endParaRPr sz="1800" dirty="0">
              <a:solidFill>
                <a:schemeClr val="tx1"/>
              </a:solidFill>
            </a:endParaRPr>
          </a:p>
        </p:txBody>
      </p:sp>
      <p:sp>
        <p:nvSpPr>
          <p:cNvPr id="725" name="Google Shape;725;p40"/>
          <p:cNvSpPr>
            <a:spLocks noGrp="1"/>
          </p:cNvSpPr>
          <p:nvPr>
            <p:ph type="title" idx="4294967295"/>
          </p:nvPr>
        </p:nvSpPr>
        <p:spPr>
          <a:xfrm>
            <a:off x="286002" y="207075"/>
            <a:ext cx="8275800" cy="465225"/>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2600"/>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Professional Ecosystem Support Map Discussion</a:t>
            </a:r>
          </a:p>
        </p:txBody>
      </p:sp>
      <p:pic>
        <p:nvPicPr>
          <p:cNvPr id="726" name="Google Shape;726;p40"/>
          <p:cNvPicPr preferRelativeResize="0"/>
          <p:nvPr/>
        </p:nvPicPr>
        <p:blipFill rotWithShape="1">
          <a:blip r:embed="rId3">
            <a:alphaModFix/>
          </a:blip>
          <a:srcRect/>
          <a:stretch/>
        </p:blipFill>
        <p:spPr>
          <a:xfrm>
            <a:off x="2168308" y="1872142"/>
            <a:ext cx="4807383" cy="2719108"/>
          </a:xfrm>
          <a:prstGeom prst="rect">
            <a:avLst/>
          </a:prstGeom>
          <a:noFill/>
          <a:ln>
            <a:noFill/>
          </a:ln>
        </p:spPr>
      </p:pic>
      <p:pic>
        <p:nvPicPr>
          <p:cNvPr id="727" name="Google Shape;727;p4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091590" y="4591250"/>
            <a:ext cx="2014625" cy="465225"/>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4">
                                            <p:txEl>
                                              <p:pRg st="0" end="0"/>
                                            </p:txEl>
                                          </p:spTgt>
                                        </p:tgtEl>
                                        <p:attrNameLst>
                                          <p:attrName>style.visibility</p:attrName>
                                        </p:attrNameLst>
                                      </p:cBhvr>
                                      <p:to>
                                        <p:strVal val="visible"/>
                                      </p:to>
                                    </p:set>
                                    <p:animEffect transition="in" filter="fade">
                                      <p:cBhvr>
                                        <p:cTn id="7" dur="500"/>
                                        <p:tgtEl>
                                          <p:spTgt spid="7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24">
                                            <p:txEl>
                                              <p:pRg st="1" end="1"/>
                                            </p:txEl>
                                          </p:spTgt>
                                        </p:tgtEl>
                                        <p:attrNameLst>
                                          <p:attrName>style.visibility</p:attrName>
                                        </p:attrNameLst>
                                      </p:cBhvr>
                                      <p:to>
                                        <p:strVal val="visible"/>
                                      </p:to>
                                    </p:set>
                                    <p:animEffect transition="in" filter="fade">
                                      <p:cBhvr>
                                        <p:cTn id="12" dur="500"/>
                                        <p:tgtEl>
                                          <p:spTgt spid="7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24">
                                            <p:txEl>
                                              <p:pRg st="2" end="2"/>
                                            </p:txEl>
                                          </p:spTgt>
                                        </p:tgtEl>
                                        <p:attrNameLst>
                                          <p:attrName>style.visibility</p:attrName>
                                        </p:attrNameLst>
                                      </p:cBhvr>
                                      <p:to>
                                        <p:strVal val="visible"/>
                                      </p:to>
                                    </p:set>
                                    <p:animEffect transition="in" filter="fade">
                                      <p:cBhvr>
                                        <p:cTn id="17" dur="500"/>
                                        <p:tgtEl>
                                          <p:spTgt spid="7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41"/>
          <p:cNvSpPr txBox="1">
            <a:spLocks noGrp="1"/>
          </p:cNvSpPr>
          <p:nvPr>
            <p:ph type="title" idx="4294967295"/>
          </p:nvPr>
        </p:nvSpPr>
        <p:spPr>
          <a:xfrm>
            <a:off x="221876" y="89968"/>
            <a:ext cx="8799323" cy="469329"/>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How do I find people for all of these areas?: Your Work</a:t>
            </a:r>
            <a:r>
              <a:rPr kumimoji="0" lang="en-US" sz="2600" b="1" i="0" u="none" strike="noStrike" kern="0" cap="none" spc="0" normalizeH="0" noProof="0" dirty="0">
                <a:ln>
                  <a:noFill/>
                </a:ln>
                <a:solidFill>
                  <a:srgbClr val="1155CC"/>
                </a:solidFill>
                <a:effectLst/>
                <a:uLnTx/>
                <a:uFillTx/>
                <a:latin typeface="Arial"/>
                <a:ea typeface="Arial"/>
                <a:cs typeface="Arial"/>
                <a:sym typeface="Arial"/>
              </a:rPr>
              <a:t> </a:t>
            </a:r>
            <a:endParaRPr kumimoji="0" lang="en-US" sz="2600" b="1" i="0" u="none" strike="noStrike" kern="0" cap="none" spc="0" normalizeH="0" baseline="0" noProof="0" dirty="0">
              <a:ln>
                <a:noFill/>
              </a:ln>
              <a:solidFill>
                <a:srgbClr val="1155CC"/>
              </a:solidFill>
              <a:effectLst/>
              <a:uLnTx/>
              <a:uFillTx/>
              <a:latin typeface="Arial"/>
              <a:ea typeface="Arial"/>
              <a:cs typeface="Arial"/>
              <a:sym typeface="Arial"/>
            </a:endParaRPr>
          </a:p>
        </p:txBody>
      </p:sp>
      <p:sp>
        <p:nvSpPr>
          <p:cNvPr id="735" name="Google Shape;735;p41"/>
          <p:cNvSpPr txBox="1"/>
          <p:nvPr/>
        </p:nvSpPr>
        <p:spPr>
          <a:xfrm>
            <a:off x="480450" y="906496"/>
            <a:ext cx="3859500" cy="39480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800" b="1" i="0" u="none" strike="noStrike" cap="none">
                <a:solidFill>
                  <a:srgbClr val="FFC000"/>
                </a:solidFill>
                <a:latin typeface="Arial"/>
                <a:ea typeface="Arial"/>
                <a:cs typeface="Arial"/>
                <a:sym typeface="Arial"/>
              </a:rPr>
              <a:t>Intellectual community</a:t>
            </a:r>
            <a:endParaRPr sz="1800" b="0" i="0" u="none" strike="noStrike" cap="none">
              <a:solidFill>
                <a:srgbClr val="FFC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Classmates</a:t>
            </a:r>
            <a:endParaRPr sz="18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Neighbors</a:t>
            </a:r>
            <a:endParaRPr sz="18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Friends at other universities</a:t>
            </a:r>
            <a:endParaRPr sz="18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Offer to be this type of support for someone else and they will often reciprocate!</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800" b="1" i="0" u="none" strike="noStrike" cap="none">
                <a:solidFill>
                  <a:srgbClr val="FFC000"/>
                </a:solidFill>
                <a:latin typeface="Arial"/>
                <a:ea typeface="Arial"/>
                <a:cs typeface="Arial"/>
                <a:sym typeface="Arial"/>
              </a:rPr>
              <a:t>Professional development</a:t>
            </a:r>
            <a:r>
              <a:rPr lang="en" sz="1800" b="0" i="0" u="none" strike="noStrike" cap="none">
                <a:solidFill>
                  <a:srgbClr val="FFC000"/>
                </a:solidFill>
                <a:latin typeface="Arial"/>
                <a:ea typeface="Arial"/>
                <a:cs typeface="Arial"/>
                <a:sym typeface="Arial"/>
              </a:rPr>
              <a:t> </a:t>
            </a:r>
            <a:endParaRPr sz="15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Workshops</a:t>
            </a:r>
            <a:endParaRPr sz="18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Professional organizations</a:t>
            </a:r>
            <a:endParaRPr sz="18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Online resources</a:t>
            </a:r>
            <a:endParaRPr sz="1800" b="0" i="0" u="none" strike="noStrike" cap="none">
              <a:solidFill>
                <a:srgbClr val="000000"/>
              </a:solidFill>
              <a:latin typeface="Arial"/>
              <a:ea typeface="Arial"/>
              <a:cs typeface="Arial"/>
              <a:sym typeface="Arial"/>
            </a:endParaRPr>
          </a:p>
          <a:p>
            <a:pPr marL="457200" marR="0" lvl="0" indent="-342900" algn="l" rtl="0">
              <a:lnSpc>
                <a:spcPct val="100000"/>
              </a:lnSpc>
              <a:spcBef>
                <a:spcPts val="0"/>
              </a:spcBef>
              <a:spcAft>
                <a:spcPts val="0"/>
              </a:spcAft>
              <a:buClr>
                <a:srgbClr val="000000"/>
              </a:buClr>
              <a:buSzPts val="1800"/>
              <a:buFont typeface="Arial"/>
              <a:buChar char="●"/>
            </a:pPr>
            <a:r>
              <a:rPr lang="en" sz="1800" b="0" i="0" u="none" strike="noStrike" cap="none">
                <a:solidFill>
                  <a:srgbClr val="000000"/>
                </a:solidFill>
                <a:latin typeface="Arial"/>
                <a:ea typeface="Arial"/>
                <a:cs typeface="Arial"/>
                <a:sym typeface="Arial"/>
              </a:rPr>
              <a:t>University emails</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pic>
        <p:nvPicPr>
          <p:cNvPr id="736" name="Google Shape;736;p4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grpSp>
        <p:nvGrpSpPr>
          <p:cNvPr id="4" name="Group 3">
            <a:extLst>
              <a:ext uri="{FF2B5EF4-FFF2-40B4-BE49-F238E27FC236}">
                <a16:creationId xmlns:a16="http://schemas.microsoft.com/office/drawing/2014/main" id="{DAAB3C72-0C38-D5CD-0B9F-2D5C1C9B6D9E}"/>
              </a:ext>
            </a:extLst>
          </p:cNvPr>
          <p:cNvGrpSpPr/>
          <p:nvPr/>
        </p:nvGrpSpPr>
        <p:grpSpPr>
          <a:xfrm>
            <a:off x="4662508" y="1168619"/>
            <a:ext cx="4227981" cy="2391392"/>
            <a:chOff x="4662508" y="1168619"/>
            <a:chExt cx="4227981" cy="2391392"/>
          </a:xfrm>
        </p:grpSpPr>
        <p:pic>
          <p:nvPicPr>
            <p:cNvPr id="3" name="Google Shape;746;p42">
              <a:extLst>
                <a:ext uri="{FF2B5EF4-FFF2-40B4-BE49-F238E27FC236}">
                  <a16:creationId xmlns:a16="http://schemas.microsoft.com/office/drawing/2014/main" id="{C790FD5E-C9B7-74FD-0DF4-5308DB1E63CD}"/>
                </a:ext>
              </a:extLst>
            </p:cNvPr>
            <p:cNvPicPr preferRelativeResize="0"/>
            <p:nvPr/>
          </p:nvPicPr>
          <p:blipFill rotWithShape="1">
            <a:blip r:embed="rId4">
              <a:alphaModFix/>
            </a:blip>
            <a:srcRect/>
            <a:stretch/>
          </p:blipFill>
          <p:spPr>
            <a:xfrm>
              <a:off x="4662508" y="1168619"/>
              <a:ext cx="4227981" cy="2391392"/>
            </a:xfrm>
            <a:prstGeom prst="rect">
              <a:avLst/>
            </a:prstGeom>
            <a:noFill/>
            <a:ln>
              <a:noFill/>
            </a:ln>
          </p:spPr>
        </p:pic>
        <p:sp>
          <p:nvSpPr>
            <p:cNvPr id="737" name="Google Shape;737;p41" descr="Circle Highlighting the intellectual community and professional development nodes"/>
            <p:cNvSpPr/>
            <p:nvPr/>
          </p:nvSpPr>
          <p:spPr>
            <a:xfrm rot="1176729">
              <a:off x="6368766" y="1250273"/>
              <a:ext cx="2299385" cy="862772"/>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42"/>
          <p:cNvSpPr txBox="1">
            <a:spLocks noGrp="1"/>
          </p:cNvSpPr>
          <p:nvPr>
            <p:ph type="title" idx="4294967295"/>
          </p:nvPr>
        </p:nvSpPr>
        <p:spPr>
          <a:xfrm>
            <a:off x="221877" y="89968"/>
            <a:ext cx="8625498" cy="469329"/>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How do I find people for all of these areas?: Career</a:t>
            </a:r>
          </a:p>
        </p:txBody>
      </p:sp>
      <p:sp>
        <p:nvSpPr>
          <p:cNvPr id="744" name="Google Shape;744;p42"/>
          <p:cNvSpPr txBox="1"/>
          <p:nvPr/>
        </p:nvSpPr>
        <p:spPr>
          <a:xfrm>
            <a:off x="296625" y="714450"/>
            <a:ext cx="4492800" cy="4256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600" b="1" i="0" u="none" strike="noStrike" cap="none">
                <a:solidFill>
                  <a:srgbClr val="FF0000"/>
                </a:solidFill>
                <a:latin typeface="Arial"/>
                <a:ea typeface="Arial"/>
                <a:cs typeface="Arial"/>
                <a:sym typeface="Arial"/>
              </a:rPr>
              <a:t>Networking and Sponsorship</a:t>
            </a:r>
            <a:r>
              <a:rPr lang="en" sz="1600" b="0" i="0" u="none" strike="noStrike" cap="none">
                <a:solidFill>
                  <a:srgbClr val="FF0000"/>
                </a:solidFill>
                <a:latin typeface="Arial"/>
                <a:ea typeface="Arial"/>
                <a:cs typeface="Arial"/>
                <a:sym typeface="Arial"/>
              </a:rPr>
              <a:t> </a:t>
            </a:r>
            <a:endParaRPr sz="1600" b="0" i="0" u="none" strike="noStrike" cap="none">
              <a:solidFill>
                <a:srgbClr val="FF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Who has seen you at your best?</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Who has seen you overcome a challenge?</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Who depends on you?</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Email announcements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Campus career center</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Befriend people who always seem to be “in the know”</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Forward information, be a “hub”</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Mentor</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1" i="0" u="none" strike="noStrike" cap="none">
              <a:solidFill>
                <a:srgbClr val="2E75B5"/>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600" b="1" i="0" u="none" strike="noStrike" cap="none">
                <a:solidFill>
                  <a:srgbClr val="FF0000"/>
                </a:solidFill>
                <a:latin typeface="Arial"/>
                <a:ea typeface="Arial"/>
                <a:cs typeface="Arial"/>
                <a:sym typeface="Arial"/>
              </a:rPr>
              <a:t>Role models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Professors/working scientists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Grad students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Recent graduates</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Classmates a year or two ahead of you</a:t>
            </a:r>
            <a:endParaRPr sz="1600" b="0" i="0" u="none" strike="noStrike" cap="none">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a:solidFill>
                  <a:srgbClr val="000000"/>
                </a:solidFill>
                <a:latin typeface="Arial"/>
                <a:ea typeface="Arial"/>
                <a:cs typeface="Arial"/>
                <a:sym typeface="Arial"/>
              </a:rPr>
              <a:t>People outside of school</a:t>
            </a:r>
            <a:endParaRPr sz="1600" b="0" i="0" u="none" strike="noStrike" cap="none">
              <a:solidFill>
                <a:srgbClr val="000000"/>
              </a:solidFill>
              <a:latin typeface="Arial"/>
              <a:ea typeface="Arial"/>
              <a:cs typeface="Arial"/>
              <a:sym typeface="Arial"/>
            </a:endParaRPr>
          </a:p>
        </p:txBody>
      </p:sp>
      <p:pic>
        <p:nvPicPr>
          <p:cNvPr id="745" name="Google Shape;745;p4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grpSp>
        <p:nvGrpSpPr>
          <p:cNvPr id="2" name="Group 1">
            <a:extLst>
              <a:ext uri="{FF2B5EF4-FFF2-40B4-BE49-F238E27FC236}">
                <a16:creationId xmlns:a16="http://schemas.microsoft.com/office/drawing/2014/main" id="{E978C926-0B2A-73FE-7BAD-17409D11C58A}"/>
              </a:ext>
            </a:extLst>
          </p:cNvPr>
          <p:cNvGrpSpPr/>
          <p:nvPr/>
        </p:nvGrpSpPr>
        <p:grpSpPr>
          <a:xfrm>
            <a:off x="4662508" y="1168619"/>
            <a:ext cx="4227981" cy="2391392"/>
            <a:chOff x="4662508" y="1168619"/>
            <a:chExt cx="4227981" cy="2391392"/>
          </a:xfrm>
        </p:grpSpPr>
        <p:pic>
          <p:nvPicPr>
            <p:cNvPr id="746" name="Google Shape;746;p42"/>
            <p:cNvPicPr preferRelativeResize="0"/>
            <p:nvPr/>
          </p:nvPicPr>
          <p:blipFill rotWithShape="1">
            <a:blip r:embed="rId4">
              <a:alphaModFix/>
            </a:blip>
            <a:srcRect/>
            <a:stretch/>
          </p:blipFill>
          <p:spPr>
            <a:xfrm>
              <a:off x="4662508" y="1168619"/>
              <a:ext cx="4227981" cy="2391392"/>
            </a:xfrm>
            <a:prstGeom prst="rect">
              <a:avLst/>
            </a:prstGeom>
            <a:noFill/>
            <a:ln>
              <a:noFill/>
            </a:ln>
          </p:spPr>
        </p:pic>
        <p:sp>
          <p:nvSpPr>
            <p:cNvPr id="747" name="Google Shape;747;p42" descr="Circle highlighting the “role models” and “networking and sponsorship” nodes"/>
            <p:cNvSpPr/>
            <p:nvPr/>
          </p:nvSpPr>
          <p:spPr>
            <a:xfrm>
              <a:off x="4935500" y="1529697"/>
              <a:ext cx="1447200" cy="1427148"/>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43"/>
          <p:cNvSpPr txBox="1">
            <a:spLocks noGrp="1"/>
          </p:cNvSpPr>
          <p:nvPr>
            <p:ph type="title" idx="4294967295"/>
          </p:nvPr>
        </p:nvSpPr>
        <p:spPr>
          <a:xfrm>
            <a:off x="221877" y="89968"/>
            <a:ext cx="8884338" cy="469329"/>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700"/>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How do I find people for all of these areas?: Well-being</a:t>
            </a:r>
          </a:p>
        </p:txBody>
      </p:sp>
      <p:sp>
        <p:nvSpPr>
          <p:cNvPr id="754" name="Google Shape;754;p43"/>
          <p:cNvSpPr txBox="1"/>
          <p:nvPr/>
        </p:nvSpPr>
        <p:spPr>
          <a:xfrm>
            <a:off x="407224" y="632400"/>
            <a:ext cx="4255200" cy="4256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600" b="1" i="0" u="none" strike="noStrike" cap="none" dirty="0">
                <a:solidFill>
                  <a:srgbClr val="2E75B5"/>
                </a:solidFill>
                <a:latin typeface="Arial"/>
                <a:ea typeface="Arial"/>
                <a:cs typeface="Arial"/>
                <a:sym typeface="Arial"/>
              </a:rPr>
              <a:t>Values and Identity</a:t>
            </a:r>
            <a:endParaRPr sz="1600" b="0" i="0" u="none" strike="noStrike" cap="none" dirty="0">
              <a:solidFill>
                <a:srgbClr val="2E75B5"/>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As important as career support</a:t>
            </a:r>
            <a:endParaRPr sz="16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Family &amp; friends</a:t>
            </a:r>
            <a:endParaRPr sz="16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Trained professionals</a:t>
            </a: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600" b="1" i="0" u="none" strike="noStrike" cap="none" dirty="0">
                <a:solidFill>
                  <a:srgbClr val="2E75B5"/>
                </a:solidFill>
                <a:latin typeface="Arial"/>
                <a:ea typeface="Arial"/>
                <a:cs typeface="Arial"/>
                <a:sym typeface="Arial"/>
              </a:rPr>
              <a:t>Kindness and Belonging</a:t>
            </a:r>
            <a:endParaRPr sz="1600" b="1" i="0" u="none" strike="noStrike" cap="none" dirty="0">
              <a:solidFill>
                <a:srgbClr val="2E75B5"/>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Professor you relate well to</a:t>
            </a:r>
            <a:endParaRPr sz="16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Student a year or two ahead of you</a:t>
            </a:r>
            <a:endParaRPr sz="16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Teaching assistant</a:t>
            </a: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600" b="1" i="0" u="none" strike="noStrike" cap="none" dirty="0">
                <a:solidFill>
                  <a:srgbClr val="2E75B5"/>
                </a:solidFill>
                <a:latin typeface="Arial"/>
                <a:ea typeface="Arial"/>
                <a:cs typeface="Arial"/>
                <a:sym typeface="Arial"/>
              </a:rPr>
              <a:t>Safe Space</a:t>
            </a:r>
            <a:endParaRPr sz="1600" b="1" i="0" u="none" strike="noStrike" cap="none" dirty="0">
              <a:solidFill>
                <a:srgbClr val="2E75B5"/>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Be careful to trust too early</a:t>
            </a:r>
            <a:endParaRPr sz="16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Consider people removed from the situation you need to vent about</a:t>
            </a:r>
            <a:endParaRPr sz="16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Who can you always count on to be outraged on your behalf?</a:t>
            </a:r>
            <a:endParaRPr sz="1600" b="0" i="0" u="none" strike="noStrike" cap="none" dirty="0">
              <a:solidFill>
                <a:srgbClr val="000000"/>
              </a:solidFill>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Char char="●"/>
            </a:pPr>
            <a:r>
              <a:rPr lang="en" sz="1600" b="0" i="0" u="none" strike="noStrike" cap="none" dirty="0">
                <a:solidFill>
                  <a:srgbClr val="000000"/>
                </a:solidFill>
                <a:latin typeface="Arial"/>
                <a:ea typeface="Arial"/>
                <a:cs typeface="Arial"/>
                <a:sym typeface="Arial"/>
              </a:rPr>
              <a:t>Who will keep things private?</a:t>
            </a:r>
            <a:endParaRPr sz="1600" b="0" i="0" u="none" strike="noStrike" cap="none" dirty="0">
              <a:solidFill>
                <a:srgbClr val="000000"/>
              </a:solidFill>
              <a:latin typeface="Arial"/>
              <a:ea typeface="Arial"/>
              <a:cs typeface="Arial"/>
              <a:sym typeface="Arial"/>
            </a:endParaRPr>
          </a:p>
        </p:txBody>
      </p:sp>
      <p:pic>
        <p:nvPicPr>
          <p:cNvPr id="755" name="Google Shape;755;p4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grpSp>
        <p:nvGrpSpPr>
          <p:cNvPr id="2" name="Group 1">
            <a:extLst>
              <a:ext uri="{FF2B5EF4-FFF2-40B4-BE49-F238E27FC236}">
                <a16:creationId xmlns:a16="http://schemas.microsoft.com/office/drawing/2014/main" id="{B5835EC4-7BA1-069B-85D3-F65FCEA81FE4}"/>
              </a:ext>
            </a:extLst>
          </p:cNvPr>
          <p:cNvGrpSpPr/>
          <p:nvPr/>
        </p:nvGrpSpPr>
        <p:grpSpPr>
          <a:xfrm>
            <a:off x="4662508" y="1168619"/>
            <a:ext cx="4227981" cy="2430642"/>
            <a:chOff x="4662508" y="1168619"/>
            <a:chExt cx="4227981" cy="2430642"/>
          </a:xfrm>
        </p:grpSpPr>
        <p:pic>
          <p:nvPicPr>
            <p:cNvPr id="756" name="Google Shape;756;p43"/>
            <p:cNvPicPr preferRelativeResize="0"/>
            <p:nvPr/>
          </p:nvPicPr>
          <p:blipFill rotWithShape="1">
            <a:blip r:embed="rId4">
              <a:alphaModFix/>
            </a:blip>
            <a:srcRect/>
            <a:stretch/>
          </p:blipFill>
          <p:spPr>
            <a:xfrm>
              <a:off x="4662508" y="1168619"/>
              <a:ext cx="4227981" cy="2391392"/>
            </a:xfrm>
            <a:prstGeom prst="rect">
              <a:avLst/>
            </a:prstGeom>
            <a:noFill/>
            <a:ln>
              <a:noFill/>
            </a:ln>
          </p:spPr>
        </p:pic>
        <p:sp>
          <p:nvSpPr>
            <p:cNvPr id="757" name="Google Shape;757;p43" descr="Circle highlighting the nodes Values and identity, Kindness and Belonging, and Safe space"/>
            <p:cNvSpPr/>
            <p:nvPr/>
          </p:nvSpPr>
          <p:spPr>
            <a:xfrm rot="-1097976">
              <a:off x="6055293" y="2486509"/>
              <a:ext cx="2571819" cy="1112752"/>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44"/>
          <p:cNvSpPr txBox="1">
            <a:spLocks noGrp="1"/>
          </p:cNvSpPr>
          <p:nvPr>
            <p:ph type="title" idx="4294967295"/>
          </p:nvPr>
        </p:nvSpPr>
        <p:spPr>
          <a:xfrm>
            <a:off x="574635" y="0"/>
            <a:ext cx="7918800" cy="887700"/>
          </a:xfrm>
          <a:prstGeom prst="rect">
            <a:avLst/>
          </a:prstGeom>
          <a:noFill/>
          <a:ln>
            <a:noFill/>
          </a:ln>
        </p:spPr>
        <p:txBody>
          <a:bodyPr spcFirstLastPara="1" wrap="square" lIns="61550" tIns="30775" rIns="61550" bIns="30775" anchor="b" anchorCtr="0">
            <a:normAutofit/>
          </a:bodyPr>
          <a:lstStyle/>
          <a:p>
            <a:pPr marL="0" lvl="0" indent="0" algn="l" rtl="0">
              <a:lnSpc>
                <a:spcPct val="100000"/>
              </a:lnSpc>
              <a:spcBef>
                <a:spcPts val="0"/>
              </a:spcBef>
              <a:spcAft>
                <a:spcPts val="0"/>
              </a:spcAft>
              <a:buClr>
                <a:srgbClr val="8BAA00"/>
              </a:buClr>
              <a:buSzPts val="2700"/>
              <a:buFont typeface="Corbel"/>
              <a:buNone/>
            </a:pPr>
            <a:r>
              <a:rPr lang="en" sz="2600" b="1">
                <a:solidFill>
                  <a:srgbClr val="1155CC"/>
                </a:solidFill>
              </a:rPr>
              <a:t>Let’s practice reaching out!	</a:t>
            </a:r>
            <a:endParaRPr sz="2600" b="1">
              <a:solidFill>
                <a:srgbClr val="1155CC"/>
              </a:solidFill>
            </a:endParaRPr>
          </a:p>
        </p:txBody>
      </p:sp>
      <p:sp>
        <p:nvSpPr>
          <p:cNvPr id="764" name="Google Shape;764;p44"/>
          <p:cNvSpPr txBox="1">
            <a:spLocks noGrp="1"/>
          </p:cNvSpPr>
          <p:nvPr>
            <p:ph type="body" idx="4294967295"/>
          </p:nvPr>
        </p:nvSpPr>
        <p:spPr>
          <a:xfrm>
            <a:off x="852185" y="1203225"/>
            <a:ext cx="7439700" cy="3465300"/>
          </a:xfrm>
          <a:prstGeom prst="rect">
            <a:avLst/>
          </a:prstGeom>
          <a:noFill/>
          <a:ln>
            <a:noFill/>
          </a:ln>
        </p:spPr>
        <p:txBody>
          <a:bodyPr spcFirstLastPara="1" wrap="square" lIns="61550" tIns="30775" rIns="61550" bIns="30775" anchor="t" anchorCtr="0">
            <a:normAutofit/>
          </a:bodyPr>
          <a:lstStyle/>
          <a:p>
            <a:pPr marL="457200" lvl="0" indent="-355600" algn="l" rtl="0">
              <a:lnSpc>
                <a:spcPct val="90000"/>
              </a:lnSpc>
              <a:spcBef>
                <a:spcPts val="0"/>
              </a:spcBef>
              <a:spcAft>
                <a:spcPts val="0"/>
              </a:spcAft>
              <a:buClr>
                <a:schemeClr val="dk1"/>
              </a:buClr>
              <a:buSzPts val="2000"/>
              <a:buChar char="●"/>
            </a:pPr>
            <a:r>
              <a:rPr lang="en" sz="2000">
                <a:solidFill>
                  <a:schemeClr val="dk1"/>
                </a:solidFill>
              </a:rPr>
              <a:t>You would like an opportunity to shadow in a lab at your institution (or do a virtual visit)</a:t>
            </a:r>
            <a:br>
              <a:rPr lang="en" sz="2000">
                <a:solidFill>
                  <a:schemeClr val="dk1"/>
                </a:solidFill>
              </a:rPr>
            </a:br>
            <a:br>
              <a:rPr lang="en" sz="2000">
                <a:solidFill>
                  <a:schemeClr val="dk1"/>
                </a:solidFill>
              </a:rPr>
            </a:br>
            <a:endParaRPr sz="200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Write an email to a professor that you think can help make this happen</a:t>
            </a:r>
            <a:endParaRPr sz="2000">
              <a:solidFill>
                <a:schemeClr val="dk1"/>
              </a:solidFill>
            </a:endParaRPr>
          </a:p>
          <a:p>
            <a:pPr marL="457200" lvl="0" indent="0" algn="l" rtl="0">
              <a:lnSpc>
                <a:spcPct val="90000"/>
              </a:lnSpc>
              <a:spcBef>
                <a:spcPts val="700"/>
              </a:spcBef>
              <a:spcAft>
                <a:spcPts val="0"/>
              </a:spcAft>
              <a:buSzPts val="1800"/>
              <a:buNone/>
            </a:pPr>
            <a:endParaRPr sz="2000">
              <a:solidFill>
                <a:schemeClr val="dk1"/>
              </a:solidFill>
            </a:endParaRPr>
          </a:p>
          <a:p>
            <a:pPr marL="0" lvl="0" indent="0" algn="l" rtl="0">
              <a:lnSpc>
                <a:spcPct val="90000"/>
              </a:lnSpc>
              <a:spcBef>
                <a:spcPts val="700"/>
              </a:spcBef>
              <a:spcAft>
                <a:spcPts val="0"/>
              </a:spcAft>
              <a:buClr>
                <a:srgbClr val="4D3E2F"/>
              </a:buClr>
              <a:buSzPts val="2100"/>
              <a:buNone/>
            </a:pPr>
            <a:endParaRPr sz="2000">
              <a:solidFill>
                <a:schemeClr val="dk1"/>
              </a:solidFill>
            </a:endParaRPr>
          </a:p>
          <a:p>
            <a:pPr marL="0" lvl="0" indent="0" algn="ctr" rtl="0">
              <a:lnSpc>
                <a:spcPct val="90000"/>
              </a:lnSpc>
              <a:spcBef>
                <a:spcPts val="700"/>
              </a:spcBef>
              <a:spcAft>
                <a:spcPts val="0"/>
              </a:spcAft>
              <a:buSzPts val="1800"/>
              <a:buNone/>
            </a:pPr>
            <a:r>
              <a:rPr lang="en" sz="2000" b="1" i="1">
                <a:solidFill>
                  <a:srgbClr val="1155CC"/>
                </a:solidFill>
              </a:rPr>
              <a:t>***A hybrid virtual world makes it easy to join remote lectures, lab meetings, etc. Just ask!</a:t>
            </a:r>
            <a:br>
              <a:rPr lang="en" sz="2000">
                <a:solidFill>
                  <a:schemeClr val="dk1"/>
                </a:solidFill>
              </a:rPr>
            </a:br>
            <a:endParaRPr sz="2000">
              <a:solidFill>
                <a:schemeClr val="dk1"/>
              </a:solidFill>
            </a:endParaRPr>
          </a:p>
        </p:txBody>
      </p:sp>
      <p:pic>
        <p:nvPicPr>
          <p:cNvPr id="765" name="Google Shape;765;p4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4">
                                            <p:txEl>
                                              <p:pRg st="0" end="0"/>
                                            </p:txEl>
                                          </p:spTgt>
                                        </p:tgtEl>
                                        <p:attrNameLst>
                                          <p:attrName>style.visibility</p:attrName>
                                        </p:attrNameLst>
                                      </p:cBhvr>
                                      <p:to>
                                        <p:strVal val="visible"/>
                                      </p:to>
                                    </p:set>
                                    <p:animEffect transition="in" filter="fade">
                                      <p:cBhvr>
                                        <p:cTn id="7" dur="500"/>
                                        <p:tgtEl>
                                          <p:spTgt spid="7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64">
                                            <p:txEl>
                                              <p:pRg st="1" end="1"/>
                                            </p:txEl>
                                          </p:spTgt>
                                        </p:tgtEl>
                                        <p:attrNameLst>
                                          <p:attrName>style.visibility</p:attrName>
                                        </p:attrNameLst>
                                      </p:cBhvr>
                                      <p:to>
                                        <p:strVal val="visible"/>
                                      </p:to>
                                    </p:set>
                                    <p:animEffect transition="in" filter="fade">
                                      <p:cBhvr>
                                        <p:cTn id="12" dur="500"/>
                                        <p:tgtEl>
                                          <p:spTgt spid="7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64">
                                            <p:txEl>
                                              <p:pRg st="2" end="2"/>
                                            </p:txEl>
                                          </p:spTgt>
                                        </p:tgtEl>
                                        <p:attrNameLst>
                                          <p:attrName>style.visibility</p:attrName>
                                        </p:attrNameLst>
                                      </p:cBhvr>
                                      <p:to>
                                        <p:strVal val="visible"/>
                                      </p:to>
                                    </p:set>
                                    <p:animEffect transition="in" filter="fade">
                                      <p:cBhvr>
                                        <p:cTn id="17" dur="500"/>
                                        <p:tgtEl>
                                          <p:spTgt spid="76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64">
                                            <p:txEl>
                                              <p:pRg st="3" end="3"/>
                                            </p:txEl>
                                          </p:spTgt>
                                        </p:tgtEl>
                                        <p:attrNameLst>
                                          <p:attrName>style.visibility</p:attrName>
                                        </p:attrNameLst>
                                      </p:cBhvr>
                                      <p:to>
                                        <p:strVal val="visible"/>
                                      </p:to>
                                    </p:set>
                                    <p:animEffect transition="in" filter="fade">
                                      <p:cBhvr>
                                        <p:cTn id="22" dur="500"/>
                                        <p:tgtEl>
                                          <p:spTgt spid="76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64">
                                            <p:txEl>
                                              <p:pRg st="4" end="4"/>
                                            </p:txEl>
                                          </p:spTgt>
                                        </p:tgtEl>
                                        <p:attrNameLst>
                                          <p:attrName>style.visibility</p:attrName>
                                        </p:attrNameLst>
                                      </p:cBhvr>
                                      <p:to>
                                        <p:strVal val="visible"/>
                                      </p:to>
                                    </p:set>
                                    <p:animEffect transition="in" filter="fade">
                                      <p:cBhvr>
                                        <p:cTn id="27" dur="500"/>
                                        <p:tgtEl>
                                          <p:spTgt spid="7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45"/>
          <p:cNvSpPr txBox="1">
            <a:spLocks noGrp="1"/>
          </p:cNvSpPr>
          <p:nvPr>
            <p:ph type="title" idx="4294967295"/>
          </p:nvPr>
        </p:nvSpPr>
        <p:spPr>
          <a:xfrm>
            <a:off x="574635" y="0"/>
            <a:ext cx="7918800" cy="887700"/>
          </a:xfrm>
          <a:prstGeom prst="rect">
            <a:avLst/>
          </a:prstGeom>
          <a:noFill/>
          <a:ln>
            <a:noFill/>
          </a:ln>
        </p:spPr>
        <p:txBody>
          <a:bodyPr spcFirstLastPara="1" wrap="square" lIns="61550" tIns="30775" rIns="61550" bIns="30775" anchor="b" anchorCtr="0">
            <a:normAutofit/>
          </a:bodyPr>
          <a:lstStyle/>
          <a:p>
            <a:pPr marL="0" lvl="0" indent="0" algn="l" rtl="0">
              <a:lnSpc>
                <a:spcPct val="100000"/>
              </a:lnSpc>
              <a:spcBef>
                <a:spcPts val="0"/>
              </a:spcBef>
              <a:spcAft>
                <a:spcPts val="0"/>
              </a:spcAft>
              <a:buClr>
                <a:srgbClr val="8BAA00"/>
              </a:buClr>
              <a:buSzPts val="2700"/>
              <a:buFont typeface="Corbel"/>
              <a:buNone/>
            </a:pPr>
            <a:r>
              <a:rPr lang="en" sz="2600" b="1">
                <a:solidFill>
                  <a:srgbClr val="1155CC"/>
                </a:solidFill>
              </a:rPr>
              <a:t>Let’s help each other </a:t>
            </a:r>
            <a:endParaRPr sz="2600" b="1">
              <a:solidFill>
                <a:srgbClr val="1155CC"/>
              </a:solidFill>
            </a:endParaRPr>
          </a:p>
        </p:txBody>
      </p:sp>
      <p:sp>
        <p:nvSpPr>
          <p:cNvPr id="772" name="Google Shape;772;p45"/>
          <p:cNvSpPr txBox="1">
            <a:spLocks noGrp="1"/>
          </p:cNvSpPr>
          <p:nvPr>
            <p:ph type="body" idx="4294967295"/>
          </p:nvPr>
        </p:nvSpPr>
        <p:spPr>
          <a:xfrm>
            <a:off x="852185" y="1203225"/>
            <a:ext cx="7439700" cy="3465300"/>
          </a:xfrm>
          <a:prstGeom prst="rect">
            <a:avLst/>
          </a:prstGeom>
          <a:noFill/>
          <a:ln>
            <a:noFill/>
          </a:ln>
        </p:spPr>
        <p:txBody>
          <a:bodyPr spcFirstLastPara="1" wrap="square" lIns="61550" tIns="30775" rIns="61550" bIns="30775" anchor="t" anchorCtr="0">
            <a:normAutofit/>
          </a:bodyPr>
          <a:lstStyle/>
          <a:p>
            <a:pPr marL="457200" lvl="0" indent="-355600" algn="l" rtl="0">
              <a:lnSpc>
                <a:spcPct val="90000"/>
              </a:lnSpc>
              <a:spcBef>
                <a:spcPts val="700"/>
              </a:spcBef>
              <a:spcAft>
                <a:spcPts val="0"/>
              </a:spcAft>
              <a:buClr>
                <a:schemeClr val="dk1"/>
              </a:buClr>
              <a:buSzPts val="2000"/>
              <a:buChar char="●"/>
            </a:pPr>
            <a:r>
              <a:rPr lang="en" sz="2000">
                <a:solidFill>
                  <a:schemeClr val="dk1"/>
                </a:solidFill>
              </a:rPr>
              <a:t>Share your practice emails with each other </a:t>
            </a:r>
            <a:br>
              <a:rPr lang="en" sz="2000">
                <a:solidFill>
                  <a:schemeClr val="dk1"/>
                </a:solidFill>
              </a:rPr>
            </a:br>
            <a:br>
              <a:rPr lang="en" sz="2000">
                <a:solidFill>
                  <a:schemeClr val="dk1"/>
                </a:solidFill>
              </a:rPr>
            </a:br>
            <a:endParaRPr sz="200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Listeners can offer examples of what they liked, what other ideas they have to make it better and/or different</a:t>
            </a:r>
            <a:br>
              <a:rPr lang="en" sz="2000">
                <a:solidFill>
                  <a:schemeClr val="dk1"/>
                </a:solidFill>
              </a:rPr>
            </a:br>
            <a:br>
              <a:rPr lang="en" sz="2000">
                <a:solidFill>
                  <a:schemeClr val="dk1"/>
                </a:solidFill>
              </a:rPr>
            </a:br>
            <a:endParaRPr sz="200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Take any notes and/or ideas that will make your email better</a:t>
            </a:r>
            <a:endParaRPr sz="2000">
              <a:solidFill>
                <a:schemeClr val="dk1"/>
              </a:solidFill>
            </a:endParaRPr>
          </a:p>
        </p:txBody>
      </p:sp>
      <p:pic>
        <p:nvPicPr>
          <p:cNvPr id="773" name="Google Shape;773;p4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2">
                                            <p:txEl>
                                              <p:pRg st="0" end="0"/>
                                            </p:txEl>
                                          </p:spTgt>
                                        </p:tgtEl>
                                        <p:attrNameLst>
                                          <p:attrName>style.visibility</p:attrName>
                                        </p:attrNameLst>
                                      </p:cBhvr>
                                      <p:to>
                                        <p:strVal val="visible"/>
                                      </p:to>
                                    </p:set>
                                    <p:animEffect transition="in" filter="fade">
                                      <p:cBhvr>
                                        <p:cTn id="7" dur="500"/>
                                        <p:tgtEl>
                                          <p:spTgt spid="7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72">
                                            <p:txEl>
                                              <p:pRg st="1" end="1"/>
                                            </p:txEl>
                                          </p:spTgt>
                                        </p:tgtEl>
                                        <p:attrNameLst>
                                          <p:attrName>style.visibility</p:attrName>
                                        </p:attrNameLst>
                                      </p:cBhvr>
                                      <p:to>
                                        <p:strVal val="visible"/>
                                      </p:to>
                                    </p:set>
                                    <p:animEffect transition="in" filter="fade">
                                      <p:cBhvr>
                                        <p:cTn id="12" dur="500"/>
                                        <p:tgtEl>
                                          <p:spTgt spid="7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72">
                                            <p:txEl>
                                              <p:pRg st="2" end="2"/>
                                            </p:txEl>
                                          </p:spTgt>
                                        </p:tgtEl>
                                        <p:attrNameLst>
                                          <p:attrName>style.visibility</p:attrName>
                                        </p:attrNameLst>
                                      </p:cBhvr>
                                      <p:to>
                                        <p:strVal val="visible"/>
                                      </p:to>
                                    </p:set>
                                    <p:animEffect transition="in" filter="fade">
                                      <p:cBhvr>
                                        <p:cTn id="17" dur="500"/>
                                        <p:tgtEl>
                                          <p:spTgt spid="77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46"/>
          <p:cNvSpPr txBox="1">
            <a:spLocks noGrp="1"/>
          </p:cNvSpPr>
          <p:nvPr>
            <p:ph type="body" idx="4294967295"/>
          </p:nvPr>
        </p:nvSpPr>
        <p:spPr>
          <a:xfrm>
            <a:off x="156175" y="1142763"/>
            <a:ext cx="4278900" cy="3738900"/>
          </a:xfrm>
          <a:prstGeom prst="rect">
            <a:avLst/>
          </a:prstGeom>
          <a:noFill/>
          <a:ln>
            <a:noFill/>
          </a:ln>
        </p:spPr>
        <p:txBody>
          <a:bodyPr spcFirstLastPara="1" wrap="square" lIns="61550" tIns="30775" rIns="61550" bIns="30775" anchor="t" anchorCtr="0">
            <a:normAutofit/>
          </a:bodyPr>
          <a:lstStyle/>
          <a:p>
            <a:pPr marL="139700" lvl="0" indent="-139700" algn="ctr" rtl="0">
              <a:lnSpc>
                <a:spcPct val="100000"/>
              </a:lnSpc>
              <a:spcBef>
                <a:spcPts val="0"/>
              </a:spcBef>
              <a:spcAft>
                <a:spcPts val="0"/>
              </a:spcAft>
              <a:buClr>
                <a:srgbClr val="4D3E2F"/>
              </a:buClr>
              <a:buSzPts val="1900"/>
              <a:buNone/>
            </a:pPr>
            <a:r>
              <a:rPr lang="en" b="1" u="sng">
                <a:solidFill>
                  <a:schemeClr val="dk1"/>
                </a:solidFill>
              </a:rPr>
              <a:t>DO’s</a:t>
            </a:r>
            <a:endParaRPr>
              <a:solidFill>
                <a:schemeClr val="dk1"/>
              </a:solidFill>
            </a:endParaRPr>
          </a:p>
          <a:p>
            <a:pPr marL="457200" lvl="0" indent="-342900" algn="l" rtl="0">
              <a:lnSpc>
                <a:spcPct val="100000"/>
              </a:lnSpc>
              <a:spcBef>
                <a:spcPts val="700"/>
              </a:spcBef>
              <a:spcAft>
                <a:spcPts val="0"/>
              </a:spcAft>
              <a:buClr>
                <a:schemeClr val="dk1"/>
              </a:buClr>
              <a:buSzPts val="1800"/>
              <a:buChar char="●"/>
            </a:pPr>
            <a:r>
              <a:rPr lang="en">
                <a:solidFill>
                  <a:schemeClr val="dk1"/>
                </a:solidFill>
              </a:rPr>
              <a:t>Tell them why you want this, include your interest AND any experience</a:t>
            </a:r>
            <a:br>
              <a:rPr lang="en">
                <a:solidFill>
                  <a:schemeClr val="dk1"/>
                </a:solidFill>
              </a:rPr>
            </a:b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Tell them what you already know about them</a:t>
            </a:r>
            <a:br>
              <a:rPr lang="en">
                <a:solidFill>
                  <a:schemeClr val="dk1"/>
                </a:solidFill>
              </a:rPr>
            </a:b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Be professional (Dr. __)</a:t>
            </a:r>
            <a:br>
              <a:rPr lang="en">
                <a:solidFill>
                  <a:schemeClr val="dk1"/>
                </a:solidFill>
              </a:rPr>
            </a:b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Acknowledge they are busy AND appreciate and be open any opportunity</a:t>
            </a:r>
            <a:endParaRPr>
              <a:solidFill>
                <a:schemeClr val="dk1"/>
              </a:solidFill>
            </a:endParaRPr>
          </a:p>
        </p:txBody>
      </p:sp>
      <p:sp>
        <p:nvSpPr>
          <p:cNvPr id="780" name="Google Shape;780;p46"/>
          <p:cNvSpPr txBox="1"/>
          <p:nvPr/>
        </p:nvSpPr>
        <p:spPr>
          <a:xfrm>
            <a:off x="4856350" y="1142763"/>
            <a:ext cx="4191000" cy="3738900"/>
          </a:xfrm>
          <a:prstGeom prst="rect">
            <a:avLst/>
          </a:prstGeom>
          <a:noFill/>
          <a:ln>
            <a:noFill/>
          </a:ln>
        </p:spPr>
        <p:txBody>
          <a:bodyPr spcFirstLastPara="1" wrap="square" lIns="61550" tIns="30775" rIns="61550" bIns="30775" anchor="t" anchorCtr="0">
            <a:normAutofit/>
          </a:bodyPr>
          <a:lstStyle/>
          <a:p>
            <a:pPr marL="139700" marR="0" lvl="0" indent="-139700" algn="ctr" rtl="0">
              <a:lnSpc>
                <a:spcPct val="100000"/>
              </a:lnSpc>
              <a:spcBef>
                <a:spcPts val="0"/>
              </a:spcBef>
              <a:spcAft>
                <a:spcPts val="0"/>
              </a:spcAft>
              <a:buClr>
                <a:srgbClr val="000000"/>
              </a:buClr>
              <a:buSzPts val="1900"/>
              <a:buFont typeface="Arial"/>
              <a:buNone/>
            </a:pPr>
            <a:r>
              <a:rPr lang="en" sz="1800" b="1" i="0" u="sng" strike="noStrike" cap="none">
                <a:solidFill>
                  <a:schemeClr val="dk1"/>
                </a:solidFill>
                <a:latin typeface="Arial"/>
                <a:ea typeface="Arial"/>
                <a:cs typeface="Arial"/>
                <a:sym typeface="Arial"/>
              </a:rPr>
              <a:t>DON’T’s</a:t>
            </a:r>
            <a:endParaRPr sz="1800" b="0" i="0" u="none" strike="noStrike" cap="none">
              <a:solidFill>
                <a:schemeClr val="dk1"/>
              </a:solidFill>
              <a:latin typeface="Arial"/>
              <a:ea typeface="Arial"/>
              <a:cs typeface="Arial"/>
              <a:sym typeface="Arial"/>
            </a:endParaRPr>
          </a:p>
          <a:p>
            <a:pPr marL="457200" marR="0" lvl="0" indent="-342900" algn="l" rtl="0">
              <a:lnSpc>
                <a:spcPct val="100000"/>
              </a:lnSpc>
              <a:spcBef>
                <a:spcPts val="70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Ask them what they are currently working on (do your homework!)</a:t>
            </a:r>
            <a:br>
              <a:rPr lang="en"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Ask them to be a mentor right away</a:t>
            </a:r>
            <a:br>
              <a:rPr lang="en"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Be TOO specific about exactly what and when you want something</a:t>
            </a:r>
            <a:br>
              <a:rPr lang="en"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a:p>
            <a:pPr marL="457200" marR="0" lvl="0" indent="-342900" algn="l" rtl="0">
              <a:lnSpc>
                <a:spcPct val="100000"/>
              </a:lnSpc>
              <a:spcBef>
                <a:spcPts val="0"/>
              </a:spcBef>
              <a:spcAft>
                <a:spcPts val="0"/>
              </a:spcAft>
              <a:buClr>
                <a:schemeClr val="dk1"/>
              </a:buClr>
              <a:buSzPts val="1800"/>
              <a:buFont typeface="Arial"/>
              <a:buChar char="●"/>
            </a:pPr>
            <a:r>
              <a:rPr lang="en" sz="1800" b="0" i="0" u="none" strike="noStrike" cap="none">
                <a:solidFill>
                  <a:schemeClr val="dk1"/>
                </a:solidFill>
                <a:latin typeface="Arial"/>
                <a:ea typeface="Arial"/>
                <a:cs typeface="Arial"/>
                <a:sym typeface="Arial"/>
              </a:rPr>
              <a:t>Expect them to find out everything for you</a:t>
            </a:r>
            <a:br>
              <a:rPr lang="en"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pic>
        <p:nvPicPr>
          <p:cNvPr id="781" name="Google Shape;781;p4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
        <p:nvSpPr>
          <p:cNvPr id="782" name="Google Shape;782;p46"/>
          <p:cNvSpPr txBox="1">
            <a:spLocks noGrp="1"/>
          </p:cNvSpPr>
          <p:nvPr>
            <p:ph type="title" idx="4294967295"/>
          </p:nvPr>
        </p:nvSpPr>
        <p:spPr>
          <a:xfrm>
            <a:off x="574635" y="0"/>
            <a:ext cx="7918800" cy="887700"/>
          </a:xfrm>
          <a:prstGeom prst="rect">
            <a:avLst/>
          </a:prstGeom>
          <a:noFill/>
          <a:ln>
            <a:noFill/>
          </a:ln>
        </p:spPr>
        <p:txBody>
          <a:bodyPr spcFirstLastPara="1" wrap="square" lIns="61550" tIns="30775" rIns="61550" bIns="30775" anchor="b" anchorCtr="0">
            <a:normAutofit/>
          </a:bodyPr>
          <a:lstStyle/>
          <a:p>
            <a:pPr marL="0" lvl="0" indent="0" algn="l" rtl="0">
              <a:lnSpc>
                <a:spcPct val="100000"/>
              </a:lnSpc>
              <a:spcBef>
                <a:spcPts val="0"/>
              </a:spcBef>
              <a:spcAft>
                <a:spcPts val="0"/>
              </a:spcAft>
              <a:buClr>
                <a:srgbClr val="8BAA00"/>
              </a:buClr>
              <a:buSzPts val="2700"/>
              <a:buFont typeface="Corbel"/>
              <a:buNone/>
            </a:pPr>
            <a:r>
              <a:rPr lang="en" sz="2600" b="1">
                <a:solidFill>
                  <a:schemeClr val="accent5"/>
                </a:solidFill>
              </a:rPr>
              <a:t>DO’s</a:t>
            </a:r>
            <a:r>
              <a:rPr lang="en" sz="2600" b="1">
                <a:solidFill>
                  <a:srgbClr val="1155CC"/>
                </a:solidFill>
              </a:rPr>
              <a:t> and </a:t>
            </a:r>
            <a:r>
              <a:rPr lang="en" sz="2600" b="1">
                <a:solidFill>
                  <a:srgbClr val="CC0000"/>
                </a:solidFill>
              </a:rPr>
              <a:t>DON’T’s</a:t>
            </a:r>
            <a:r>
              <a:rPr lang="en" sz="2600" b="1">
                <a:solidFill>
                  <a:srgbClr val="1155CC"/>
                </a:solidFill>
              </a:rPr>
              <a:t> for Making Requests</a:t>
            </a:r>
            <a:endParaRPr sz="2600" b="1">
              <a:solidFill>
                <a:srgbClr val="1155CC"/>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9">
                                            <p:txEl>
                                              <p:pRg st="0" end="0"/>
                                            </p:txEl>
                                          </p:spTgt>
                                        </p:tgtEl>
                                        <p:attrNameLst>
                                          <p:attrName>style.visibility</p:attrName>
                                        </p:attrNameLst>
                                      </p:cBhvr>
                                      <p:to>
                                        <p:strVal val="visible"/>
                                      </p:to>
                                    </p:set>
                                    <p:animEffect transition="in" filter="fade">
                                      <p:cBhvr>
                                        <p:cTn id="7" dur="500"/>
                                        <p:tgtEl>
                                          <p:spTgt spid="7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79">
                                            <p:txEl>
                                              <p:pRg st="1" end="1"/>
                                            </p:txEl>
                                          </p:spTgt>
                                        </p:tgtEl>
                                        <p:attrNameLst>
                                          <p:attrName>style.visibility</p:attrName>
                                        </p:attrNameLst>
                                      </p:cBhvr>
                                      <p:to>
                                        <p:strVal val="visible"/>
                                      </p:to>
                                    </p:set>
                                    <p:animEffect transition="in" filter="fade">
                                      <p:cBhvr>
                                        <p:cTn id="12" dur="500"/>
                                        <p:tgtEl>
                                          <p:spTgt spid="7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79">
                                            <p:txEl>
                                              <p:pRg st="2" end="2"/>
                                            </p:txEl>
                                          </p:spTgt>
                                        </p:tgtEl>
                                        <p:attrNameLst>
                                          <p:attrName>style.visibility</p:attrName>
                                        </p:attrNameLst>
                                      </p:cBhvr>
                                      <p:to>
                                        <p:strVal val="visible"/>
                                      </p:to>
                                    </p:set>
                                    <p:animEffect transition="in" filter="fade">
                                      <p:cBhvr>
                                        <p:cTn id="17" dur="500"/>
                                        <p:tgtEl>
                                          <p:spTgt spid="7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79">
                                            <p:txEl>
                                              <p:pRg st="3" end="3"/>
                                            </p:txEl>
                                          </p:spTgt>
                                        </p:tgtEl>
                                        <p:attrNameLst>
                                          <p:attrName>style.visibility</p:attrName>
                                        </p:attrNameLst>
                                      </p:cBhvr>
                                      <p:to>
                                        <p:strVal val="visible"/>
                                      </p:to>
                                    </p:set>
                                    <p:animEffect transition="in" filter="fade">
                                      <p:cBhvr>
                                        <p:cTn id="22" dur="500"/>
                                        <p:tgtEl>
                                          <p:spTgt spid="7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79">
                                            <p:txEl>
                                              <p:pRg st="4" end="4"/>
                                            </p:txEl>
                                          </p:spTgt>
                                        </p:tgtEl>
                                        <p:attrNameLst>
                                          <p:attrName>style.visibility</p:attrName>
                                        </p:attrNameLst>
                                      </p:cBhvr>
                                      <p:to>
                                        <p:strVal val="visible"/>
                                      </p:to>
                                    </p:set>
                                    <p:animEffect transition="in" filter="fade">
                                      <p:cBhvr>
                                        <p:cTn id="27" dur="500"/>
                                        <p:tgtEl>
                                          <p:spTgt spid="77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80">
                                            <p:txEl>
                                              <p:pRg st="0" end="0"/>
                                            </p:txEl>
                                          </p:spTgt>
                                        </p:tgtEl>
                                        <p:attrNameLst>
                                          <p:attrName>style.visibility</p:attrName>
                                        </p:attrNameLst>
                                      </p:cBhvr>
                                      <p:to>
                                        <p:strVal val="visible"/>
                                      </p:to>
                                    </p:set>
                                    <p:animEffect transition="in" filter="fade">
                                      <p:cBhvr>
                                        <p:cTn id="32" dur="500"/>
                                        <p:tgtEl>
                                          <p:spTgt spid="78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80">
                                            <p:txEl>
                                              <p:pRg st="1" end="1"/>
                                            </p:txEl>
                                          </p:spTgt>
                                        </p:tgtEl>
                                        <p:attrNameLst>
                                          <p:attrName>style.visibility</p:attrName>
                                        </p:attrNameLst>
                                      </p:cBhvr>
                                      <p:to>
                                        <p:strVal val="visible"/>
                                      </p:to>
                                    </p:set>
                                    <p:animEffect transition="in" filter="fade">
                                      <p:cBhvr>
                                        <p:cTn id="37" dur="500"/>
                                        <p:tgtEl>
                                          <p:spTgt spid="78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80">
                                            <p:txEl>
                                              <p:pRg st="2" end="2"/>
                                            </p:txEl>
                                          </p:spTgt>
                                        </p:tgtEl>
                                        <p:attrNameLst>
                                          <p:attrName>style.visibility</p:attrName>
                                        </p:attrNameLst>
                                      </p:cBhvr>
                                      <p:to>
                                        <p:strVal val="visible"/>
                                      </p:to>
                                    </p:set>
                                    <p:animEffect transition="in" filter="fade">
                                      <p:cBhvr>
                                        <p:cTn id="42" dur="500"/>
                                        <p:tgtEl>
                                          <p:spTgt spid="78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80">
                                            <p:txEl>
                                              <p:pRg st="3" end="3"/>
                                            </p:txEl>
                                          </p:spTgt>
                                        </p:tgtEl>
                                        <p:attrNameLst>
                                          <p:attrName>style.visibility</p:attrName>
                                        </p:attrNameLst>
                                      </p:cBhvr>
                                      <p:to>
                                        <p:strVal val="visible"/>
                                      </p:to>
                                    </p:set>
                                    <p:animEffect transition="in" filter="fade">
                                      <p:cBhvr>
                                        <p:cTn id="47" dur="500"/>
                                        <p:tgtEl>
                                          <p:spTgt spid="780">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80">
                                            <p:txEl>
                                              <p:pRg st="4" end="4"/>
                                            </p:txEl>
                                          </p:spTgt>
                                        </p:tgtEl>
                                        <p:attrNameLst>
                                          <p:attrName>style.visibility</p:attrName>
                                        </p:attrNameLst>
                                      </p:cBhvr>
                                      <p:to>
                                        <p:strVal val="visible"/>
                                      </p:to>
                                    </p:set>
                                    <p:animEffect transition="in" filter="fade">
                                      <p:cBhvr>
                                        <p:cTn id="52" dur="500"/>
                                        <p:tgtEl>
                                          <p:spTgt spid="78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47"/>
          <p:cNvSpPr txBox="1">
            <a:spLocks noGrp="1"/>
          </p:cNvSpPr>
          <p:nvPr>
            <p:ph type="body" idx="4294967295"/>
          </p:nvPr>
        </p:nvSpPr>
        <p:spPr>
          <a:xfrm>
            <a:off x="537050" y="1328325"/>
            <a:ext cx="8058000" cy="3465300"/>
          </a:xfrm>
          <a:prstGeom prst="rect">
            <a:avLst/>
          </a:prstGeom>
          <a:noFill/>
          <a:ln>
            <a:noFill/>
          </a:ln>
        </p:spPr>
        <p:txBody>
          <a:bodyPr spcFirstLastPara="1" wrap="square" lIns="61550" tIns="30775" rIns="61550" bIns="30775" anchor="t" anchorCtr="0">
            <a:normAutofit/>
          </a:bodyPr>
          <a:lstStyle/>
          <a:p>
            <a:pPr marL="457200" lvl="0" indent="-355600" algn="l" rtl="0">
              <a:lnSpc>
                <a:spcPct val="90000"/>
              </a:lnSpc>
              <a:spcBef>
                <a:spcPts val="0"/>
              </a:spcBef>
              <a:spcAft>
                <a:spcPts val="0"/>
              </a:spcAft>
              <a:buClr>
                <a:schemeClr val="dk1"/>
              </a:buClr>
              <a:buSzPts val="2000"/>
              <a:buChar char="●"/>
            </a:pPr>
            <a:r>
              <a:rPr lang="en" sz="2000" dirty="0">
                <a:solidFill>
                  <a:schemeClr val="dk1"/>
                </a:solidFill>
              </a:rPr>
              <a:t>Will you add someone to your map today? </a:t>
            </a:r>
            <a:endParaRPr sz="2000" dirty="0">
              <a:solidFill>
                <a:schemeClr val="dk1"/>
              </a:solidFill>
            </a:endParaRPr>
          </a:p>
          <a:p>
            <a:pPr marL="914400" lvl="0" indent="0" algn="l" rtl="0">
              <a:lnSpc>
                <a:spcPct val="90000"/>
              </a:lnSpc>
              <a:spcBef>
                <a:spcPts val="0"/>
              </a:spcBef>
              <a:spcAft>
                <a:spcPts val="0"/>
              </a:spcAft>
              <a:buSzPts val="1800"/>
              <a:buNone/>
            </a:pPr>
            <a:endParaRPr sz="2000" dirty="0">
              <a:solidFill>
                <a:schemeClr val="dk1"/>
              </a:solidFill>
            </a:endParaRPr>
          </a:p>
          <a:p>
            <a:pPr marL="914400" lvl="0" indent="0" algn="l" rtl="0">
              <a:lnSpc>
                <a:spcPct val="90000"/>
              </a:lnSpc>
              <a:spcBef>
                <a:spcPts val="0"/>
              </a:spcBef>
              <a:spcAft>
                <a:spcPts val="0"/>
              </a:spcAft>
              <a:buSzPts val="1800"/>
              <a:buNone/>
            </a:pPr>
            <a:endParaRPr sz="2000" dirty="0">
              <a:solidFill>
                <a:schemeClr val="dk1"/>
              </a:solidFill>
            </a:endParaRPr>
          </a:p>
          <a:p>
            <a:pPr marL="457200" lvl="0" indent="-355600" algn="l" rtl="0">
              <a:lnSpc>
                <a:spcPct val="90000"/>
              </a:lnSpc>
              <a:spcBef>
                <a:spcPts val="0"/>
              </a:spcBef>
              <a:spcAft>
                <a:spcPts val="0"/>
              </a:spcAft>
              <a:buClr>
                <a:schemeClr val="dk1"/>
              </a:buClr>
              <a:buSzPts val="2000"/>
              <a:buChar char="●"/>
            </a:pPr>
            <a:r>
              <a:rPr lang="en" sz="2000" dirty="0">
                <a:solidFill>
                  <a:schemeClr val="dk1"/>
                </a:solidFill>
              </a:rPr>
              <a:t>What are things that you can do to meet the right people moving forward?</a:t>
            </a:r>
            <a:br>
              <a:rPr lang="en" sz="2000" dirty="0">
                <a:solidFill>
                  <a:schemeClr val="dk1"/>
                </a:solidFill>
              </a:rPr>
            </a:br>
            <a:br>
              <a:rPr lang="en" sz="2000" dirty="0">
                <a:solidFill>
                  <a:schemeClr val="dk1"/>
                </a:solidFill>
              </a:rPr>
            </a:br>
            <a:endParaRPr sz="2000" dirty="0">
              <a:solidFill>
                <a:schemeClr val="dk1"/>
              </a:solidFill>
            </a:endParaRPr>
          </a:p>
          <a:p>
            <a:pPr marL="444500">
              <a:lnSpc>
                <a:spcPct val="90000"/>
              </a:lnSpc>
              <a:buClr>
                <a:schemeClr val="dk1"/>
              </a:buClr>
              <a:buSzPts val="2000"/>
            </a:pPr>
            <a:r>
              <a:rPr lang="en" sz="2000" dirty="0">
                <a:solidFill>
                  <a:schemeClr val="dk1"/>
                </a:solidFill>
              </a:rPr>
              <a:t>How can you use Social Media to build your map?</a:t>
            </a:r>
          </a:p>
        </p:txBody>
      </p:sp>
      <p:pic>
        <p:nvPicPr>
          <p:cNvPr id="789" name="Google Shape;789;p4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
        <p:nvSpPr>
          <p:cNvPr id="790" name="Google Shape;790;p47"/>
          <p:cNvSpPr txBox="1">
            <a:spLocks noGrp="1"/>
          </p:cNvSpPr>
          <p:nvPr>
            <p:ph type="title" idx="4294967295"/>
          </p:nvPr>
        </p:nvSpPr>
        <p:spPr>
          <a:xfrm>
            <a:off x="574635" y="0"/>
            <a:ext cx="7918800" cy="887700"/>
          </a:xfrm>
          <a:prstGeom prst="rect">
            <a:avLst/>
          </a:prstGeom>
          <a:noFill/>
          <a:ln>
            <a:noFill/>
          </a:ln>
        </p:spPr>
        <p:txBody>
          <a:bodyPr spcFirstLastPara="1" wrap="square" lIns="61550" tIns="30775" rIns="61550" bIns="30775" anchor="b" anchorCtr="0">
            <a:normAutofit/>
          </a:bodyPr>
          <a:lstStyle/>
          <a:p>
            <a:pPr marL="0" lvl="0" indent="0" algn="l" rtl="0">
              <a:lnSpc>
                <a:spcPct val="100000"/>
              </a:lnSpc>
              <a:spcBef>
                <a:spcPts val="0"/>
              </a:spcBef>
              <a:spcAft>
                <a:spcPts val="0"/>
              </a:spcAft>
              <a:buClr>
                <a:srgbClr val="8BAA00"/>
              </a:buClr>
              <a:buSzPts val="2700"/>
              <a:buFont typeface="Corbel"/>
              <a:buNone/>
            </a:pPr>
            <a:r>
              <a:rPr lang="en" sz="2600" b="1">
                <a:solidFill>
                  <a:srgbClr val="1155CC"/>
                </a:solidFill>
              </a:rPr>
              <a:t>Professional Ecosystem Support Map</a:t>
            </a:r>
            <a:endParaRPr sz="2600" b="1">
              <a:solidFill>
                <a:srgbClr val="1155CC"/>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88">
                                            <p:txEl>
                                              <p:pRg st="0" end="0"/>
                                            </p:txEl>
                                          </p:spTgt>
                                        </p:tgtEl>
                                        <p:attrNameLst>
                                          <p:attrName>style.visibility</p:attrName>
                                        </p:attrNameLst>
                                      </p:cBhvr>
                                      <p:to>
                                        <p:strVal val="visible"/>
                                      </p:to>
                                    </p:set>
                                    <p:animEffect transition="in" filter="fade">
                                      <p:cBhvr>
                                        <p:cTn id="7" dur="500"/>
                                        <p:tgtEl>
                                          <p:spTgt spid="78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88">
                                            <p:txEl>
                                              <p:pRg st="3" end="3"/>
                                            </p:txEl>
                                          </p:spTgt>
                                        </p:tgtEl>
                                        <p:attrNameLst>
                                          <p:attrName>style.visibility</p:attrName>
                                        </p:attrNameLst>
                                      </p:cBhvr>
                                      <p:to>
                                        <p:strVal val="visible"/>
                                      </p:to>
                                    </p:set>
                                    <p:animEffect transition="in" filter="fade">
                                      <p:cBhvr>
                                        <p:cTn id="12" dur="500"/>
                                        <p:tgtEl>
                                          <p:spTgt spid="78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88">
                                            <p:txEl>
                                              <p:pRg st="4" end="4"/>
                                            </p:txEl>
                                          </p:spTgt>
                                        </p:tgtEl>
                                        <p:attrNameLst>
                                          <p:attrName>style.visibility</p:attrName>
                                        </p:attrNameLst>
                                      </p:cBhvr>
                                      <p:to>
                                        <p:strVal val="visible"/>
                                      </p:to>
                                    </p:set>
                                    <p:animEffect transition="in" filter="fade">
                                      <p:cBhvr>
                                        <p:cTn id="17" dur="500"/>
                                        <p:tgtEl>
                                          <p:spTgt spid="78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5" name="Google Shape;795;p48"/>
          <p:cNvSpPr txBox="1"/>
          <p:nvPr/>
        </p:nvSpPr>
        <p:spPr>
          <a:xfrm>
            <a:off x="393700" y="234375"/>
            <a:ext cx="6858000" cy="58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 sz="2600" b="1" i="0" u="none" strike="noStrike" cap="none">
                <a:solidFill>
                  <a:srgbClr val="1155CC"/>
                </a:solidFill>
                <a:latin typeface="Arial"/>
                <a:ea typeface="Arial"/>
                <a:cs typeface="Arial"/>
                <a:sym typeface="Arial"/>
              </a:rPr>
              <a:t>Working Lunch Plan</a:t>
            </a:r>
            <a:endParaRPr sz="2600" b="1" i="0" u="none" strike="noStrike" cap="none">
              <a:solidFill>
                <a:srgbClr val="1155CC"/>
              </a:solidFill>
              <a:latin typeface="Arial"/>
              <a:ea typeface="Arial"/>
              <a:cs typeface="Arial"/>
              <a:sym typeface="Arial"/>
            </a:endParaRPr>
          </a:p>
        </p:txBody>
      </p:sp>
      <p:pic>
        <p:nvPicPr>
          <p:cNvPr id="796" name="Google Shape;796;p4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6500" y="4592400"/>
            <a:ext cx="2009725" cy="464075"/>
          </a:xfrm>
          <a:prstGeom prst="rect">
            <a:avLst/>
          </a:prstGeom>
          <a:noFill/>
          <a:ln>
            <a:noFill/>
          </a:ln>
        </p:spPr>
      </p:pic>
      <p:sp>
        <p:nvSpPr>
          <p:cNvPr id="798" name="Google Shape;798;p48"/>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48</a:t>
            </a:fld>
            <a:endParaRPr/>
          </a:p>
        </p:txBody>
      </p:sp>
      <p:sp>
        <p:nvSpPr>
          <p:cNvPr id="799" name="Google Shape;799;p48"/>
          <p:cNvSpPr txBox="1">
            <a:spLocks noGrp="1"/>
          </p:cNvSpPr>
          <p:nvPr>
            <p:ph type="ctrTitle" idx="4294967295"/>
          </p:nvPr>
        </p:nvSpPr>
        <p:spPr>
          <a:xfrm>
            <a:off x="425228" y="3413036"/>
            <a:ext cx="8520600" cy="1113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990"/>
              <a:buFont typeface="Arial"/>
              <a:buNone/>
            </a:pPr>
            <a:r>
              <a:rPr lang="en" sz="3200" b="1" i="1" u="none" strike="noStrike" cap="none" dirty="0">
                <a:solidFill>
                  <a:srgbClr val="1155CC"/>
                </a:solidFill>
                <a:latin typeface="Arial"/>
                <a:ea typeface="Arial"/>
                <a:cs typeface="Arial"/>
                <a:sym typeface="Arial"/>
              </a:rPr>
              <a:t>Be sure to vote on your first impressions!</a:t>
            </a:r>
            <a:endParaRPr sz="3200" b="1" i="1" u="none" strike="noStrike" cap="none" dirty="0">
              <a:solidFill>
                <a:srgbClr val="1155CC"/>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990"/>
              <a:buFont typeface="Arial"/>
              <a:buNone/>
            </a:pPr>
            <a:r>
              <a:rPr lang="en" sz="3200" b="1" i="1" u="sng" strike="noStrike" cap="none" dirty="0">
                <a:solidFill>
                  <a:srgbClr val="1155CC"/>
                </a:solidFill>
                <a:latin typeface="Arial"/>
                <a:ea typeface="Arial"/>
                <a:cs typeface="Arial"/>
                <a:sym typeface="Arial"/>
              </a:rPr>
              <a:t>Stamp for YES!</a:t>
            </a:r>
            <a:endParaRPr sz="3200" b="1" i="1" u="sng" strike="noStrike" cap="none" dirty="0">
              <a:solidFill>
                <a:srgbClr val="1155CC"/>
              </a:solidFill>
              <a:latin typeface="Arial"/>
              <a:ea typeface="Arial"/>
              <a:cs typeface="Arial"/>
              <a:sym typeface="Arial"/>
            </a:endParaRPr>
          </a:p>
        </p:txBody>
      </p:sp>
      <p:graphicFrame>
        <p:nvGraphicFramePr>
          <p:cNvPr id="4" name="Table 3">
            <a:extLst>
              <a:ext uri="{FF2B5EF4-FFF2-40B4-BE49-F238E27FC236}">
                <a16:creationId xmlns:a16="http://schemas.microsoft.com/office/drawing/2014/main" id="{87ED368E-A456-E997-BE4F-30F2DC9080E6}"/>
              </a:ext>
            </a:extLst>
          </p:cNvPr>
          <p:cNvGraphicFramePr>
            <a:graphicFrameLocks noGrp="1"/>
          </p:cNvGraphicFramePr>
          <p:nvPr>
            <p:extLst>
              <p:ext uri="{D42A27DB-BD31-4B8C-83A1-F6EECF244321}">
                <p14:modId xmlns:p14="http://schemas.microsoft.com/office/powerpoint/2010/main" val="787248452"/>
              </p:ext>
            </p:extLst>
          </p:nvPr>
        </p:nvGraphicFramePr>
        <p:xfrm>
          <a:off x="1414329" y="1098895"/>
          <a:ext cx="6315342" cy="2034620"/>
        </p:xfrm>
        <a:graphic>
          <a:graphicData uri="http://schemas.openxmlformats.org/drawingml/2006/table">
            <a:tbl>
              <a:tblPr firstRow="1">
                <a:tableStyleId>{2AB21443-9D7F-4CE2-9AF4-B42F94E993AE}</a:tableStyleId>
              </a:tblPr>
              <a:tblGrid>
                <a:gridCol w="1962998">
                  <a:extLst>
                    <a:ext uri="{9D8B030D-6E8A-4147-A177-3AD203B41FA5}">
                      <a16:colId xmlns:a16="http://schemas.microsoft.com/office/drawing/2014/main" val="4047342714"/>
                    </a:ext>
                  </a:extLst>
                </a:gridCol>
                <a:gridCol w="4352344">
                  <a:extLst>
                    <a:ext uri="{9D8B030D-6E8A-4147-A177-3AD203B41FA5}">
                      <a16:colId xmlns:a16="http://schemas.microsoft.com/office/drawing/2014/main" val="2198104766"/>
                    </a:ext>
                  </a:extLst>
                </a:gridCol>
              </a:tblGrid>
              <a:tr h="1010294">
                <a:tc>
                  <a:txBody>
                    <a:bodyPr/>
                    <a:lstStyle/>
                    <a:p>
                      <a:pPr algn="r"/>
                      <a:r>
                        <a:rPr lang="en-US" sz="1800" b="1" dirty="0"/>
                        <a:t>12:45 – 1:35 pm</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r>
                        <a:rPr lang="en-US" sz="1800" dirty="0"/>
                        <a:t>Your time! </a:t>
                      </a:r>
                      <a:br>
                        <a:rPr lang="en-US" sz="1800" dirty="0"/>
                      </a:br>
                      <a:endParaRPr lang="en-US" sz="1800" dirty="0"/>
                    </a:p>
                    <a:p>
                      <a:r>
                        <a:rPr lang="en-US" sz="1800" dirty="0"/>
                        <a:t>Eat, go outside, talk to someone new!</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128973074"/>
                  </a:ext>
                </a:extLst>
              </a:tr>
              <a:tr h="512163">
                <a:tc>
                  <a:txBody>
                    <a:bodyPr/>
                    <a:lstStyle/>
                    <a:p>
                      <a:pPr algn="r"/>
                      <a:r>
                        <a:rPr lang="en-US" sz="1800" b="1" dirty="0"/>
                        <a:t>1:35 – 1:40 pm</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r>
                        <a:rPr lang="en-US" sz="1800" dirty="0"/>
                        <a:t>Make your way back to your seat</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996596758"/>
                  </a:ext>
                </a:extLst>
              </a:tr>
              <a:tr h="512163">
                <a:tc>
                  <a:txBody>
                    <a:bodyPr/>
                    <a:lstStyle/>
                    <a:p>
                      <a:pPr algn="r"/>
                      <a:r>
                        <a:rPr lang="en-US" sz="1800" b="1" dirty="0"/>
                        <a:t>1:40 pm</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r>
                        <a:rPr lang="en-US" sz="1800" dirty="0"/>
                        <a:t>Start back up!</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657463796"/>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pic>
        <p:nvPicPr>
          <p:cNvPr id="804" name="Google Shape;804;p4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29365" y="4644900"/>
            <a:ext cx="2014625" cy="465225"/>
          </a:xfrm>
          <a:prstGeom prst="rect">
            <a:avLst/>
          </a:prstGeom>
          <a:noFill/>
          <a:ln>
            <a:noFill/>
          </a:ln>
        </p:spPr>
      </p:pic>
      <p:sp>
        <p:nvSpPr>
          <p:cNvPr id="805" name="Google Shape;805;p49"/>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49</a:t>
            </a:fld>
            <a:endParaRPr/>
          </a:p>
        </p:txBody>
      </p:sp>
      <p:grpSp>
        <p:nvGrpSpPr>
          <p:cNvPr id="806" name="Google Shape;806;p49"/>
          <p:cNvGrpSpPr/>
          <p:nvPr/>
        </p:nvGrpSpPr>
        <p:grpSpPr>
          <a:xfrm>
            <a:off x="324300" y="1596542"/>
            <a:ext cx="1799400" cy="2945076"/>
            <a:chOff x="324300" y="1596542"/>
            <a:chExt cx="1799400" cy="2945076"/>
          </a:xfrm>
        </p:grpSpPr>
        <p:grpSp>
          <p:nvGrpSpPr>
            <p:cNvPr id="807" name="Google Shape;807;p49"/>
            <p:cNvGrpSpPr/>
            <p:nvPr/>
          </p:nvGrpSpPr>
          <p:grpSpPr>
            <a:xfrm>
              <a:off x="324300" y="3674125"/>
              <a:ext cx="1731900" cy="867493"/>
              <a:chOff x="324300" y="3629525"/>
              <a:chExt cx="1731900" cy="867493"/>
            </a:xfrm>
          </p:grpSpPr>
          <p:sp>
            <p:nvSpPr>
              <p:cNvPr id="808" name="Google Shape;808;p49"/>
              <p:cNvSpPr txBox="1"/>
              <p:nvPr/>
            </p:nvSpPr>
            <p:spPr>
              <a:xfrm>
                <a:off x="581100" y="3629525"/>
                <a:ext cx="1352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[Name]</a:t>
                </a:r>
                <a:endParaRPr sz="1400" b="1" i="0" u="none" strike="noStrike" cap="none">
                  <a:solidFill>
                    <a:schemeClr val="dk1"/>
                  </a:solidFill>
                  <a:latin typeface="Arial"/>
                  <a:ea typeface="Arial"/>
                  <a:cs typeface="Arial"/>
                  <a:sym typeface="Arial"/>
                </a:endParaRPr>
              </a:p>
            </p:txBody>
          </p:sp>
          <p:sp>
            <p:nvSpPr>
              <p:cNvPr id="809" name="Google Shape;809;p49"/>
              <p:cNvSpPr txBox="1"/>
              <p:nvPr/>
            </p:nvSpPr>
            <p:spPr>
              <a:xfrm>
                <a:off x="324300" y="3943050"/>
                <a:ext cx="1731900" cy="5539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226E93"/>
                    </a:solidFill>
                    <a:latin typeface="Lato"/>
                    <a:ea typeface="Lato"/>
                    <a:cs typeface="Lato"/>
                    <a:sym typeface="Lato"/>
                  </a:rPr>
                  <a:t>[Organization or University]</a:t>
                </a:r>
                <a:endParaRPr sz="1400" b="0" i="0" u="none" strike="noStrike" cap="none">
                  <a:solidFill>
                    <a:srgbClr val="000000"/>
                  </a:solidFill>
                  <a:latin typeface="Arial"/>
                  <a:ea typeface="Arial"/>
                  <a:cs typeface="Arial"/>
                  <a:sym typeface="Arial"/>
                </a:endParaRPr>
              </a:p>
            </p:txBody>
          </p:sp>
        </p:grpSp>
        <p:pic>
          <p:nvPicPr>
            <p:cNvPr id="810" name="Google Shape;810;p49"/>
            <p:cNvPicPr preferRelativeResize="0"/>
            <p:nvPr/>
          </p:nvPicPr>
          <p:blipFill rotWithShape="1">
            <a:blip r:embed="rId4">
              <a:alphaModFix/>
            </a:blip>
            <a:srcRect l="9448" r="9448"/>
            <a:stretch/>
          </p:blipFill>
          <p:spPr>
            <a:xfrm>
              <a:off x="438304" y="1596542"/>
              <a:ext cx="1685396" cy="2047151"/>
            </a:xfrm>
            <a:prstGeom prst="rect">
              <a:avLst/>
            </a:prstGeom>
            <a:noFill/>
            <a:ln>
              <a:noFill/>
            </a:ln>
          </p:spPr>
        </p:pic>
      </p:grpSp>
      <p:grpSp>
        <p:nvGrpSpPr>
          <p:cNvPr id="811" name="Google Shape;811;p49"/>
          <p:cNvGrpSpPr/>
          <p:nvPr/>
        </p:nvGrpSpPr>
        <p:grpSpPr>
          <a:xfrm>
            <a:off x="2726775" y="1578111"/>
            <a:ext cx="1799400" cy="2945076"/>
            <a:chOff x="324300" y="1596542"/>
            <a:chExt cx="1799400" cy="2945076"/>
          </a:xfrm>
        </p:grpSpPr>
        <p:grpSp>
          <p:nvGrpSpPr>
            <p:cNvPr id="812" name="Google Shape;812;p49"/>
            <p:cNvGrpSpPr/>
            <p:nvPr/>
          </p:nvGrpSpPr>
          <p:grpSpPr>
            <a:xfrm>
              <a:off x="324300" y="3674125"/>
              <a:ext cx="1731900" cy="867493"/>
              <a:chOff x="324300" y="3629525"/>
              <a:chExt cx="1731900" cy="867493"/>
            </a:xfrm>
          </p:grpSpPr>
          <p:sp>
            <p:nvSpPr>
              <p:cNvPr id="813" name="Google Shape;813;p49"/>
              <p:cNvSpPr txBox="1"/>
              <p:nvPr/>
            </p:nvSpPr>
            <p:spPr>
              <a:xfrm>
                <a:off x="581100" y="3629525"/>
                <a:ext cx="1352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[Name]</a:t>
                </a:r>
                <a:endParaRPr sz="1400" b="1" i="0" u="none" strike="noStrike" cap="none">
                  <a:solidFill>
                    <a:schemeClr val="dk1"/>
                  </a:solidFill>
                  <a:latin typeface="Arial"/>
                  <a:ea typeface="Arial"/>
                  <a:cs typeface="Arial"/>
                  <a:sym typeface="Arial"/>
                </a:endParaRPr>
              </a:p>
            </p:txBody>
          </p:sp>
          <p:sp>
            <p:nvSpPr>
              <p:cNvPr id="814" name="Google Shape;814;p49"/>
              <p:cNvSpPr txBox="1"/>
              <p:nvPr/>
            </p:nvSpPr>
            <p:spPr>
              <a:xfrm>
                <a:off x="324300" y="3943050"/>
                <a:ext cx="1731900" cy="5539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226E93"/>
                    </a:solidFill>
                    <a:latin typeface="Lato"/>
                    <a:ea typeface="Lato"/>
                    <a:cs typeface="Lato"/>
                    <a:sym typeface="Lato"/>
                  </a:rPr>
                  <a:t>[Organization or University]</a:t>
                </a:r>
                <a:endParaRPr sz="1400" b="0" i="0" u="none" strike="noStrike" cap="none">
                  <a:solidFill>
                    <a:srgbClr val="000000"/>
                  </a:solidFill>
                  <a:latin typeface="Arial"/>
                  <a:ea typeface="Arial"/>
                  <a:cs typeface="Arial"/>
                  <a:sym typeface="Arial"/>
                </a:endParaRPr>
              </a:p>
            </p:txBody>
          </p:sp>
        </p:grpSp>
        <p:pic>
          <p:nvPicPr>
            <p:cNvPr id="815" name="Google Shape;815;p49"/>
            <p:cNvPicPr preferRelativeResize="0"/>
            <p:nvPr/>
          </p:nvPicPr>
          <p:blipFill rotWithShape="1">
            <a:blip r:embed="rId4">
              <a:alphaModFix/>
            </a:blip>
            <a:srcRect l="9448" r="9448"/>
            <a:stretch/>
          </p:blipFill>
          <p:spPr>
            <a:xfrm>
              <a:off x="438304" y="1596542"/>
              <a:ext cx="1685396" cy="2047151"/>
            </a:xfrm>
            <a:prstGeom prst="rect">
              <a:avLst/>
            </a:prstGeom>
            <a:noFill/>
            <a:ln>
              <a:noFill/>
            </a:ln>
          </p:spPr>
        </p:pic>
      </p:grpSp>
      <p:grpSp>
        <p:nvGrpSpPr>
          <p:cNvPr id="816" name="Google Shape;816;p49"/>
          <p:cNvGrpSpPr/>
          <p:nvPr/>
        </p:nvGrpSpPr>
        <p:grpSpPr>
          <a:xfrm>
            <a:off x="4715475" y="1614973"/>
            <a:ext cx="1799400" cy="2945076"/>
            <a:chOff x="324300" y="1596542"/>
            <a:chExt cx="1799400" cy="2945076"/>
          </a:xfrm>
        </p:grpSpPr>
        <p:grpSp>
          <p:nvGrpSpPr>
            <p:cNvPr id="817" name="Google Shape;817;p49"/>
            <p:cNvGrpSpPr/>
            <p:nvPr/>
          </p:nvGrpSpPr>
          <p:grpSpPr>
            <a:xfrm>
              <a:off x="324300" y="3674125"/>
              <a:ext cx="1731900" cy="867493"/>
              <a:chOff x="324300" y="3629525"/>
              <a:chExt cx="1731900" cy="867493"/>
            </a:xfrm>
          </p:grpSpPr>
          <p:sp>
            <p:nvSpPr>
              <p:cNvPr id="818" name="Google Shape;818;p49"/>
              <p:cNvSpPr txBox="1"/>
              <p:nvPr/>
            </p:nvSpPr>
            <p:spPr>
              <a:xfrm>
                <a:off x="581100" y="3629525"/>
                <a:ext cx="1352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[Name]</a:t>
                </a:r>
                <a:endParaRPr sz="1400" b="1" i="0" u="none" strike="noStrike" cap="none">
                  <a:solidFill>
                    <a:schemeClr val="dk1"/>
                  </a:solidFill>
                  <a:latin typeface="Arial"/>
                  <a:ea typeface="Arial"/>
                  <a:cs typeface="Arial"/>
                  <a:sym typeface="Arial"/>
                </a:endParaRPr>
              </a:p>
            </p:txBody>
          </p:sp>
          <p:sp>
            <p:nvSpPr>
              <p:cNvPr id="819" name="Google Shape;819;p49"/>
              <p:cNvSpPr txBox="1"/>
              <p:nvPr/>
            </p:nvSpPr>
            <p:spPr>
              <a:xfrm>
                <a:off x="324300" y="3943050"/>
                <a:ext cx="1731900" cy="5539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226E93"/>
                    </a:solidFill>
                    <a:latin typeface="Lato"/>
                    <a:ea typeface="Lato"/>
                    <a:cs typeface="Lato"/>
                    <a:sym typeface="Lato"/>
                  </a:rPr>
                  <a:t>[Organization or University]</a:t>
                </a:r>
                <a:endParaRPr sz="1400" b="0" i="0" u="none" strike="noStrike" cap="none">
                  <a:solidFill>
                    <a:srgbClr val="000000"/>
                  </a:solidFill>
                  <a:latin typeface="Arial"/>
                  <a:ea typeface="Arial"/>
                  <a:cs typeface="Arial"/>
                  <a:sym typeface="Arial"/>
                </a:endParaRPr>
              </a:p>
            </p:txBody>
          </p:sp>
        </p:grpSp>
        <p:pic>
          <p:nvPicPr>
            <p:cNvPr id="820" name="Google Shape;820;p49"/>
            <p:cNvPicPr preferRelativeResize="0"/>
            <p:nvPr/>
          </p:nvPicPr>
          <p:blipFill rotWithShape="1">
            <a:blip r:embed="rId4">
              <a:alphaModFix/>
            </a:blip>
            <a:srcRect l="9448" r="9448"/>
            <a:stretch/>
          </p:blipFill>
          <p:spPr>
            <a:xfrm>
              <a:off x="438304" y="1596542"/>
              <a:ext cx="1685396" cy="2047151"/>
            </a:xfrm>
            <a:prstGeom prst="rect">
              <a:avLst/>
            </a:prstGeom>
            <a:noFill/>
            <a:ln>
              <a:noFill/>
            </a:ln>
          </p:spPr>
        </p:pic>
      </p:grpSp>
      <p:grpSp>
        <p:nvGrpSpPr>
          <p:cNvPr id="821" name="Google Shape;821;p49"/>
          <p:cNvGrpSpPr/>
          <p:nvPr/>
        </p:nvGrpSpPr>
        <p:grpSpPr>
          <a:xfrm>
            <a:off x="7117950" y="1596542"/>
            <a:ext cx="1799400" cy="2945076"/>
            <a:chOff x="324300" y="1596542"/>
            <a:chExt cx="1799400" cy="2945076"/>
          </a:xfrm>
        </p:grpSpPr>
        <p:grpSp>
          <p:nvGrpSpPr>
            <p:cNvPr id="822" name="Google Shape;822;p49"/>
            <p:cNvGrpSpPr/>
            <p:nvPr/>
          </p:nvGrpSpPr>
          <p:grpSpPr>
            <a:xfrm>
              <a:off x="324300" y="3674125"/>
              <a:ext cx="1731900" cy="867493"/>
              <a:chOff x="324300" y="3629525"/>
              <a:chExt cx="1731900" cy="867493"/>
            </a:xfrm>
          </p:grpSpPr>
          <p:sp>
            <p:nvSpPr>
              <p:cNvPr id="823" name="Google Shape;823;p49"/>
              <p:cNvSpPr txBox="1"/>
              <p:nvPr/>
            </p:nvSpPr>
            <p:spPr>
              <a:xfrm>
                <a:off x="581100" y="3629525"/>
                <a:ext cx="13524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Arial"/>
                    <a:ea typeface="Arial"/>
                    <a:cs typeface="Arial"/>
                    <a:sym typeface="Arial"/>
                  </a:rPr>
                  <a:t>[Name]</a:t>
                </a:r>
                <a:endParaRPr sz="1400" b="1" i="0" u="none" strike="noStrike" cap="none">
                  <a:solidFill>
                    <a:schemeClr val="dk1"/>
                  </a:solidFill>
                  <a:latin typeface="Arial"/>
                  <a:ea typeface="Arial"/>
                  <a:cs typeface="Arial"/>
                  <a:sym typeface="Arial"/>
                </a:endParaRPr>
              </a:p>
            </p:txBody>
          </p:sp>
          <p:sp>
            <p:nvSpPr>
              <p:cNvPr id="824" name="Google Shape;824;p49"/>
              <p:cNvSpPr txBox="1"/>
              <p:nvPr/>
            </p:nvSpPr>
            <p:spPr>
              <a:xfrm>
                <a:off x="324300" y="3943050"/>
                <a:ext cx="1731900" cy="55396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226E93"/>
                    </a:solidFill>
                    <a:latin typeface="Lato"/>
                    <a:ea typeface="Lato"/>
                    <a:cs typeface="Lato"/>
                    <a:sym typeface="Lato"/>
                  </a:rPr>
                  <a:t>[Organization or University]</a:t>
                </a:r>
                <a:endParaRPr sz="1400" b="0" i="0" u="none" strike="noStrike" cap="none">
                  <a:solidFill>
                    <a:srgbClr val="000000"/>
                  </a:solidFill>
                  <a:latin typeface="Arial"/>
                  <a:ea typeface="Arial"/>
                  <a:cs typeface="Arial"/>
                  <a:sym typeface="Arial"/>
                </a:endParaRPr>
              </a:p>
            </p:txBody>
          </p:sp>
        </p:grpSp>
        <p:pic>
          <p:nvPicPr>
            <p:cNvPr id="825" name="Google Shape;825;p49"/>
            <p:cNvPicPr preferRelativeResize="0"/>
            <p:nvPr/>
          </p:nvPicPr>
          <p:blipFill rotWithShape="1">
            <a:blip r:embed="rId4">
              <a:alphaModFix/>
            </a:blip>
            <a:srcRect l="9448" r="9448"/>
            <a:stretch/>
          </p:blipFill>
          <p:spPr>
            <a:xfrm>
              <a:off x="438304" y="1596542"/>
              <a:ext cx="1685396" cy="2047151"/>
            </a:xfrm>
            <a:prstGeom prst="rect">
              <a:avLst/>
            </a:prstGeom>
            <a:noFill/>
            <a:ln>
              <a:noFill/>
            </a:ln>
          </p:spPr>
        </p:pic>
      </p:grpSp>
      <p:sp>
        <p:nvSpPr>
          <p:cNvPr id="826" name="Google Shape;826;p49"/>
          <p:cNvSpPr txBox="1">
            <a:spLocks noGrp="1"/>
          </p:cNvSpPr>
          <p:nvPr>
            <p:ph type="title" idx="4294967295"/>
          </p:nvPr>
        </p:nvSpPr>
        <p:spPr>
          <a:xfrm>
            <a:off x="-30975" y="241800"/>
            <a:ext cx="8520600" cy="592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2600" b="1" i="0" u="none" strike="noStrike" kern="0" cap="none" spc="0" normalizeH="0" baseline="0" noProof="0" dirty="0">
                <a:ln>
                  <a:noFill/>
                </a:ln>
                <a:solidFill>
                  <a:srgbClr val="1155CC"/>
                </a:solidFill>
                <a:effectLst/>
                <a:uLnTx/>
                <a:uFillTx/>
                <a:latin typeface="Arial"/>
                <a:ea typeface="Arial"/>
                <a:cs typeface="Arial"/>
                <a:sym typeface="Arial"/>
              </a:rPr>
              <a:t>Panel Discussion: What Mentoring Means to Me</a:t>
            </a: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5"/>
          <p:cNvSpPr txBox="1">
            <a:spLocks noGrp="1"/>
          </p:cNvSpPr>
          <p:nvPr>
            <p:ph type="title" idx="4294967295"/>
          </p:nvPr>
        </p:nvSpPr>
        <p:spPr>
          <a:xfrm>
            <a:off x="722142" y="639422"/>
            <a:ext cx="2573718"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Site Logistics</a:t>
            </a:r>
            <a:endParaRPr sz="2620"/>
          </a:p>
        </p:txBody>
      </p:sp>
      <p:pic>
        <p:nvPicPr>
          <p:cNvPr id="167" name="Google Shape;167;p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168" name="Google Shape;168;p5"/>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5</a:t>
            </a:fld>
            <a:endParaRPr/>
          </a:p>
        </p:txBody>
      </p:sp>
      <p:sp>
        <p:nvSpPr>
          <p:cNvPr id="169" name="Google Shape;169;p5"/>
          <p:cNvSpPr txBox="1">
            <a:spLocks noGrp="1"/>
          </p:cNvSpPr>
          <p:nvPr>
            <p:ph type="body" idx="4294967295"/>
          </p:nvPr>
        </p:nvSpPr>
        <p:spPr>
          <a:xfrm>
            <a:off x="601503" y="1372896"/>
            <a:ext cx="7216115" cy="2726832"/>
          </a:xfrm>
          <a:prstGeom prst="rect">
            <a:avLst/>
          </a:prstGeom>
          <a:noFill/>
          <a:ln>
            <a:noFill/>
          </a:ln>
        </p:spPr>
        <p:txBody>
          <a:bodyPr spcFirstLastPara="1" wrap="square" lIns="91425" tIns="91425" rIns="91425" bIns="91425" anchor="t" anchorCtr="0">
            <a:noAutofit/>
          </a:bodyPr>
          <a:lstStyle/>
          <a:p>
            <a:pPr marL="457200" lvl="0" indent="-355600" algn="l" rtl="0">
              <a:lnSpc>
                <a:spcPct val="88181"/>
              </a:lnSpc>
              <a:spcBef>
                <a:spcPts val="0"/>
              </a:spcBef>
              <a:spcAft>
                <a:spcPts val="0"/>
              </a:spcAft>
              <a:buClr>
                <a:schemeClr val="dk1"/>
              </a:buClr>
              <a:buSzPts val="2000"/>
              <a:buChar char="●"/>
            </a:pPr>
            <a:r>
              <a:rPr lang="en" sz="2000">
                <a:solidFill>
                  <a:schemeClr val="dk1"/>
                </a:solidFill>
              </a:rPr>
              <a:t>Meals/snacks</a:t>
            </a:r>
            <a:br>
              <a:rPr lang="en" sz="2000">
                <a:solidFill>
                  <a:schemeClr val="dk1"/>
                </a:solidFill>
              </a:rPr>
            </a:br>
            <a:endParaRPr sz="2000">
              <a:solidFill>
                <a:schemeClr val="dk1"/>
              </a:solidFill>
            </a:endParaRPr>
          </a:p>
          <a:p>
            <a:pPr marL="457200" lvl="0" indent="-355600" algn="l" rtl="0">
              <a:lnSpc>
                <a:spcPct val="88181"/>
              </a:lnSpc>
              <a:spcBef>
                <a:spcPts val="0"/>
              </a:spcBef>
              <a:spcAft>
                <a:spcPts val="0"/>
              </a:spcAft>
              <a:buClr>
                <a:schemeClr val="dk1"/>
              </a:buClr>
              <a:buSzPts val="2000"/>
              <a:buChar char="●"/>
            </a:pPr>
            <a:r>
              <a:rPr lang="en" sz="2000">
                <a:solidFill>
                  <a:schemeClr val="dk1"/>
                </a:solidFill>
              </a:rPr>
              <a:t>Bathrooms</a:t>
            </a:r>
            <a:br>
              <a:rPr lang="en" sz="2000">
                <a:solidFill>
                  <a:schemeClr val="dk1"/>
                </a:solidFill>
              </a:rPr>
            </a:br>
            <a:endParaRPr sz="2000">
              <a:solidFill>
                <a:schemeClr val="dk1"/>
              </a:solidFill>
            </a:endParaRPr>
          </a:p>
          <a:p>
            <a:pPr marL="457200" lvl="0" indent="-355600" algn="l" rtl="0">
              <a:lnSpc>
                <a:spcPct val="88181"/>
              </a:lnSpc>
              <a:spcBef>
                <a:spcPts val="0"/>
              </a:spcBef>
              <a:spcAft>
                <a:spcPts val="0"/>
              </a:spcAft>
              <a:buClr>
                <a:schemeClr val="dk1"/>
              </a:buClr>
              <a:buSzPts val="2000"/>
              <a:buChar char="●"/>
            </a:pPr>
            <a:r>
              <a:rPr lang="en" sz="2000">
                <a:solidFill>
                  <a:schemeClr val="dk1"/>
                </a:solidFill>
              </a:rPr>
              <a:t>Breaks</a:t>
            </a:r>
            <a:br>
              <a:rPr lang="en" sz="2000">
                <a:solidFill>
                  <a:schemeClr val="dk1"/>
                </a:solidFill>
              </a:rPr>
            </a:br>
            <a:endParaRPr sz="2000">
              <a:solidFill>
                <a:schemeClr val="dk1"/>
              </a:solidFill>
            </a:endParaRPr>
          </a:p>
          <a:p>
            <a:pPr marL="457200" lvl="0" indent="-355600" algn="l" rtl="0">
              <a:lnSpc>
                <a:spcPct val="88181"/>
              </a:lnSpc>
              <a:spcBef>
                <a:spcPts val="0"/>
              </a:spcBef>
              <a:spcAft>
                <a:spcPts val="0"/>
              </a:spcAft>
              <a:buClr>
                <a:schemeClr val="dk1"/>
              </a:buClr>
              <a:buSzPts val="2000"/>
              <a:buChar char="●"/>
            </a:pPr>
            <a:r>
              <a:rPr lang="en" sz="2000">
                <a:solidFill>
                  <a:schemeClr val="dk1"/>
                </a:solidFill>
              </a:rPr>
              <a:t>Paperwork</a:t>
            </a:r>
            <a:br>
              <a:rPr lang="en" sz="2000">
                <a:solidFill>
                  <a:schemeClr val="dk1"/>
                </a:solidFill>
              </a:rPr>
            </a:br>
            <a:endParaRPr sz="2000">
              <a:solidFill>
                <a:schemeClr val="dk1"/>
              </a:solidFill>
            </a:endParaRPr>
          </a:p>
          <a:p>
            <a:pPr marL="457200" lvl="0" indent="-355600" algn="l" rtl="0">
              <a:lnSpc>
                <a:spcPct val="88181"/>
              </a:lnSpc>
              <a:spcBef>
                <a:spcPts val="0"/>
              </a:spcBef>
              <a:spcAft>
                <a:spcPts val="0"/>
              </a:spcAft>
              <a:buClr>
                <a:schemeClr val="dk1"/>
              </a:buClr>
              <a:buSzPts val="2000"/>
              <a:buChar char="●"/>
            </a:pPr>
            <a:r>
              <a:rPr lang="en" sz="2000">
                <a:solidFill>
                  <a:schemeClr val="dk1"/>
                </a:solidFill>
              </a:rPr>
              <a:t>Photo release</a:t>
            </a:r>
            <a:endParaRPr sz="2000">
              <a:solidFill>
                <a:schemeClr val="dk1"/>
              </a:solidFill>
            </a:endParaRPr>
          </a:p>
        </p:txBody>
      </p:sp>
    </p:spTree>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p50"/>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50</a:t>
            </a:fld>
            <a:endParaRPr/>
          </a:p>
        </p:txBody>
      </p:sp>
      <p:pic>
        <p:nvPicPr>
          <p:cNvPr id="832" name="Google Shape;832;p5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pic>
        <p:nvPicPr>
          <p:cNvPr id="833" name="Google Shape;833;p50" descr="Work Break Stock Illustration ..."/>
          <p:cNvPicPr preferRelativeResize="0"/>
          <p:nvPr/>
        </p:nvPicPr>
        <p:blipFill rotWithShape="1">
          <a:blip r:embed="rId4">
            <a:alphaModFix/>
          </a:blip>
          <a:srcRect l="27481" t="14290" r="24330" b="16404"/>
          <a:stretch/>
        </p:blipFill>
        <p:spPr>
          <a:xfrm>
            <a:off x="3939424" y="1291825"/>
            <a:ext cx="1265175" cy="1091725"/>
          </a:xfrm>
          <a:prstGeom prst="rect">
            <a:avLst/>
          </a:prstGeom>
          <a:noFill/>
          <a:ln>
            <a:noFill/>
          </a:ln>
        </p:spPr>
      </p:pic>
      <p:sp>
        <p:nvSpPr>
          <p:cNvPr id="834" name="Google Shape;834;p50"/>
          <p:cNvSpPr txBox="1">
            <a:spLocks noGrp="1"/>
          </p:cNvSpPr>
          <p:nvPr>
            <p:ph type="title" idx="4294967295"/>
          </p:nvPr>
        </p:nvSpPr>
        <p:spPr>
          <a:xfrm>
            <a:off x="2780070" y="2140400"/>
            <a:ext cx="3946229" cy="619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3100"/>
              <a:buFont typeface="Arial"/>
              <a:buNone/>
              <a:tabLst/>
              <a:defRPr/>
            </a:pPr>
            <a:r>
              <a:rPr kumimoji="0" lang="en-US" sz="3100" b="1" i="0" u="none" strike="noStrike" kern="0" cap="none" spc="0" normalizeH="0" baseline="0" noProof="0" dirty="0">
                <a:ln>
                  <a:noFill/>
                </a:ln>
                <a:solidFill>
                  <a:srgbClr val="1155CC"/>
                </a:solidFill>
                <a:effectLst/>
                <a:uLnTx/>
                <a:uFillTx/>
                <a:latin typeface="Arial"/>
                <a:ea typeface="Arial"/>
                <a:cs typeface="Arial"/>
                <a:sym typeface="Arial"/>
              </a:rPr>
              <a:t>Be back at 3:05!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5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5200"/>
              <a:buNone/>
            </a:pPr>
            <a:r>
              <a:rPr lang="en" sz="4300" b="1">
                <a:solidFill>
                  <a:srgbClr val="1155CC"/>
                </a:solidFill>
              </a:rPr>
              <a:t>Growing Equitable Inclusion</a:t>
            </a:r>
            <a:endParaRPr sz="4300" b="1">
              <a:solidFill>
                <a:srgbClr val="1155CC"/>
              </a:solidFill>
            </a:endParaRPr>
          </a:p>
        </p:txBody>
      </p:sp>
      <p:sp>
        <p:nvSpPr>
          <p:cNvPr id="840" name="Google Shape;840;p5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 sz="2600" b="1">
                <a:solidFill>
                  <a:schemeClr val="dk1"/>
                </a:solidFill>
              </a:rPr>
              <a:t>Centering all of us in science </a:t>
            </a:r>
            <a:endParaRPr sz="2600" b="1">
              <a:solidFill>
                <a:schemeClr val="dk1"/>
              </a:solidFill>
            </a:endParaRPr>
          </a:p>
        </p:txBody>
      </p:sp>
      <p:pic>
        <p:nvPicPr>
          <p:cNvPr id="841" name="Google Shape;841;p5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5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fontScale="90000"/>
          </a:bodyPr>
          <a:lstStyle/>
          <a:p>
            <a:pPr marL="457200" lvl="0" indent="-457244" algn="ctr" rtl="0">
              <a:lnSpc>
                <a:spcPct val="100000"/>
              </a:lnSpc>
              <a:spcBef>
                <a:spcPts val="0"/>
              </a:spcBef>
              <a:spcAft>
                <a:spcPts val="0"/>
              </a:spcAft>
              <a:buClr>
                <a:srgbClr val="1155CC"/>
              </a:buClr>
              <a:buSzPct val="99975"/>
              <a:buAutoNum type="arabicPeriod"/>
            </a:pPr>
            <a:r>
              <a:rPr lang="en" sz="4044" b="1" dirty="0">
                <a:solidFill>
                  <a:srgbClr val="1155CC"/>
                </a:solidFill>
              </a:rPr>
              <a:t>Who are we?</a:t>
            </a:r>
            <a:endParaRPr sz="4044" b="1" dirty="0">
              <a:solidFill>
                <a:srgbClr val="1155CC"/>
              </a:solidFill>
            </a:endParaRPr>
          </a:p>
          <a:p>
            <a:pPr marL="457200" lvl="0" indent="0" algn="ctr" rtl="0">
              <a:lnSpc>
                <a:spcPct val="100000"/>
              </a:lnSpc>
              <a:spcBef>
                <a:spcPts val="0"/>
              </a:spcBef>
              <a:spcAft>
                <a:spcPts val="0"/>
              </a:spcAft>
              <a:buSzPct val="111111"/>
              <a:buNone/>
            </a:pPr>
            <a:r>
              <a:rPr lang="en" dirty="0"/>
              <a:t>  </a:t>
            </a:r>
            <a:endParaRPr dirty="0"/>
          </a:p>
          <a:p>
            <a:pPr marL="0" lvl="0" indent="0" algn="ctr" rtl="0">
              <a:lnSpc>
                <a:spcPct val="100000"/>
              </a:lnSpc>
              <a:spcBef>
                <a:spcPts val="0"/>
              </a:spcBef>
              <a:spcAft>
                <a:spcPts val="0"/>
              </a:spcAft>
              <a:buSzPct val="136379"/>
              <a:buNone/>
            </a:pPr>
            <a:r>
              <a:rPr lang="en" sz="2933" dirty="0"/>
              <a:t>Social Identities </a:t>
            </a:r>
            <a:endParaRPr sz="2933" dirty="0"/>
          </a:p>
          <a:p>
            <a:pPr marL="0" lvl="0" indent="0" algn="ctr" rtl="0">
              <a:lnSpc>
                <a:spcPct val="100000"/>
              </a:lnSpc>
              <a:spcBef>
                <a:spcPts val="0"/>
              </a:spcBef>
              <a:spcAft>
                <a:spcPts val="0"/>
              </a:spcAft>
              <a:buSzPct val="136379"/>
              <a:buNone/>
            </a:pPr>
            <a:r>
              <a:rPr lang="en" sz="2933" dirty="0"/>
              <a:t>Flower Power Exercise</a:t>
            </a:r>
            <a:endParaRPr sz="2933" dirty="0"/>
          </a:p>
        </p:txBody>
      </p:sp>
      <p:pic>
        <p:nvPicPr>
          <p:cNvPr id="847" name="Google Shape;847;p5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29365" y="4617175"/>
            <a:ext cx="2014625" cy="465225"/>
          </a:xfrm>
          <a:prstGeom prst="rect">
            <a:avLst/>
          </a:prstGeom>
          <a:noFill/>
          <a:ln>
            <a:noFill/>
          </a:ln>
        </p:spPr>
      </p:pic>
      <p:pic>
        <p:nvPicPr>
          <p:cNvPr id="848" name="Google Shape;848;p5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091590" y="4591250"/>
            <a:ext cx="2014625" cy="4652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pic>
        <p:nvPicPr>
          <p:cNvPr id="853" name="Google Shape;853;p5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pic>
        <p:nvPicPr>
          <p:cNvPr id="854" name="Google Shape;854;p53" descr="Flower diagram with pairs of inner and outer petals. The pairs are labeled: Education, Gender, Ability, Job Title, Height, Skin Color, Sexual orientation, Sex, Race, Ethnic Group, Language, Religion, Social Class, and Age Group. There are also two unlabeled pairs."/>
          <p:cNvPicPr preferRelativeResize="0"/>
          <p:nvPr/>
        </p:nvPicPr>
        <p:blipFill rotWithShape="1">
          <a:blip r:embed="rId4">
            <a:alphaModFix/>
          </a:blip>
          <a:srcRect/>
          <a:stretch/>
        </p:blipFill>
        <p:spPr>
          <a:xfrm>
            <a:off x="1736525" y="0"/>
            <a:ext cx="5201651" cy="5143500"/>
          </a:xfrm>
          <a:prstGeom prst="rect">
            <a:avLst/>
          </a:prstGeom>
          <a:noFill/>
          <a:ln>
            <a:noFill/>
          </a:ln>
        </p:spPr>
      </p:pic>
      <p:sp>
        <p:nvSpPr>
          <p:cNvPr id="2" name="Title 1">
            <a:extLst>
              <a:ext uri="{FF2B5EF4-FFF2-40B4-BE49-F238E27FC236}">
                <a16:creationId xmlns:a16="http://schemas.microsoft.com/office/drawing/2014/main" id="{0CEE3239-8A15-A210-D82D-E010F8E67185}"/>
              </a:ext>
            </a:extLst>
          </p:cNvPr>
          <p:cNvSpPr>
            <a:spLocks noGrp="1"/>
          </p:cNvSpPr>
          <p:nvPr>
            <p:ph type="title"/>
          </p:nvPr>
        </p:nvSpPr>
        <p:spPr>
          <a:xfrm>
            <a:off x="311700" y="219738"/>
            <a:ext cx="1894124" cy="572700"/>
          </a:xfrm>
        </p:spPr>
        <p:txBody>
          <a:bodyPr>
            <a:noAutofit/>
          </a:bodyPr>
          <a:lstStyle/>
          <a:p>
            <a:r>
              <a:rPr lang="en-US" sz="2600" b="1" dirty="0">
                <a:solidFill>
                  <a:srgbClr val="1155CC"/>
                </a:solidFill>
              </a:rPr>
              <a:t>Flower Power Exercise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59" name="Google Shape;859;p5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dirty="0">
                <a:solidFill>
                  <a:srgbClr val="1155CC"/>
                </a:solidFill>
              </a:rPr>
              <a:t>Discussion </a:t>
            </a:r>
            <a:r>
              <a:rPr lang="en" sz="2620" b="1" dirty="0">
                <a:solidFill>
                  <a:srgbClr val="1155CC"/>
                </a:solidFill>
                <a:highlight>
                  <a:schemeClr val="accent6"/>
                </a:highlight>
              </a:rPr>
              <a:t> </a:t>
            </a:r>
            <a:endParaRPr sz="2620" b="1" dirty="0">
              <a:solidFill>
                <a:srgbClr val="1155CC"/>
              </a:solidFill>
              <a:highlight>
                <a:schemeClr val="accent6"/>
              </a:highlight>
            </a:endParaRPr>
          </a:p>
        </p:txBody>
      </p:sp>
      <p:sp>
        <p:nvSpPr>
          <p:cNvPr id="860" name="Google Shape;860;p5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457200" lvl="0" indent="-355600" algn="l" rtl="0">
              <a:lnSpc>
                <a:spcPct val="115000"/>
              </a:lnSpc>
              <a:spcBef>
                <a:spcPts val="0"/>
              </a:spcBef>
              <a:spcAft>
                <a:spcPts val="0"/>
              </a:spcAft>
              <a:buClr>
                <a:schemeClr val="dk1"/>
              </a:buClr>
              <a:buSzPts val="2000"/>
              <a:buChar char="●"/>
            </a:pPr>
            <a:r>
              <a:rPr lang="en" sz="2000">
                <a:solidFill>
                  <a:schemeClr val="dk1"/>
                </a:solidFill>
              </a:rPr>
              <a:t>Which identities do you think about the most (i.e., most salient)?</a:t>
            </a:r>
            <a:endParaRPr sz="2000">
              <a:solidFill>
                <a:schemeClr val="dk1"/>
              </a:solidFill>
            </a:endParaRPr>
          </a:p>
          <a:p>
            <a:pPr marL="457200" lvl="0" indent="0" algn="l" rtl="0">
              <a:lnSpc>
                <a:spcPct val="115000"/>
              </a:lnSpc>
              <a:spcBef>
                <a:spcPts val="1200"/>
              </a:spcBef>
              <a:spcAft>
                <a:spcPts val="0"/>
              </a:spcAft>
              <a:buSzPts val="1800"/>
              <a:buNone/>
            </a:pPr>
            <a:endParaRPr sz="2000">
              <a:solidFill>
                <a:srgbClr val="6AA84F"/>
              </a:solidFill>
            </a:endParaRPr>
          </a:p>
          <a:p>
            <a:pPr marL="457200" lvl="0" indent="-355600" algn="l" rtl="0">
              <a:lnSpc>
                <a:spcPct val="115000"/>
              </a:lnSpc>
              <a:spcBef>
                <a:spcPts val="1200"/>
              </a:spcBef>
              <a:spcAft>
                <a:spcPts val="0"/>
              </a:spcAft>
              <a:buClr>
                <a:schemeClr val="dk1"/>
              </a:buClr>
              <a:buSzPts val="2000"/>
              <a:buChar char="●"/>
            </a:pPr>
            <a:r>
              <a:rPr lang="en" sz="2000">
                <a:solidFill>
                  <a:schemeClr val="dk1"/>
                </a:solidFill>
              </a:rPr>
              <a:t>How does context change any of this? Does this change depending on what class you are in (e.g., History versus STEM)? </a:t>
            </a:r>
            <a:br>
              <a:rPr lang="en" sz="2000">
                <a:solidFill>
                  <a:srgbClr val="6AA84F"/>
                </a:solidFill>
              </a:rPr>
            </a:br>
            <a:br>
              <a:rPr lang="en" sz="2000">
                <a:solidFill>
                  <a:schemeClr val="dk1"/>
                </a:solidFill>
              </a:rPr>
            </a:br>
            <a:endParaRPr sz="2000">
              <a:solidFill>
                <a:schemeClr val="dk1"/>
              </a:solidFill>
            </a:endParaRPr>
          </a:p>
          <a:p>
            <a:pPr marL="457200" lvl="0" indent="-355600" algn="l" rtl="0">
              <a:lnSpc>
                <a:spcPct val="115000"/>
              </a:lnSpc>
              <a:spcBef>
                <a:spcPts val="0"/>
              </a:spcBef>
              <a:spcAft>
                <a:spcPts val="0"/>
              </a:spcAft>
              <a:buClr>
                <a:schemeClr val="dk1"/>
              </a:buClr>
              <a:buSzPts val="2000"/>
              <a:buChar char="●"/>
            </a:pPr>
            <a:r>
              <a:rPr lang="en" sz="2000">
                <a:solidFill>
                  <a:schemeClr val="dk1"/>
                </a:solidFill>
              </a:rPr>
              <a:t>How do our experiences impact how we see others? </a:t>
            </a:r>
            <a:endParaRPr sz="2000">
              <a:solidFill>
                <a:schemeClr val="dk1"/>
              </a:solidFill>
            </a:endParaRPr>
          </a:p>
        </p:txBody>
      </p:sp>
      <p:pic>
        <p:nvPicPr>
          <p:cNvPr id="861" name="Google Shape;861;p54"/>
          <p:cNvPicPr preferRelativeResize="0"/>
          <p:nvPr/>
        </p:nvPicPr>
        <p:blipFill rotWithShape="1">
          <a:blip r:embed="rId3">
            <a:alphaModFix/>
          </a:blip>
          <a:srcRect/>
          <a:stretch/>
        </p:blipFill>
        <p:spPr>
          <a:xfrm>
            <a:off x="7115340" y="4653550"/>
            <a:ext cx="2014625" cy="4652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pic>
        <p:nvPicPr>
          <p:cNvPr id="866" name="Google Shape;866;p5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867" name="Google Shape;867;p55"/>
          <p:cNvSpPr txBox="1">
            <a:spLocks noGrp="1"/>
          </p:cNvSpPr>
          <p:nvPr>
            <p:ph type="title"/>
          </p:nvPr>
        </p:nvSpPr>
        <p:spPr>
          <a:xfrm>
            <a:off x="249100" y="268800"/>
            <a:ext cx="8520600" cy="841800"/>
          </a:xfrm>
          <a:prstGeom prst="rect">
            <a:avLst/>
          </a:prstGeom>
          <a:noFill/>
          <a:ln>
            <a:noFill/>
          </a:ln>
        </p:spPr>
        <p:txBody>
          <a:bodyPr spcFirstLastPara="1" wrap="square" lIns="91425" tIns="91425" rIns="91425" bIns="91425" anchor="t" anchorCtr="0">
            <a:noAutofit/>
          </a:bodyPr>
          <a:lstStyle/>
          <a:p>
            <a:pPr marL="457200" lvl="0" indent="0" algn="ctr" rtl="0">
              <a:lnSpc>
                <a:spcPct val="100000"/>
              </a:lnSpc>
              <a:spcBef>
                <a:spcPts val="0"/>
              </a:spcBef>
              <a:spcAft>
                <a:spcPts val="0"/>
              </a:spcAft>
              <a:buSzPts val="990"/>
              <a:buNone/>
            </a:pPr>
            <a:r>
              <a:rPr lang="en" sz="3600" b="1">
                <a:solidFill>
                  <a:srgbClr val="1155CC"/>
                </a:solidFill>
              </a:rPr>
              <a:t>2.  First Impressions</a:t>
            </a:r>
            <a:endParaRPr sz="3600"/>
          </a:p>
          <a:p>
            <a:pPr marL="0" lvl="0" indent="0" algn="ctr" rtl="0">
              <a:lnSpc>
                <a:spcPct val="100000"/>
              </a:lnSpc>
              <a:spcBef>
                <a:spcPts val="0"/>
              </a:spcBef>
              <a:spcAft>
                <a:spcPts val="0"/>
              </a:spcAft>
              <a:buSzPts val="990"/>
              <a:buNone/>
            </a:pPr>
            <a:endParaRPr sz="3600"/>
          </a:p>
        </p:txBody>
      </p:sp>
      <p:sp>
        <p:nvSpPr>
          <p:cNvPr id="868" name="Google Shape;868;p55"/>
          <p:cNvSpPr txBox="1"/>
          <p:nvPr/>
        </p:nvSpPr>
        <p:spPr>
          <a:xfrm>
            <a:off x="731438" y="3600175"/>
            <a:ext cx="13626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 sz="1500" b="0" i="0" u="none" strike="noStrike" cap="none">
                <a:solidFill>
                  <a:schemeClr val="dk1"/>
                </a:solidFill>
                <a:latin typeface="Arial"/>
                <a:ea typeface="Arial"/>
                <a:cs typeface="Arial"/>
                <a:sym typeface="Arial"/>
              </a:rPr>
              <a:t>[Name]</a:t>
            </a:r>
            <a:endParaRPr sz="1500" b="0" i="0" u="none" strike="noStrike" cap="none">
              <a:solidFill>
                <a:schemeClr val="dk1"/>
              </a:solidFill>
              <a:latin typeface="Arial"/>
              <a:ea typeface="Arial"/>
              <a:cs typeface="Arial"/>
              <a:sym typeface="Arial"/>
            </a:endParaRPr>
          </a:p>
        </p:txBody>
      </p:sp>
      <p:sp>
        <p:nvSpPr>
          <p:cNvPr id="869" name="Google Shape;869;p55"/>
          <p:cNvSpPr txBox="1"/>
          <p:nvPr/>
        </p:nvSpPr>
        <p:spPr>
          <a:xfrm>
            <a:off x="4945063" y="3600175"/>
            <a:ext cx="12474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500" b="0" i="0" u="none" strike="noStrike" cap="none">
                <a:solidFill>
                  <a:schemeClr val="dk1"/>
                </a:solidFill>
                <a:latin typeface="Arial"/>
                <a:ea typeface="Arial"/>
                <a:cs typeface="Arial"/>
                <a:sym typeface="Arial"/>
              </a:rPr>
              <a:t>[Name]</a:t>
            </a:r>
            <a:endParaRPr/>
          </a:p>
        </p:txBody>
      </p:sp>
      <p:sp>
        <p:nvSpPr>
          <p:cNvPr id="870" name="Google Shape;870;p55"/>
          <p:cNvSpPr txBox="1"/>
          <p:nvPr/>
        </p:nvSpPr>
        <p:spPr>
          <a:xfrm>
            <a:off x="7003563" y="3600175"/>
            <a:ext cx="14850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500" b="0" i="0" u="none" strike="noStrike" cap="none">
                <a:solidFill>
                  <a:schemeClr val="dk1"/>
                </a:solidFill>
                <a:latin typeface="Arial"/>
                <a:ea typeface="Arial"/>
                <a:cs typeface="Arial"/>
                <a:sym typeface="Arial"/>
              </a:rPr>
              <a:t>[Name]</a:t>
            </a:r>
            <a:endParaRPr/>
          </a:p>
        </p:txBody>
      </p:sp>
      <p:pic>
        <p:nvPicPr>
          <p:cNvPr id="871" name="Google Shape;871;p55"/>
          <p:cNvPicPr preferRelativeResize="0"/>
          <p:nvPr/>
        </p:nvPicPr>
        <p:blipFill rotWithShape="1">
          <a:blip r:embed="rId4">
            <a:alphaModFix/>
          </a:blip>
          <a:srcRect l="9448" r="9448"/>
          <a:stretch/>
        </p:blipFill>
        <p:spPr>
          <a:xfrm>
            <a:off x="570040" y="1331812"/>
            <a:ext cx="1685396" cy="2047151"/>
          </a:xfrm>
          <a:prstGeom prst="rect">
            <a:avLst/>
          </a:prstGeom>
          <a:noFill/>
          <a:ln>
            <a:noFill/>
          </a:ln>
        </p:spPr>
      </p:pic>
      <p:pic>
        <p:nvPicPr>
          <p:cNvPr id="872" name="Google Shape;872;p55"/>
          <p:cNvPicPr preferRelativeResize="0"/>
          <p:nvPr/>
        </p:nvPicPr>
        <p:blipFill rotWithShape="1">
          <a:blip r:embed="rId4">
            <a:alphaModFix/>
          </a:blip>
          <a:srcRect l="9448" r="9448"/>
          <a:stretch/>
        </p:blipFill>
        <p:spPr>
          <a:xfrm>
            <a:off x="2697440" y="1331812"/>
            <a:ext cx="1685396" cy="2047151"/>
          </a:xfrm>
          <a:prstGeom prst="rect">
            <a:avLst/>
          </a:prstGeom>
          <a:noFill/>
          <a:ln>
            <a:noFill/>
          </a:ln>
        </p:spPr>
      </p:pic>
      <p:pic>
        <p:nvPicPr>
          <p:cNvPr id="873" name="Google Shape;873;p55"/>
          <p:cNvPicPr preferRelativeResize="0"/>
          <p:nvPr/>
        </p:nvPicPr>
        <p:blipFill rotWithShape="1">
          <a:blip r:embed="rId4">
            <a:alphaModFix/>
          </a:blip>
          <a:srcRect l="9448" r="9448"/>
          <a:stretch/>
        </p:blipFill>
        <p:spPr>
          <a:xfrm>
            <a:off x="4761166" y="1331812"/>
            <a:ext cx="1685396" cy="2047151"/>
          </a:xfrm>
          <a:prstGeom prst="rect">
            <a:avLst/>
          </a:prstGeom>
          <a:noFill/>
          <a:ln>
            <a:noFill/>
          </a:ln>
        </p:spPr>
      </p:pic>
      <p:pic>
        <p:nvPicPr>
          <p:cNvPr id="874" name="Google Shape;874;p55"/>
          <p:cNvPicPr preferRelativeResize="0"/>
          <p:nvPr/>
        </p:nvPicPr>
        <p:blipFill rotWithShape="1">
          <a:blip r:embed="rId4">
            <a:alphaModFix/>
          </a:blip>
          <a:srcRect l="9448" r="9448"/>
          <a:stretch/>
        </p:blipFill>
        <p:spPr>
          <a:xfrm>
            <a:off x="6888566" y="1331812"/>
            <a:ext cx="1685396" cy="2047151"/>
          </a:xfrm>
          <a:prstGeom prst="rect">
            <a:avLst/>
          </a:prstGeom>
          <a:noFill/>
          <a:ln>
            <a:noFill/>
          </a:ln>
        </p:spPr>
      </p:pic>
      <p:sp>
        <p:nvSpPr>
          <p:cNvPr id="875" name="Google Shape;875;p55"/>
          <p:cNvSpPr txBox="1"/>
          <p:nvPr/>
        </p:nvSpPr>
        <p:spPr>
          <a:xfrm>
            <a:off x="2916438" y="3600175"/>
            <a:ext cx="12474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500" b="0" i="0" u="none" strike="noStrike" cap="none">
                <a:solidFill>
                  <a:schemeClr val="dk1"/>
                </a:solidFill>
                <a:latin typeface="Arial"/>
                <a:ea typeface="Arial"/>
                <a:cs typeface="Arial"/>
                <a:sym typeface="Arial"/>
              </a:rPr>
              <a:t>[Name]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graphicFrame>
        <p:nvGraphicFramePr>
          <p:cNvPr id="880" name="Google Shape;880;p56"/>
          <p:cNvGraphicFramePr/>
          <p:nvPr>
            <p:extLst>
              <p:ext uri="{D42A27DB-BD31-4B8C-83A1-F6EECF244321}">
                <p14:modId xmlns:p14="http://schemas.microsoft.com/office/powerpoint/2010/main" val="2911426750"/>
              </p:ext>
            </p:extLst>
          </p:nvPr>
        </p:nvGraphicFramePr>
        <p:xfrm>
          <a:off x="196200" y="1506596"/>
          <a:ext cx="8751600" cy="3455854"/>
        </p:xfrm>
        <a:graphic>
          <a:graphicData uri="http://schemas.openxmlformats.org/drawingml/2006/table">
            <a:tbl>
              <a:tblPr firstCol="1">
                <a:noFill/>
                <a:tableStyleId>{FBB5870D-7C7C-43AA-8E22-2BF4076DBA2F}</a:tableStyleId>
              </a:tblPr>
              <a:tblGrid>
                <a:gridCol w="4360175">
                  <a:extLst>
                    <a:ext uri="{9D8B030D-6E8A-4147-A177-3AD203B41FA5}">
                      <a16:colId xmlns:a16="http://schemas.microsoft.com/office/drawing/2014/main" val="20000"/>
                    </a:ext>
                  </a:extLst>
                </a:gridCol>
                <a:gridCol w="1077525">
                  <a:extLst>
                    <a:ext uri="{9D8B030D-6E8A-4147-A177-3AD203B41FA5}">
                      <a16:colId xmlns:a16="http://schemas.microsoft.com/office/drawing/2014/main" val="20001"/>
                    </a:ext>
                  </a:extLst>
                </a:gridCol>
                <a:gridCol w="1094150">
                  <a:extLst>
                    <a:ext uri="{9D8B030D-6E8A-4147-A177-3AD203B41FA5}">
                      <a16:colId xmlns:a16="http://schemas.microsoft.com/office/drawing/2014/main" val="20002"/>
                    </a:ext>
                  </a:extLst>
                </a:gridCol>
                <a:gridCol w="1046700">
                  <a:extLst>
                    <a:ext uri="{9D8B030D-6E8A-4147-A177-3AD203B41FA5}">
                      <a16:colId xmlns:a16="http://schemas.microsoft.com/office/drawing/2014/main" val="20003"/>
                    </a:ext>
                  </a:extLst>
                </a:gridCol>
                <a:gridCol w="1173050">
                  <a:extLst>
                    <a:ext uri="{9D8B030D-6E8A-4147-A177-3AD203B41FA5}">
                      <a16:colId xmlns:a16="http://schemas.microsoft.com/office/drawing/2014/main" val="20004"/>
                    </a:ext>
                  </a:extLst>
                </a:gridCol>
              </a:tblGrid>
              <a:tr h="592325">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dirty="0">
                          <a:solidFill>
                            <a:srgbClr val="1155CC"/>
                          </a:solidFill>
                        </a:rPr>
                        <a:t>Does she easily extend deadlines for students?</a:t>
                      </a:r>
                      <a:endParaRPr sz="1400" u="none" strike="noStrike" cap="none" dirty="0"/>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tc>
                <a:extLst>
                  <a:ext uri="{0D108BD9-81ED-4DB2-BD59-A6C34878D82A}">
                    <a16:rowId xmlns:a16="http://schemas.microsoft.com/office/drawing/2014/main" val="10000"/>
                  </a:ext>
                </a:extLst>
              </a:tr>
              <a:tr h="320825">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a:solidFill>
                            <a:srgbClr val="1155CC"/>
                          </a:solidFill>
                        </a:rPr>
                        <a:t>Does she draw and paint?</a:t>
                      </a: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1"/>
                  </a:ext>
                </a:extLst>
              </a:tr>
              <a:tr h="581550">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dirty="0">
                          <a:solidFill>
                            <a:srgbClr val="1155CC"/>
                          </a:solidFill>
                        </a:rPr>
                        <a:t>Does she consistently gets high ratings in teaching?</a:t>
                      </a:r>
                      <a:endParaRPr sz="1400" u="none" strike="noStrike" cap="none" dirty="0"/>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2"/>
                  </a:ext>
                </a:extLst>
              </a:tr>
              <a:tr h="323225">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dirty="0">
                          <a:solidFill>
                            <a:srgbClr val="1155CC"/>
                          </a:solidFill>
                        </a:rPr>
                        <a:t>Is she good at telling a joke?</a:t>
                      </a:r>
                      <a:endParaRPr sz="1400" u="none" strike="noStrike" cap="none" dirty="0"/>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3"/>
                  </a:ext>
                </a:extLst>
              </a:tr>
              <a:tr h="375700">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a:solidFill>
                            <a:srgbClr val="1155CC"/>
                          </a:solidFill>
                        </a:rPr>
                        <a:t>Is she an organized professor?</a:t>
                      </a:r>
                      <a:endParaRPr sz="1400" u="none" strike="noStrike" cap="none">
                        <a:solidFill>
                          <a:srgbClr val="1155CC"/>
                        </a:solidFill>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4"/>
                  </a:ext>
                </a:extLst>
              </a:tr>
              <a:tr h="385750">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dirty="0">
                          <a:solidFill>
                            <a:srgbClr val="1155CC"/>
                          </a:solidFill>
                        </a:rPr>
                        <a:t>Did she play a sport in college?</a:t>
                      </a:r>
                      <a:endParaRPr sz="1400" u="none" strike="noStrike" cap="none" dirty="0">
                        <a:solidFill>
                          <a:srgbClr val="1155CC"/>
                        </a:solidFill>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5"/>
                  </a:ext>
                </a:extLst>
              </a:tr>
              <a:tr h="523600">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a:solidFill>
                            <a:srgbClr val="1155CC"/>
                          </a:solidFill>
                        </a:rPr>
                        <a:t>Did she sing in the choir or play a musical instrument in college?</a:t>
                      </a:r>
                      <a:endParaRPr sz="1400" u="none" strike="noStrike" cap="none">
                        <a:solidFill>
                          <a:srgbClr val="1155CC"/>
                        </a:solidFill>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tc>
                <a:extLst>
                  <a:ext uri="{0D108BD9-81ED-4DB2-BD59-A6C34878D82A}">
                    <a16:rowId xmlns:a16="http://schemas.microsoft.com/office/drawing/2014/main" val="10006"/>
                  </a:ext>
                </a:extLst>
              </a:tr>
            </a:tbl>
          </a:graphicData>
        </a:graphic>
      </p:graphicFrame>
      <p:sp>
        <p:nvSpPr>
          <p:cNvPr id="881" name="Google Shape;881;p56"/>
          <p:cNvSpPr txBox="1">
            <a:spLocks noGrp="1"/>
          </p:cNvSpPr>
          <p:nvPr>
            <p:ph type="title"/>
          </p:nvPr>
        </p:nvSpPr>
        <p:spPr>
          <a:xfrm>
            <a:off x="290100" y="181050"/>
            <a:ext cx="3838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US" sz="2620" b="1">
                <a:solidFill>
                  <a:srgbClr val="1155CC"/>
                </a:solidFill>
              </a:rPr>
              <a:t>2. </a:t>
            </a:r>
            <a:r>
              <a:rPr lang="en-US" sz="2620" b="1" dirty="0">
                <a:solidFill>
                  <a:srgbClr val="1155CC"/>
                </a:solidFill>
              </a:rPr>
              <a:t>First Impressions </a:t>
            </a:r>
          </a:p>
          <a:p>
            <a:pPr marL="0" lvl="0" indent="0" algn="l" rtl="0">
              <a:lnSpc>
                <a:spcPct val="115000"/>
              </a:lnSpc>
              <a:spcBef>
                <a:spcPts val="0"/>
              </a:spcBef>
              <a:spcAft>
                <a:spcPts val="1200"/>
              </a:spcAft>
              <a:buSzPts val="2800"/>
              <a:buNone/>
            </a:pPr>
            <a:r>
              <a:rPr lang="en-US" sz="2000" dirty="0"/>
              <a:t>Based on what you have seen so far:</a:t>
            </a:r>
            <a:endParaRPr lang="en-US" sz="2620" b="1" dirty="0">
              <a:solidFill>
                <a:srgbClr val="1155CC"/>
              </a:solidFill>
            </a:endParaRPr>
          </a:p>
        </p:txBody>
      </p:sp>
      <p:sp>
        <p:nvSpPr>
          <p:cNvPr id="882" name="Google Shape;882;p56"/>
          <p:cNvSpPr txBox="1"/>
          <p:nvPr/>
        </p:nvSpPr>
        <p:spPr>
          <a:xfrm>
            <a:off x="1083000" y="1039075"/>
            <a:ext cx="28110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200"/>
              </a:spcAft>
              <a:buClr>
                <a:srgbClr val="000000"/>
              </a:buClr>
              <a:buSzPts val="1200"/>
              <a:buFont typeface="Arial"/>
              <a:buNone/>
            </a:pPr>
            <a:r>
              <a:rPr lang="en-US" sz="1200" b="0" i="1" u="none" strike="noStrike" cap="none" dirty="0">
                <a:solidFill>
                  <a:srgbClr val="1155CC"/>
                </a:solidFill>
                <a:latin typeface="Arial"/>
                <a:ea typeface="Arial"/>
                <a:cs typeface="Arial"/>
                <a:sym typeface="Arial"/>
              </a:rPr>
              <a:t>Annotate in the box if it’s a yes</a:t>
            </a:r>
          </a:p>
        </p:txBody>
      </p:sp>
      <p:pic>
        <p:nvPicPr>
          <p:cNvPr id="884" name="Google Shape;884;p56"/>
          <p:cNvPicPr preferRelativeResize="0"/>
          <p:nvPr/>
        </p:nvPicPr>
        <p:blipFill rotWithShape="1">
          <a:blip r:embed="rId3">
            <a:alphaModFix/>
          </a:blip>
          <a:srcRect l="9448" r="9448"/>
          <a:stretch/>
        </p:blipFill>
        <p:spPr>
          <a:xfrm>
            <a:off x="5729219" y="376200"/>
            <a:ext cx="958438" cy="1032175"/>
          </a:xfrm>
          <a:prstGeom prst="rect">
            <a:avLst/>
          </a:prstGeom>
          <a:noFill/>
          <a:ln>
            <a:noFill/>
          </a:ln>
        </p:spPr>
      </p:pic>
      <p:pic>
        <p:nvPicPr>
          <p:cNvPr id="885" name="Google Shape;885;p56"/>
          <p:cNvPicPr preferRelativeResize="0"/>
          <p:nvPr/>
        </p:nvPicPr>
        <p:blipFill rotWithShape="1">
          <a:blip r:embed="rId3">
            <a:alphaModFix/>
          </a:blip>
          <a:srcRect l="9448" r="9448"/>
          <a:stretch/>
        </p:blipFill>
        <p:spPr>
          <a:xfrm>
            <a:off x="6784312" y="376199"/>
            <a:ext cx="958438" cy="1032175"/>
          </a:xfrm>
          <a:prstGeom prst="rect">
            <a:avLst/>
          </a:prstGeom>
          <a:noFill/>
          <a:ln>
            <a:noFill/>
          </a:ln>
        </p:spPr>
      </p:pic>
      <p:pic>
        <p:nvPicPr>
          <p:cNvPr id="886" name="Google Shape;886;p56"/>
          <p:cNvPicPr preferRelativeResize="0"/>
          <p:nvPr/>
        </p:nvPicPr>
        <p:blipFill rotWithShape="1">
          <a:blip r:embed="rId3">
            <a:alphaModFix/>
          </a:blip>
          <a:srcRect l="9448" r="9448"/>
          <a:stretch/>
        </p:blipFill>
        <p:spPr>
          <a:xfrm>
            <a:off x="7839405" y="376199"/>
            <a:ext cx="958438" cy="1032175"/>
          </a:xfrm>
          <a:prstGeom prst="rect">
            <a:avLst/>
          </a:prstGeom>
          <a:noFill/>
          <a:ln>
            <a:noFill/>
          </a:ln>
        </p:spPr>
      </p:pic>
      <p:pic>
        <p:nvPicPr>
          <p:cNvPr id="3" name="Google Shape;883;p56">
            <a:extLst>
              <a:ext uri="{FF2B5EF4-FFF2-40B4-BE49-F238E27FC236}">
                <a16:creationId xmlns:a16="http://schemas.microsoft.com/office/drawing/2014/main" id="{0623AF4F-195D-8338-E276-245798195429}"/>
              </a:ext>
            </a:extLst>
          </p:cNvPr>
          <p:cNvPicPr preferRelativeResize="0"/>
          <p:nvPr/>
        </p:nvPicPr>
        <p:blipFill rotWithShape="1">
          <a:blip r:embed="rId3">
            <a:alphaModFix/>
          </a:blip>
          <a:srcRect l="9448" r="9448"/>
          <a:stretch/>
        </p:blipFill>
        <p:spPr>
          <a:xfrm>
            <a:off x="4627389" y="329063"/>
            <a:ext cx="958438" cy="103217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graphicFrame>
        <p:nvGraphicFramePr>
          <p:cNvPr id="891" name="Google Shape;891;p57"/>
          <p:cNvGraphicFramePr/>
          <p:nvPr>
            <p:extLst>
              <p:ext uri="{D42A27DB-BD31-4B8C-83A1-F6EECF244321}">
                <p14:modId xmlns:p14="http://schemas.microsoft.com/office/powerpoint/2010/main" val="373111035"/>
              </p:ext>
            </p:extLst>
          </p:nvPr>
        </p:nvGraphicFramePr>
        <p:xfrm>
          <a:off x="202625" y="1520725"/>
          <a:ext cx="8751600" cy="3455854"/>
        </p:xfrm>
        <a:graphic>
          <a:graphicData uri="http://schemas.openxmlformats.org/drawingml/2006/table">
            <a:tbl>
              <a:tblPr firstCol="1">
                <a:noFill/>
                <a:tableStyleId>{FBB5870D-7C7C-43AA-8E22-2BF4076DBA2F}</a:tableStyleId>
              </a:tblPr>
              <a:tblGrid>
                <a:gridCol w="4360175">
                  <a:extLst>
                    <a:ext uri="{9D8B030D-6E8A-4147-A177-3AD203B41FA5}">
                      <a16:colId xmlns:a16="http://schemas.microsoft.com/office/drawing/2014/main" val="20000"/>
                    </a:ext>
                  </a:extLst>
                </a:gridCol>
                <a:gridCol w="1077525">
                  <a:extLst>
                    <a:ext uri="{9D8B030D-6E8A-4147-A177-3AD203B41FA5}">
                      <a16:colId xmlns:a16="http://schemas.microsoft.com/office/drawing/2014/main" val="20001"/>
                    </a:ext>
                  </a:extLst>
                </a:gridCol>
                <a:gridCol w="1094150">
                  <a:extLst>
                    <a:ext uri="{9D8B030D-6E8A-4147-A177-3AD203B41FA5}">
                      <a16:colId xmlns:a16="http://schemas.microsoft.com/office/drawing/2014/main" val="20002"/>
                    </a:ext>
                  </a:extLst>
                </a:gridCol>
                <a:gridCol w="1046700">
                  <a:extLst>
                    <a:ext uri="{9D8B030D-6E8A-4147-A177-3AD203B41FA5}">
                      <a16:colId xmlns:a16="http://schemas.microsoft.com/office/drawing/2014/main" val="20003"/>
                    </a:ext>
                  </a:extLst>
                </a:gridCol>
                <a:gridCol w="1173050">
                  <a:extLst>
                    <a:ext uri="{9D8B030D-6E8A-4147-A177-3AD203B41FA5}">
                      <a16:colId xmlns:a16="http://schemas.microsoft.com/office/drawing/2014/main" val="20004"/>
                    </a:ext>
                  </a:extLst>
                </a:gridCol>
              </a:tblGrid>
              <a:tr h="592325">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a:solidFill>
                            <a:srgbClr val="1155CC"/>
                          </a:solidFill>
                        </a:rPr>
                        <a:t>Does she easily extend deadlines for students?</a:t>
                      </a: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0"/>
                  </a:ext>
                </a:extLst>
              </a:tr>
              <a:tr h="320825">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a:solidFill>
                            <a:srgbClr val="1155CC"/>
                          </a:solidFill>
                        </a:rPr>
                        <a:t>Does she draw and paint?</a:t>
                      </a: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1"/>
                  </a:ext>
                </a:extLst>
              </a:tr>
              <a:tr h="581550">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a:solidFill>
                            <a:srgbClr val="1155CC"/>
                          </a:solidFill>
                        </a:rPr>
                        <a:t>Does she consistently gets high ratings in teaching?</a:t>
                      </a: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2"/>
                  </a:ext>
                </a:extLst>
              </a:tr>
              <a:tr h="323225">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a:solidFill>
                            <a:srgbClr val="1155CC"/>
                          </a:solidFill>
                        </a:rPr>
                        <a:t>Is she good at telling a joke?</a:t>
                      </a: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3"/>
                  </a:ext>
                </a:extLst>
              </a:tr>
              <a:tr h="375700">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a:solidFill>
                            <a:srgbClr val="1155CC"/>
                          </a:solidFill>
                        </a:rPr>
                        <a:t>Is she an organized professor?</a:t>
                      </a:r>
                      <a:endParaRPr sz="1400" u="none" strike="noStrike" cap="none">
                        <a:solidFill>
                          <a:srgbClr val="1155CC"/>
                        </a:solidFill>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4"/>
                  </a:ext>
                </a:extLst>
              </a:tr>
              <a:tr h="385750">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a:solidFill>
                            <a:srgbClr val="1155CC"/>
                          </a:solidFill>
                        </a:rPr>
                        <a:t>Did she play a sport in college?</a:t>
                      </a:r>
                      <a:endParaRPr sz="1400" u="none" strike="noStrike" cap="none">
                        <a:solidFill>
                          <a:srgbClr val="1155CC"/>
                        </a:solidFill>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5"/>
                  </a:ext>
                </a:extLst>
              </a:tr>
              <a:tr h="523600">
                <a:tc>
                  <a:txBody>
                    <a:bodyPr/>
                    <a:lstStyle/>
                    <a:p>
                      <a:pPr marL="0" marR="0" lvl="0" indent="0" algn="l" rtl="0">
                        <a:lnSpc>
                          <a:spcPct val="115000"/>
                        </a:lnSpc>
                        <a:spcBef>
                          <a:spcPts val="0"/>
                        </a:spcBef>
                        <a:spcAft>
                          <a:spcPts val="0"/>
                        </a:spcAft>
                        <a:buClr>
                          <a:srgbClr val="000000"/>
                        </a:buClr>
                        <a:buSzPts val="1400"/>
                        <a:buFont typeface="Arial"/>
                        <a:buNone/>
                      </a:pPr>
                      <a:r>
                        <a:rPr lang="en" sz="1400" u="none" strike="noStrike" cap="none">
                          <a:solidFill>
                            <a:srgbClr val="1155CC"/>
                          </a:solidFill>
                        </a:rPr>
                        <a:t>Did she sing in the choir or play a musical instrument in college?</a:t>
                      </a:r>
                      <a:endParaRPr sz="1400" u="none" strike="noStrike" cap="none">
                        <a:solidFill>
                          <a:srgbClr val="1155CC"/>
                        </a:solidFill>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tc>
                <a:extLst>
                  <a:ext uri="{0D108BD9-81ED-4DB2-BD59-A6C34878D82A}">
                    <a16:rowId xmlns:a16="http://schemas.microsoft.com/office/drawing/2014/main" val="10006"/>
                  </a:ext>
                </a:extLst>
              </a:tr>
            </a:tbl>
          </a:graphicData>
        </a:graphic>
      </p:graphicFrame>
      <p:sp>
        <p:nvSpPr>
          <p:cNvPr id="892" name="Google Shape;892;p57"/>
          <p:cNvSpPr txBox="1">
            <a:spLocks/>
          </p:cNvSpPr>
          <p:nvPr/>
        </p:nvSpPr>
        <p:spPr>
          <a:xfrm>
            <a:off x="290100" y="181050"/>
            <a:ext cx="4793344"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990"/>
              <a:buFont typeface="Arial"/>
              <a:buNone/>
              <a:tabLst/>
              <a:defRPr/>
            </a:pPr>
            <a:r>
              <a:rPr kumimoji="0" lang="en-US" sz="2620" b="1" i="0" u="none" strike="noStrike" kern="0" cap="none" spc="0" normalizeH="0" baseline="0" noProof="0">
                <a:ln>
                  <a:noFill/>
                </a:ln>
                <a:solidFill>
                  <a:srgbClr val="1155CC"/>
                </a:solidFill>
                <a:effectLst/>
                <a:uLnTx/>
                <a:uFillTx/>
                <a:latin typeface="Arial"/>
                <a:ea typeface="Arial"/>
                <a:cs typeface="Arial"/>
                <a:sym typeface="Arial"/>
              </a:rPr>
              <a:t>2. First Impressions</a:t>
            </a:r>
          </a:p>
          <a:p>
            <a:pPr marL="0" marR="0" lvl="0" indent="0" algn="l" defTabSz="914400" rtl="0" eaLnBrk="1" fontAlgn="auto" latinLnBrk="0" hangingPunct="1">
              <a:lnSpc>
                <a:spcPct val="115000"/>
              </a:lnSpc>
              <a:spcBef>
                <a:spcPts val="0"/>
              </a:spcBef>
              <a:spcAft>
                <a:spcPts val="1200"/>
              </a:spcAft>
              <a:buClr>
                <a:schemeClr val="dk1"/>
              </a:buClr>
              <a:buSzPts val="2800"/>
              <a:buFont typeface="Arial"/>
              <a:buNone/>
              <a:tabLst/>
              <a:defRPr/>
            </a:pPr>
            <a:r>
              <a:rPr kumimoji="0" lang="en-US" sz="2000" b="0" i="0" u="none" strike="noStrike" kern="0" cap="none" spc="0" normalizeH="0" baseline="0" noProof="0">
                <a:ln>
                  <a:noFill/>
                </a:ln>
                <a:solidFill>
                  <a:schemeClr val="dk1"/>
                </a:solidFill>
                <a:effectLst/>
                <a:uLnTx/>
                <a:uFillTx/>
                <a:latin typeface="Arial"/>
                <a:ea typeface="Arial"/>
                <a:cs typeface="Arial"/>
                <a:sym typeface="Arial"/>
              </a:rPr>
              <a:t>Based on what you have seen so far:</a:t>
            </a:r>
            <a:endParaRPr kumimoji="0" lang="en-US" sz="2620" b="1" i="0" u="none" strike="noStrike" kern="0" cap="none" spc="0" normalizeH="0" baseline="0" noProof="0" dirty="0">
              <a:ln>
                <a:noFill/>
              </a:ln>
              <a:solidFill>
                <a:srgbClr val="1155CC"/>
              </a:solidFill>
              <a:effectLst/>
              <a:uLnTx/>
              <a:uFillTx/>
              <a:latin typeface="Arial"/>
              <a:ea typeface="Arial"/>
              <a:cs typeface="Arial"/>
              <a:sym typeface="Arial"/>
            </a:endParaRPr>
          </a:p>
        </p:txBody>
      </p:sp>
      <p:sp>
        <p:nvSpPr>
          <p:cNvPr id="893" name="Google Shape;893;p57"/>
          <p:cNvSpPr txBox="1"/>
          <p:nvPr/>
        </p:nvSpPr>
        <p:spPr>
          <a:xfrm>
            <a:off x="1083000" y="1039075"/>
            <a:ext cx="28110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200"/>
              </a:spcAft>
              <a:buClr>
                <a:srgbClr val="000000"/>
              </a:buClr>
              <a:buSzPts val="1200"/>
              <a:buFont typeface="Arial"/>
              <a:buNone/>
            </a:pPr>
            <a:r>
              <a:rPr lang="en" sz="1200" b="0" i="1" u="none" strike="noStrike" cap="none">
                <a:solidFill>
                  <a:srgbClr val="1155CC"/>
                </a:solidFill>
                <a:latin typeface="Arial"/>
                <a:ea typeface="Arial"/>
                <a:cs typeface="Arial"/>
                <a:sym typeface="Arial"/>
              </a:rPr>
              <a:t>Annotate in the box if it’s a yes</a:t>
            </a:r>
            <a:endParaRPr sz="1200" b="0" i="1" u="none" strike="noStrike" cap="none">
              <a:solidFill>
                <a:srgbClr val="1155CC"/>
              </a:solidFill>
              <a:latin typeface="Arial"/>
              <a:ea typeface="Arial"/>
              <a:cs typeface="Arial"/>
              <a:sym typeface="Arial"/>
            </a:endParaRPr>
          </a:p>
        </p:txBody>
      </p:sp>
      <p:pic>
        <p:nvPicPr>
          <p:cNvPr id="894" name="Google Shape;894;p57"/>
          <p:cNvPicPr preferRelativeResize="0"/>
          <p:nvPr/>
        </p:nvPicPr>
        <p:blipFill rotWithShape="1">
          <a:blip r:embed="rId3">
            <a:alphaModFix/>
          </a:blip>
          <a:srcRect l="9448" r="9448"/>
          <a:stretch/>
        </p:blipFill>
        <p:spPr>
          <a:xfrm>
            <a:off x="4572000" y="380075"/>
            <a:ext cx="958438" cy="1032175"/>
          </a:xfrm>
          <a:prstGeom prst="rect">
            <a:avLst/>
          </a:prstGeom>
          <a:noFill/>
          <a:ln>
            <a:noFill/>
          </a:ln>
        </p:spPr>
      </p:pic>
      <p:pic>
        <p:nvPicPr>
          <p:cNvPr id="895" name="Google Shape;895;p57"/>
          <p:cNvPicPr preferRelativeResize="0"/>
          <p:nvPr/>
        </p:nvPicPr>
        <p:blipFill rotWithShape="1">
          <a:blip r:embed="rId3">
            <a:alphaModFix/>
          </a:blip>
          <a:srcRect l="9448" r="9448"/>
          <a:stretch/>
        </p:blipFill>
        <p:spPr>
          <a:xfrm>
            <a:off x="5729219" y="376200"/>
            <a:ext cx="958438" cy="1032175"/>
          </a:xfrm>
          <a:prstGeom prst="rect">
            <a:avLst/>
          </a:prstGeom>
          <a:noFill/>
          <a:ln>
            <a:noFill/>
          </a:ln>
        </p:spPr>
      </p:pic>
      <p:pic>
        <p:nvPicPr>
          <p:cNvPr id="896" name="Google Shape;896;p57"/>
          <p:cNvPicPr preferRelativeResize="0"/>
          <p:nvPr/>
        </p:nvPicPr>
        <p:blipFill rotWithShape="1">
          <a:blip r:embed="rId3">
            <a:alphaModFix/>
          </a:blip>
          <a:srcRect l="9448" r="9448"/>
          <a:stretch/>
        </p:blipFill>
        <p:spPr>
          <a:xfrm>
            <a:off x="6784312" y="376199"/>
            <a:ext cx="958438" cy="1032175"/>
          </a:xfrm>
          <a:prstGeom prst="rect">
            <a:avLst/>
          </a:prstGeom>
          <a:noFill/>
          <a:ln>
            <a:noFill/>
          </a:ln>
        </p:spPr>
      </p:pic>
      <p:pic>
        <p:nvPicPr>
          <p:cNvPr id="897" name="Google Shape;897;p57"/>
          <p:cNvPicPr preferRelativeResize="0"/>
          <p:nvPr/>
        </p:nvPicPr>
        <p:blipFill rotWithShape="1">
          <a:blip r:embed="rId3">
            <a:alphaModFix/>
          </a:blip>
          <a:srcRect l="9448" r="9448"/>
          <a:stretch/>
        </p:blipFill>
        <p:spPr>
          <a:xfrm>
            <a:off x="7839405" y="376199"/>
            <a:ext cx="958438" cy="1032175"/>
          </a:xfrm>
          <a:prstGeom prst="rect">
            <a:avLst/>
          </a:prstGeom>
          <a:noFill/>
          <a:ln>
            <a:noFill/>
          </a:ln>
        </p:spPr>
      </p:pic>
      <p:sp>
        <p:nvSpPr>
          <p:cNvPr id="898" name="Google Shape;898;p57"/>
          <p:cNvSpPr/>
          <p:nvPr/>
        </p:nvSpPr>
        <p:spPr>
          <a:xfrm>
            <a:off x="4915000" y="1632050"/>
            <a:ext cx="334200" cy="327000"/>
          </a:xfrm>
          <a:prstGeom prst="star5">
            <a:avLst>
              <a:gd name="adj" fmla="val 19098"/>
              <a:gd name="hf" fmla="val 105146"/>
              <a:gd name="vf" fmla="val 110557"/>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57"/>
          <p:cNvSpPr/>
          <p:nvPr/>
        </p:nvSpPr>
        <p:spPr>
          <a:xfrm>
            <a:off x="4884119" y="3512767"/>
            <a:ext cx="334200" cy="327000"/>
          </a:xfrm>
          <a:prstGeom prst="star5">
            <a:avLst>
              <a:gd name="adj" fmla="val 19098"/>
              <a:gd name="hf" fmla="val 105146"/>
              <a:gd name="vf" fmla="val 110557"/>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57"/>
          <p:cNvSpPr/>
          <p:nvPr/>
        </p:nvSpPr>
        <p:spPr>
          <a:xfrm>
            <a:off x="5981800" y="2124085"/>
            <a:ext cx="334200" cy="327000"/>
          </a:xfrm>
          <a:prstGeom prst="star5">
            <a:avLst>
              <a:gd name="adj" fmla="val 19098"/>
              <a:gd name="hf" fmla="val 105146"/>
              <a:gd name="vf" fmla="val 110557"/>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 name="Title 2">
            <a:extLst>
              <a:ext uri="{FF2B5EF4-FFF2-40B4-BE49-F238E27FC236}">
                <a16:creationId xmlns:a16="http://schemas.microsoft.com/office/drawing/2014/main" id="{CE976E77-213B-26E5-4B20-A23E9BB43093}"/>
              </a:ext>
            </a:extLst>
          </p:cNvPr>
          <p:cNvSpPr txBox="1">
            <a:spLocks noGrp="1"/>
          </p:cNvSpPr>
          <p:nvPr>
            <p:ph type="title" idx="4294967295"/>
          </p:nvPr>
        </p:nvSpPr>
        <p:spPr>
          <a:xfrm>
            <a:off x="202500" y="-477450"/>
            <a:ext cx="4572000" cy="3077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1155CC"/>
                </a:solidFill>
                <a:effectLst/>
                <a:uLnTx/>
                <a:uFillTx/>
                <a:latin typeface="Arial"/>
                <a:ea typeface="Arial"/>
                <a:cs typeface="Arial"/>
                <a:sym typeface="Arial"/>
              </a:rPr>
              <a:t>First Impressions Example</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5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2.  First Impressions</a:t>
            </a:r>
            <a:br>
              <a:rPr lang="en" sz="2620" b="1">
                <a:solidFill>
                  <a:srgbClr val="1155CC"/>
                </a:solidFill>
              </a:rPr>
            </a:br>
            <a:r>
              <a:rPr lang="en" sz="2620" b="1">
                <a:solidFill>
                  <a:srgbClr val="1155CC"/>
                </a:solidFill>
              </a:rPr>
              <a:t>The Power and Impacts of Impressions</a:t>
            </a:r>
            <a:endParaRPr sz="2620" b="1">
              <a:solidFill>
                <a:srgbClr val="1155CC"/>
              </a:solidFill>
            </a:endParaRPr>
          </a:p>
        </p:txBody>
      </p:sp>
      <p:sp>
        <p:nvSpPr>
          <p:cNvPr id="906" name="Google Shape;906;p58"/>
          <p:cNvSpPr txBox="1">
            <a:spLocks noGrp="1"/>
          </p:cNvSpPr>
          <p:nvPr>
            <p:ph type="body" idx="1"/>
          </p:nvPr>
        </p:nvSpPr>
        <p:spPr>
          <a:xfrm>
            <a:off x="279850" y="1783250"/>
            <a:ext cx="8649300" cy="33126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800"/>
              <a:buChar char="●"/>
            </a:pPr>
            <a:r>
              <a:rPr lang="en">
                <a:solidFill>
                  <a:schemeClr val="dk1"/>
                </a:solidFill>
              </a:rPr>
              <a:t>Happens FAST - </a:t>
            </a:r>
            <a:r>
              <a:rPr lang="en" b="1">
                <a:solidFill>
                  <a:schemeClr val="dk1"/>
                </a:solidFill>
              </a:rPr>
              <a:t>’Thin Slices’ - 10 second clips</a:t>
            </a:r>
            <a:endParaRPr sz="1800">
              <a:solidFill>
                <a:srgbClr val="1155CC"/>
              </a:solidFill>
            </a:endParaRPr>
          </a:p>
          <a:p>
            <a:pPr marL="914400" lvl="1" indent="-342900" algn="l" rtl="0">
              <a:lnSpc>
                <a:spcPct val="115000"/>
              </a:lnSpc>
              <a:spcBef>
                <a:spcPts val="0"/>
              </a:spcBef>
              <a:spcAft>
                <a:spcPts val="0"/>
              </a:spcAft>
              <a:buClr>
                <a:srgbClr val="1155CC"/>
              </a:buClr>
              <a:buSzPts val="1800"/>
              <a:buChar char="○"/>
            </a:pPr>
            <a:r>
              <a:rPr lang="en" sz="1800">
                <a:solidFill>
                  <a:srgbClr val="1155CC"/>
                </a:solidFill>
              </a:rPr>
              <a:t>Implicit biases and </a:t>
            </a:r>
            <a:r>
              <a:rPr lang="en" sz="1800" b="1">
                <a:solidFill>
                  <a:srgbClr val="1155CC"/>
                </a:solidFill>
              </a:rPr>
              <a:t>stereotypes</a:t>
            </a:r>
            <a:r>
              <a:rPr lang="en" sz="1800">
                <a:solidFill>
                  <a:srgbClr val="1155CC"/>
                </a:solidFill>
              </a:rPr>
              <a:t> can contribute</a:t>
            </a:r>
            <a:br>
              <a:rPr lang="en" sz="1800">
                <a:solidFill>
                  <a:srgbClr val="1155CC"/>
                </a:solidFill>
              </a:rPr>
            </a:br>
            <a:endParaRPr sz="1800">
              <a:solidFill>
                <a:srgbClr val="1155CC"/>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AND they LAST - Hard to change</a:t>
            </a:r>
            <a:endParaRPr>
              <a:solidFill>
                <a:schemeClr val="dk1"/>
              </a:solidFill>
            </a:endParaRPr>
          </a:p>
          <a:p>
            <a:pPr marL="914400" lvl="1" indent="-342900" algn="l" rtl="0">
              <a:lnSpc>
                <a:spcPct val="115000"/>
              </a:lnSpc>
              <a:spcBef>
                <a:spcPts val="0"/>
              </a:spcBef>
              <a:spcAft>
                <a:spcPts val="0"/>
              </a:spcAft>
              <a:buClr>
                <a:srgbClr val="1155CC"/>
              </a:buClr>
              <a:buSzPts val="1800"/>
              <a:buChar char="○"/>
            </a:pPr>
            <a:r>
              <a:rPr lang="en" sz="1800">
                <a:solidFill>
                  <a:srgbClr val="1155CC"/>
                </a:solidFill>
                <a:highlight>
                  <a:schemeClr val="lt1"/>
                </a:highlight>
              </a:rPr>
              <a:t>We form </a:t>
            </a:r>
            <a:r>
              <a:rPr lang="en" sz="1800" b="1">
                <a:solidFill>
                  <a:srgbClr val="1155CC"/>
                </a:solidFill>
                <a:highlight>
                  <a:schemeClr val="lt1"/>
                </a:highlight>
              </a:rPr>
              <a:t>schemas</a:t>
            </a:r>
            <a:r>
              <a:rPr lang="en" sz="1800">
                <a:solidFill>
                  <a:srgbClr val="1155CC"/>
                </a:solidFill>
                <a:highlight>
                  <a:schemeClr val="lt1"/>
                </a:highlight>
              </a:rPr>
              <a:t> that impact our thinking and what we remember</a:t>
            </a:r>
            <a:endParaRPr sz="1800">
              <a:solidFill>
                <a:srgbClr val="1155CC"/>
              </a:solidFill>
              <a:highlight>
                <a:schemeClr val="lt1"/>
              </a:highlight>
            </a:endParaRPr>
          </a:p>
          <a:p>
            <a:pPr marL="914400" lvl="1" indent="-342900" algn="l" rtl="0">
              <a:lnSpc>
                <a:spcPct val="115000"/>
              </a:lnSpc>
              <a:spcBef>
                <a:spcPts val="0"/>
              </a:spcBef>
              <a:spcAft>
                <a:spcPts val="0"/>
              </a:spcAft>
              <a:buClr>
                <a:srgbClr val="1155CC"/>
              </a:buClr>
              <a:buSzPts val="1800"/>
              <a:buChar char="○"/>
            </a:pPr>
            <a:r>
              <a:rPr lang="en" sz="1800">
                <a:solidFill>
                  <a:srgbClr val="1155CC"/>
                </a:solidFill>
                <a:highlight>
                  <a:schemeClr val="lt1"/>
                </a:highlight>
              </a:rPr>
              <a:t>After they are formed, </a:t>
            </a:r>
            <a:r>
              <a:rPr lang="en" sz="1800" b="1">
                <a:solidFill>
                  <a:srgbClr val="1155CC"/>
                </a:solidFill>
                <a:highlight>
                  <a:schemeClr val="lt1"/>
                </a:highlight>
              </a:rPr>
              <a:t>biases</a:t>
            </a:r>
            <a:r>
              <a:rPr lang="en" sz="1800">
                <a:solidFill>
                  <a:srgbClr val="1155CC"/>
                </a:solidFill>
                <a:highlight>
                  <a:schemeClr val="lt1"/>
                </a:highlight>
              </a:rPr>
              <a:t> help to sustain the impression</a:t>
            </a:r>
            <a:endParaRPr sz="1800">
              <a:solidFill>
                <a:srgbClr val="1155CC"/>
              </a:solidFill>
              <a:highlight>
                <a:schemeClr val="lt1"/>
              </a:highlight>
            </a:endParaRPr>
          </a:p>
          <a:p>
            <a:pPr marL="914400" lvl="1" indent="-342900" algn="l" rtl="0">
              <a:lnSpc>
                <a:spcPct val="115000"/>
              </a:lnSpc>
              <a:spcBef>
                <a:spcPts val="0"/>
              </a:spcBef>
              <a:spcAft>
                <a:spcPts val="0"/>
              </a:spcAft>
              <a:buClr>
                <a:srgbClr val="1155CC"/>
              </a:buClr>
              <a:buSzPts val="1800"/>
              <a:buChar char="○"/>
            </a:pPr>
            <a:r>
              <a:rPr lang="en" sz="1800">
                <a:solidFill>
                  <a:srgbClr val="1155CC"/>
                </a:solidFill>
                <a:highlight>
                  <a:schemeClr val="lt1"/>
                </a:highlight>
              </a:rPr>
              <a:t>Impressions can result in </a:t>
            </a:r>
            <a:r>
              <a:rPr lang="en" sz="1800" b="1">
                <a:solidFill>
                  <a:srgbClr val="1155CC"/>
                </a:solidFill>
                <a:highlight>
                  <a:schemeClr val="lt1"/>
                </a:highlight>
              </a:rPr>
              <a:t>imposter experience</a:t>
            </a:r>
            <a:r>
              <a:rPr lang="en" sz="1800">
                <a:solidFill>
                  <a:srgbClr val="1155CC"/>
                </a:solidFill>
                <a:highlight>
                  <a:schemeClr val="lt1"/>
                </a:highlight>
              </a:rPr>
              <a:t>, if we conclude we are not like everyone else. </a:t>
            </a:r>
            <a:endParaRPr sz="1800">
              <a:solidFill>
                <a:srgbClr val="1155CC"/>
              </a:solidFill>
              <a:highlight>
                <a:schemeClr val="lt1"/>
              </a:highlight>
            </a:endParaRPr>
          </a:p>
          <a:p>
            <a:pPr marL="0" lvl="0" indent="0" algn="l" rtl="0">
              <a:lnSpc>
                <a:spcPct val="115000"/>
              </a:lnSpc>
              <a:spcBef>
                <a:spcPts val="1200"/>
              </a:spcBef>
              <a:spcAft>
                <a:spcPts val="1200"/>
              </a:spcAft>
              <a:buSzPts val="1800"/>
              <a:buNone/>
            </a:pPr>
            <a:endParaRPr>
              <a:solidFill>
                <a:schemeClr val="dk1"/>
              </a:solidFill>
            </a:endParaRPr>
          </a:p>
        </p:txBody>
      </p:sp>
      <p:pic>
        <p:nvPicPr>
          <p:cNvPr id="907" name="Google Shape;907;p58" descr="Picture of Nalini Ambady"/>
          <p:cNvPicPr preferRelativeResize="0"/>
          <p:nvPr/>
        </p:nvPicPr>
        <p:blipFill rotWithShape="1">
          <a:blip r:embed="rId3">
            <a:alphaModFix/>
          </a:blip>
          <a:srcRect/>
          <a:stretch/>
        </p:blipFill>
        <p:spPr>
          <a:xfrm>
            <a:off x="7096875" y="1576925"/>
            <a:ext cx="1147425" cy="1475275"/>
          </a:xfrm>
          <a:prstGeom prst="rect">
            <a:avLst/>
          </a:prstGeom>
          <a:noFill/>
          <a:ln>
            <a:noFill/>
          </a:ln>
        </p:spPr>
      </p:pic>
      <p:pic>
        <p:nvPicPr>
          <p:cNvPr id="908" name="Google Shape;908;p5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115340" y="4653550"/>
            <a:ext cx="2014625" cy="46522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p59"/>
          <p:cNvSpPr txBox="1">
            <a:spLocks noGrp="1"/>
          </p:cNvSpPr>
          <p:nvPr>
            <p:ph type="title"/>
          </p:nvPr>
        </p:nvSpPr>
        <p:spPr>
          <a:xfrm>
            <a:off x="378125" y="6795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b="1">
                <a:solidFill>
                  <a:srgbClr val="1155CC"/>
                </a:solidFill>
              </a:rPr>
              <a:t>Antidotes</a:t>
            </a:r>
            <a:endParaRPr sz="2600" b="1">
              <a:solidFill>
                <a:srgbClr val="1155CC"/>
              </a:solidFill>
            </a:endParaRPr>
          </a:p>
        </p:txBody>
      </p:sp>
      <p:sp>
        <p:nvSpPr>
          <p:cNvPr id="914" name="Google Shape;914;p59"/>
          <p:cNvSpPr txBox="1">
            <a:spLocks noGrp="1"/>
          </p:cNvSpPr>
          <p:nvPr>
            <p:ph type="body" idx="1"/>
          </p:nvPr>
        </p:nvSpPr>
        <p:spPr>
          <a:xfrm>
            <a:off x="311700" y="1252238"/>
            <a:ext cx="8321700" cy="3166800"/>
          </a:xfrm>
          <a:prstGeom prst="rect">
            <a:avLst/>
          </a:prstGeom>
          <a:noFill/>
          <a:ln>
            <a:noFill/>
          </a:ln>
        </p:spPr>
        <p:txBody>
          <a:bodyPr spcFirstLastPara="1" wrap="square" lIns="91425" tIns="91425" rIns="91425" bIns="91425" anchor="t" anchorCtr="0">
            <a:noAutofit/>
          </a:bodyPr>
          <a:lstStyle/>
          <a:p>
            <a:pPr marL="457200" lvl="0" indent="-342900" algn="l" rtl="0">
              <a:lnSpc>
                <a:spcPct val="95000"/>
              </a:lnSpc>
              <a:spcBef>
                <a:spcPts val="0"/>
              </a:spcBef>
              <a:spcAft>
                <a:spcPts val="0"/>
              </a:spcAft>
              <a:buClr>
                <a:schemeClr val="dk1"/>
              </a:buClr>
              <a:buSzPts val="1800"/>
              <a:buChar char="●"/>
            </a:pPr>
            <a:r>
              <a:rPr lang="en">
                <a:solidFill>
                  <a:schemeClr val="dk1"/>
                </a:solidFill>
              </a:rPr>
              <a:t>Slow down thinking. Take a breath.</a:t>
            </a:r>
            <a:br>
              <a:rPr lang="en">
                <a:solidFill>
                  <a:schemeClr val="dk1"/>
                </a:solidFill>
              </a:rPr>
            </a:br>
            <a:endParaRPr>
              <a:solidFill>
                <a:schemeClr val="dk1"/>
              </a:solidFill>
            </a:endParaRPr>
          </a:p>
          <a:p>
            <a:pPr marL="457200" lvl="0" indent="-342900" algn="l" rtl="0">
              <a:lnSpc>
                <a:spcPct val="95000"/>
              </a:lnSpc>
              <a:spcBef>
                <a:spcPts val="600"/>
              </a:spcBef>
              <a:spcAft>
                <a:spcPts val="0"/>
              </a:spcAft>
              <a:buClr>
                <a:schemeClr val="dk1"/>
              </a:buClr>
              <a:buSzPts val="1800"/>
              <a:buChar char="●"/>
            </a:pPr>
            <a:r>
              <a:rPr lang="en">
                <a:solidFill>
                  <a:schemeClr val="dk1"/>
                </a:solidFill>
              </a:rPr>
              <a:t>We all have biases, formed to keep us safe. </a:t>
            </a:r>
            <a:br>
              <a:rPr lang="en">
                <a:solidFill>
                  <a:schemeClr val="dk1"/>
                </a:solidFill>
              </a:rPr>
            </a:br>
            <a:endParaRPr>
              <a:solidFill>
                <a:schemeClr val="dk1"/>
              </a:solidFill>
            </a:endParaRPr>
          </a:p>
          <a:p>
            <a:pPr marL="457200" lvl="0" indent="-342900" algn="l" rtl="0">
              <a:lnSpc>
                <a:spcPct val="95000"/>
              </a:lnSpc>
              <a:spcBef>
                <a:spcPts val="600"/>
              </a:spcBef>
              <a:spcAft>
                <a:spcPts val="0"/>
              </a:spcAft>
              <a:buClr>
                <a:schemeClr val="dk1"/>
              </a:buClr>
              <a:buSzPts val="1800"/>
              <a:buChar char="●"/>
            </a:pPr>
            <a:r>
              <a:rPr lang="en">
                <a:solidFill>
                  <a:schemeClr val="dk1"/>
                </a:solidFill>
              </a:rPr>
              <a:t>Be willing to challenge assumptions and look for ‘other information’.  </a:t>
            </a:r>
            <a:br>
              <a:rPr lang="en">
                <a:solidFill>
                  <a:schemeClr val="dk1"/>
                </a:solidFill>
              </a:rPr>
            </a:br>
            <a:endParaRPr>
              <a:solidFill>
                <a:schemeClr val="dk1"/>
              </a:solidFill>
            </a:endParaRPr>
          </a:p>
          <a:p>
            <a:pPr marL="457200" lvl="0" indent="-342900" algn="l" rtl="0">
              <a:lnSpc>
                <a:spcPct val="95000"/>
              </a:lnSpc>
              <a:spcBef>
                <a:spcPts val="600"/>
              </a:spcBef>
              <a:spcAft>
                <a:spcPts val="0"/>
              </a:spcAft>
              <a:buClr>
                <a:schemeClr val="dk1"/>
              </a:buClr>
              <a:buSzPts val="1800"/>
              <a:buChar char="●"/>
            </a:pPr>
            <a:r>
              <a:rPr lang="en">
                <a:solidFill>
                  <a:schemeClr val="dk1"/>
                </a:solidFill>
              </a:rPr>
              <a:t>Be aware that attention goes to threats - often we notice different identities.</a:t>
            </a:r>
            <a:br>
              <a:rPr lang="en">
                <a:solidFill>
                  <a:schemeClr val="dk1"/>
                </a:solidFill>
              </a:rPr>
            </a:br>
            <a:endParaRPr>
              <a:solidFill>
                <a:schemeClr val="dk1"/>
              </a:solidFill>
            </a:endParaRPr>
          </a:p>
          <a:p>
            <a:pPr marL="457200" lvl="0" indent="-342900" algn="l" rtl="0">
              <a:lnSpc>
                <a:spcPct val="95000"/>
              </a:lnSpc>
              <a:spcBef>
                <a:spcPts val="600"/>
              </a:spcBef>
              <a:spcAft>
                <a:spcPts val="600"/>
              </a:spcAft>
              <a:buClr>
                <a:schemeClr val="dk1"/>
              </a:buClr>
              <a:buSzPts val="1800"/>
              <a:buChar char="●"/>
            </a:pPr>
            <a:r>
              <a:rPr lang="en">
                <a:solidFill>
                  <a:schemeClr val="dk1"/>
                </a:solidFill>
              </a:rPr>
              <a:t>Remember not to believe everything your mind says to you.</a:t>
            </a:r>
            <a:br>
              <a:rPr lang="en">
                <a:solidFill>
                  <a:schemeClr val="dk1"/>
                </a:solidFill>
              </a:rPr>
            </a:br>
            <a:endParaRPr>
              <a:solidFill>
                <a:schemeClr val="dk1"/>
              </a:solidFill>
            </a:endParaRPr>
          </a:p>
        </p:txBody>
      </p:sp>
      <p:pic>
        <p:nvPicPr>
          <p:cNvPr id="915" name="Google Shape;915;p5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6563375" y="111250"/>
            <a:ext cx="2527450" cy="1895604"/>
          </a:xfrm>
          <a:prstGeom prst="rect">
            <a:avLst/>
          </a:prstGeom>
          <a:noFill/>
          <a:ln>
            <a:noFill/>
          </a:ln>
        </p:spPr>
      </p:pic>
      <p:pic>
        <p:nvPicPr>
          <p:cNvPr id="916" name="Google Shape;916;p5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115340" y="4653550"/>
            <a:ext cx="2014625" cy="4652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graphicFrame>
        <p:nvGraphicFramePr>
          <p:cNvPr id="174" name="Google Shape;174;p6"/>
          <p:cNvGraphicFramePr/>
          <p:nvPr>
            <p:extLst>
              <p:ext uri="{D42A27DB-BD31-4B8C-83A1-F6EECF244321}">
                <p14:modId xmlns:p14="http://schemas.microsoft.com/office/powerpoint/2010/main" val="3269330208"/>
              </p:ext>
            </p:extLst>
          </p:nvPr>
        </p:nvGraphicFramePr>
        <p:xfrm>
          <a:off x="675225" y="822325"/>
          <a:ext cx="7815300" cy="4082975"/>
        </p:xfrm>
        <a:graphic>
          <a:graphicData uri="http://schemas.openxmlformats.org/drawingml/2006/table">
            <a:tbl>
              <a:tblPr firstRow="1">
                <a:noFill/>
                <a:tableStyleId>{2AB21443-9D7F-4CE2-9AF4-B42F94E993AE}</a:tableStyleId>
              </a:tblPr>
              <a:tblGrid>
                <a:gridCol w="1978875">
                  <a:extLst>
                    <a:ext uri="{9D8B030D-6E8A-4147-A177-3AD203B41FA5}">
                      <a16:colId xmlns:a16="http://schemas.microsoft.com/office/drawing/2014/main" val="20000"/>
                    </a:ext>
                  </a:extLst>
                </a:gridCol>
                <a:gridCol w="5836425">
                  <a:extLst>
                    <a:ext uri="{9D8B030D-6E8A-4147-A177-3AD203B41FA5}">
                      <a16:colId xmlns:a16="http://schemas.microsoft.com/office/drawing/2014/main" val="20001"/>
                    </a:ext>
                  </a:extLst>
                </a:gridCol>
              </a:tblGrid>
              <a:tr h="314075">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dirty="0"/>
                        <a:t>Time</a:t>
                      </a:r>
                      <a:endParaRPr sz="1200" b="1" u="none" strike="noStrike" cap="none" dirty="0"/>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200" b="1" u="none" strike="noStrike" cap="none" dirty="0"/>
                        <a:t>Event</a:t>
                      </a:r>
                      <a:endParaRPr sz="1200" b="1" u="none" strike="noStrike" cap="none" dirty="0"/>
                    </a:p>
                  </a:txBody>
                  <a:tcPr marL="63500" marR="63500" marT="63500" marB="63500">
                    <a:solidFill>
                      <a:schemeClr val="lt1"/>
                    </a:solidFill>
                  </a:tcPr>
                </a:tc>
                <a:extLst>
                  <a:ext uri="{0D108BD9-81ED-4DB2-BD59-A6C34878D82A}">
                    <a16:rowId xmlns:a16="http://schemas.microsoft.com/office/drawing/2014/main" val="2034162388"/>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10:00 AM - 10:20 AM</a:t>
                      </a:r>
                      <a:endParaRPr sz="1200" b="1" u="none" strike="noStrike" cap="none"/>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Welcome, Process Overview, and Community Connections</a:t>
                      </a:r>
                      <a:endParaRPr sz="1200" b="1" u="none" strike="noStrike" cap="none"/>
                    </a:p>
                  </a:txBody>
                  <a:tcPr marL="63500" marR="63500" marT="63500" marB="63500">
                    <a:solidFill>
                      <a:schemeClr val="lt1"/>
                    </a:solidFill>
                  </a:tcPr>
                </a:tc>
                <a:extLst>
                  <a:ext uri="{0D108BD9-81ED-4DB2-BD59-A6C34878D82A}">
                    <a16:rowId xmlns:a16="http://schemas.microsoft.com/office/drawing/2014/main" val="10000"/>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10:20 AM - 10:30 AM</a:t>
                      </a:r>
                      <a:endParaRPr sz="1200" b="1" u="none" strike="noStrike" cap="none"/>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Introduction to the Earth and Environmental Sciences</a:t>
                      </a:r>
                      <a:endParaRPr sz="1200" b="1" u="none" strike="noStrike" cap="none"/>
                    </a:p>
                  </a:txBody>
                  <a:tcPr marL="63500" marR="63500" marT="63500" marB="63500">
                    <a:solidFill>
                      <a:schemeClr val="lt1"/>
                    </a:solidFill>
                  </a:tcPr>
                </a:tc>
                <a:extLst>
                  <a:ext uri="{0D108BD9-81ED-4DB2-BD59-A6C34878D82A}">
                    <a16:rowId xmlns:a16="http://schemas.microsoft.com/office/drawing/2014/main" val="10001"/>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highlight>
                            <a:schemeClr val="lt1"/>
                          </a:highlight>
                        </a:rPr>
                        <a:t>10:30 AM - 11:30 AM</a:t>
                      </a:r>
                      <a:endParaRPr sz="1200" b="1" u="none" strike="noStrike" cap="none">
                        <a:highlight>
                          <a:schemeClr val="lt1"/>
                        </a:highlight>
                      </a:endParaRPr>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highlight>
                            <a:schemeClr val="lt1"/>
                          </a:highlight>
                        </a:rPr>
                        <a:t>Panel Discussion: Pathways to the Earth and Environmental Sciences</a:t>
                      </a:r>
                      <a:endParaRPr sz="1200" b="1" u="none" strike="noStrike" cap="none">
                        <a:highlight>
                          <a:schemeClr val="lt1"/>
                        </a:highlight>
                      </a:endParaRPr>
                    </a:p>
                  </a:txBody>
                  <a:tcPr marL="63500" marR="63500" marT="63500" marB="63500">
                    <a:solidFill>
                      <a:schemeClr val="lt1"/>
                    </a:solidFill>
                  </a:tcPr>
                </a:tc>
                <a:extLst>
                  <a:ext uri="{0D108BD9-81ED-4DB2-BD59-A6C34878D82A}">
                    <a16:rowId xmlns:a16="http://schemas.microsoft.com/office/drawing/2014/main" val="10002"/>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11:30 AM - 11:45 AM</a:t>
                      </a:r>
                      <a:endParaRPr sz="1200" b="1" u="none" strike="noStrike" cap="none"/>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Break</a:t>
                      </a:r>
                      <a:endParaRPr sz="1200" b="1" u="none" strike="noStrike" cap="none"/>
                    </a:p>
                  </a:txBody>
                  <a:tcPr marL="63500" marR="63500" marT="63500" marB="63500">
                    <a:solidFill>
                      <a:schemeClr val="lt1"/>
                    </a:solidFill>
                  </a:tcPr>
                </a:tc>
                <a:extLst>
                  <a:ext uri="{0D108BD9-81ED-4DB2-BD59-A6C34878D82A}">
                    <a16:rowId xmlns:a16="http://schemas.microsoft.com/office/drawing/2014/main" val="10003"/>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11:45 AM - 12:45 PM</a:t>
                      </a:r>
                      <a:endParaRPr sz="1200" b="1" u="none" strike="noStrike" cap="none"/>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Support Map Exercise</a:t>
                      </a:r>
                      <a:endParaRPr sz="1200" b="1" u="none" strike="noStrike" cap="none"/>
                    </a:p>
                  </a:txBody>
                  <a:tcPr marL="63500" marR="63500" marT="63500" marB="63500">
                    <a:solidFill>
                      <a:schemeClr val="lt1"/>
                    </a:solidFill>
                  </a:tcPr>
                </a:tc>
                <a:extLst>
                  <a:ext uri="{0D108BD9-81ED-4DB2-BD59-A6C34878D82A}">
                    <a16:rowId xmlns:a16="http://schemas.microsoft.com/office/drawing/2014/main" val="10004"/>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12:45 PM - 1:55 PM</a:t>
                      </a:r>
                      <a:endParaRPr sz="1200" b="1" u="none" strike="noStrike" cap="none"/>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Lunch and Outdoor Break</a:t>
                      </a:r>
                      <a:endParaRPr sz="1200" b="1" u="none" strike="noStrike" cap="none"/>
                    </a:p>
                  </a:txBody>
                  <a:tcPr marL="63500" marR="63500" marT="63500" marB="63500">
                    <a:solidFill>
                      <a:schemeClr val="lt1"/>
                    </a:solidFill>
                  </a:tcPr>
                </a:tc>
                <a:extLst>
                  <a:ext uri="{0D108BD9-81ED-4DB2-BD59-A6C34878D82A}">
                    <a16:rowId xmlns:a16="http://schemas.microsoft.com/office/drawing/2014/main" val="10005"/>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1:55 PM - 2:00 PM</a:t>
                      </a:r>
                      <a:endParaRPr sz="1200" b="1" u="none" strike="noStrike" cap="none"/>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Lunch Recap</a:t>
                      </a:r>
                      <a:endParaRPr sz="1200" b="1" u="none" strike="noStrike" cap="none"/>
                    </a:p>
                  </a:txBody>
                  <a:tcPr marL="63500" marR="63500" marT="63500" marB="63500">
                    <a:solidFill>
                      <a:schemeClr val="lt1"/>
                    </a:solidFill>
                  </a:tcPr>
                </a:tc>
                <a:extLst>
                  <a:ext uri="{0D108BD9-81ED-4DB2-BD59-A6C34878D82A}">
                    <a16:rowId xmlns:a16="http://schemas.microsoft.com/office/drawing/2014/main" val="10006"/>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highlight>
                            <a:schemeClr val="lt1"/>
                          </a:highlight>
                        </a:rPr>
                        <a:t>2:00 PM - 3:00 PM</a:t>
                      </a:r>
                      <a:endParaRPr sz="1200" b="1" u="none" strike="noStrike" cap="none">
                        <a:highlight>
                          <a:schemeClr val="lt1"/>
                        </a:highlight>
                      </a:endParaRPr>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highlight>
                            <a:schemeClr val="lt1"/>
                          </a:highlight>
                        </a:rPr>
                        <a:t>Panel Discussion: What Mentoring Means to Me</a:t>
                      </a:r>
                      <a:endParaRPr sz="1200" b="1" u="none" strike="noStrike" cap="none">
                        <a:highlight>
                          <a:schemeClr val="lt1"/>
                        </a:highlight>
                      </a:endParaRPr>
                    </a:p>
                  </a:txBody>
                  <a:tcPr marL="63500" marR="63500" marT="63500" marB="63500">
                    <a:solidFill>
                      <a:schemeClr val="lt1"/>
                    </a:solidFill>
                  </a:tcPr>
                </a:tc>
                <a:extLst>
                  <a:ext uri="{0D108BD9-81ED-4DB2-BD59-A6C34878D82A}">
                    <a16:rowId xmlns:a16="http://schemas.microsoft.com/office/drawing/2014/main" val="10007"/>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3:00 PM - 3:05 PM</a:t>
                      </a:r>
                      <a:endParaRPr sz="1200" b="1" u="none" strike="noStrike" cap="none"/>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1"/>
                          </a:solidFill>
                        </a:rPr>
                        <a:t>Break</a:t>
                      </a:r>
                      <a:endParaRPr sz="1200" b="1" u="none" strike="noStrike" cap="none"/>
                    </a:p>
                  </a:txBody>
                  <a:tcPr marL="63500" marR="63500" marT="63500" marB="63500">
                    <a:solidFill>
                      <a:schemeClr val="lt1"/>
                    </a:solidFill>
                  </a:tcPr>
                </a:tc>
                <a:extLst>
                  <a:ext uri="{0D108BD9-81ED-4DB2-BD59-A6C34878D82A}">
                    <a16:rowId xmlns:a16="http://schemas.microsoft.com/office/drawing/2014/main" val="10008"/>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3:05 PM - 3:40 PM</a:t>
                      </a:r>
                      <a:endParaRPr sz="1200" b="1" u="none" strike="noStrike" cap="none"/>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chemeClr val="dk1"/>
                        </a:buClr>
                        <a:buSzPts val="1100"/>
                        <a:buFont typeface="Arial"/>
                        <a:buNone/>
                      </a:pPr>
                      <a:r>
                        <a:rPr lang="en" sz="1200" b="1" u="none" strike="noStrike" cap="none">
                          <a:solidFill>
                            <a:schemeClr val="dk1"/>
                          </a:solidFill>
                        </a:rPr>
                        <a:t>Growing Equitable Inclusion </a:t>
                      </a:r>
                      <a:endParaRPr sz="1200" b="1" u="none" strike="noStrike" cap="none"/>
                    </a:p>
                  </a:txBody>
                  <a:tcPr marL="63500" marR="63500" marT="63500" marB="63500">
                    <a:solidFill>
                      <a:schemeClr val="lt1"/>
                    </a:solidFill>
                  </a:tcPr>
                </a:tc>
                <a:extLst>
                  <a:ext uri="{0D108BD9-81ED-4DB2-BD59-A6C34878D82A}">
                    <a16:rowId xmlns:a16="http://schemas.microsoft.com/office/drawing/2014/main" val="10009"/>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3:40 PM - 4:10 PM</a:t>
                      </a:r>
                      <a:endParaRPr sz="1200" b="1" u="none" strike="noStrike" cap="none"/>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1"/>
                          </a:solidFill>
                        </a:rPr>
                        <a:t>Connection Toolkit </a:t>
                      </a:r>
                      <a:endParaRPr sz="1200" b="1" u="none" strike="noStrike" cap="none"/>
                    </a:p>
                  </a:txBody>
                  <a:tcPr marL="63500" marR="63500" marT="63500" marB="63500">
                    <a:solidFill>
                      <a:schemeClr val="lt1"/>
                    </a:solidFill>
                  </a:tcPr>
                </a:tc>
                <a:extLst>
                  <a:ext uri="{0D108BD9-81ED-4DB2-BD59-A6C34878D82A}">
                    <a16:rowId xmlns:a16="http://schemas.microsoft.com/office/drawing/2014/main" val="10010"/>
                  </a:ext>
                </a:extLst>
              </a:tr>
              <a:tr h="3140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t>4:10 PM - 4:30 PM</a:t>
                      </a:r>
                      <a:endParaRPr sz="1200" b="1" u="none" strike="noStrike" cap="none"/>
                    </a:p>
                  </a:txBody>
                  <a:tcPr marL="63500" marR="63500" marT="63500" marB="63500">
                    <a:solidFill>
                      <a:schemeClr val="lt1"/>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dirty="0"/>
                        <a:t>Concluding Remarks, Resources, Evaluation, Mentee-Mentor Connections </a:t>
                      </a:r>
                      <a:endParaRPr sz="1200" b="1" u="none" strike="noStrike" cap="none" dirty="0"/>
                    </a:p>
                  </a:txBody>
                  <a:tcPr marL="63500" marR="63500" marT="63500" marB="63500">
                    <a:solidFill>
                      <a:schemeClr val="lt1"/>
                    </a:solidFill>
                  </a:tcPr>
                </a:tc>
                <a:extLst>
                  <a:ext uri="{0D108BD9-81ED-4DB2-BD59-A6C34878D82A}">
                    <a16:rowId xmlns:a16="http://schemas.microsoft.com/office/drawing/2014/main" val="10011"/>
                  </a:ext>
                </a:extLst>
              </a:tr>
            </a:tbl>
          </a:graphicData>
        </a:graphic>
      </p:graphicFrame>
      <p:pic>
        <p:nvPicPr>
          <p:cNvPr id="175" name="Google Shape;175;p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176" name="Google Shape;176;p6"/>
          <p:cNvSpPr txBox="1">
            <a:spLocks noGrp="1"/>
          </p:cNvSpPr>
          <p:nvPr>
            <p:ph type="ctrTitle" idx="4294967295"/>
          </p:nvPr>
        </p:nvSpPr>
        <p:spPr>
          <a:xfrm>
            <a:off x="261350" y="256150"/>
            <a:ext cx="85206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990"/>
              <a:buFont typeface="Arial"/>
              <a:buNone/>
            </a:pPr>
            <a:r>
              <a:rPr lang="en" sz="2620" b="1" i="0" u="none" strike="noStrike" cap="none">
                <a:solidFill>
                  <a:srgbClr val="1155CC"/>
                </a:solidFill>
                <a:latin typeface="Arial"/>
                <a:ea typeface="Arial"/>
                <a:cs typeface="Arial"/>
                <a:sym typeface="Arial"/>
              </a:rPr>
              <a:t>Our Agenda</a:t>
            </a:r>
            <a:endParaRPr sz="2620" b="1" i="0" u="none" strike="noStrike" cap="none">
              <a:solidFill>
                <a:srgbClr val="1155CC"/>
              </a:solidFill>
              <a:latin typeface="Arial"/>
              <a:ea typeface="Arial"/>
              <a:cs typeface="Arial"/>
              <a:sym typeface="Arial"/>
            </a:endParaRPr>
          </a:p>
        </p:txBody>
      </p:sp>
      <p:sp>
        <p:nvSpPr>
          <p:cNvPr id="177" name="Google Shape;177;p6"/>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6</a:t>
            </a:fld>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0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pic>
        <p:nvPicPr>
          <p:cNvPr id="921" name="Google Shape;921;p6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922" name="Google Shape;922;p60"/>
          <p:cNvSpPr txBox="1">
            <a:spLocks noGrp="1"/>
          </p:cNvSpPr>
          <p:nvPr>
            <p:ph type="title"/>
          </p:nvPr>
        </p:nvSpPr>
        <p:spPr>
          <a:xfrm>
            <a:off x="311700" y="1922250"/>
            <a:ext cx="8520600" cy="841800"/>
          </a:xfrm>
          <a:prstGeom prst="rect">
            <a:avLst/>
          </a:prstGeom>
          <a:noFill/>
          <a:ln>
            <a:noFill/>
          </a:ln>
        </p:spPr>
        <p:txBody>
          <a:bodyPr spcFirstLastPara="1" wrap="square" lIns="91425" tIns="91425" rIns="91425" bIns="91425" anchor="t" anchorCtr="0">
            <a:noAutofit/>
          </a:bodyPr>
          <a:lstStyle/>
          <a:p>
            <a:pPr marL="457200" lvl="0" indent="0" algn="ctr" rtl="0">
              <a:lnSpc>
                <a:spcPct val="100000"/>
              </a:lnSpc>
              <a:spcBef>
                <a:spcPts val="0"/>
              </a:spcBef>
              <a:spcAft>
                <a:spcPts val="0"/>
              </a:spcAft>
              <a:buSzPts val="990"/>
              <a:buNone/>
            </a:pPr>
            <a:r>
              <a:rPr lang="en" sz="3600" b="1">
                <a:solidFill>
                  <a:srgbClr val="1155CC"/>
                </a:solidFill>
              </a:rPr>
              <a:t>3.  Reflecting on Support that comes from Kindness</a:t>
            </a:r>
            <a:endParaRPr sz="3600" b="1">
              <a:solidFill>
                <a:srgbClr val="1155CC"/>
              </a:solidFill>
            </a:endParaRPr>
          </a:p>
          <a:p>
            <a:pPr marL="457200" lvl="0" indent="0" algn="ctr" rtl="0">
              <a:lnSpc>
                <a:spcPct val="100000"/>
              </a:lnSpc>
              <a:spcBef>
                <a:spcPts val="0"/>
              </a:spcBef>
              <a:spcAft>
                <a:spcPts val="0"/>
              </a:spcAft>
              <a:buSzPts val="990"/>
              <a:buNone/>
            </a:pPr>
            <a:r>
              <a:rPr lang="en" sz="3600"/>
              <a:t>  </a:t>
            </a:r>
            <a:endParaRPr sz="3600"/>
          </a:p>
          <a:p>
            <a:pPr marL="0" lvl="0" indent="0" algn="ctr" rtl="0">
              <a:lnSpc>
                <a:spcPct val="100000"/>
              </a:lnSpc>
              <a:spcBef>
                <a:spcPts val="0"/>
              </a:spcBef>
              <a:spcAft>
                <a:spcPts val="0"/>
              </a:spcAft>
              <a:buSzPts val="990"/>
              <a:buNone/>
            </a:pPr>
            <a:endParaRPr sz="36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6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3. Reflecting on Support that comes as Kindness</a:t>
            </a:r>
            <a:endParaRPr sz="2620" b="1">
              <a:solidFill>
                <a:srgbClr val="1155CC"/>
              </a:solidFill>
            </a:endParaRPr>
          </a:p>
        </p:txBody>
      </p:sp>
      <p:sp>
        <p:nvSpPr>
          <p:cNvPr id="928" name="Google Shape;928;p61"/>
          <p:cNvSpPr txBox="1">
            <a:spLocks noGrp="1"/>
          </p:cNvSpPr>
          <p:nvPr>
            <p:ph type="body" idx="1"/>
          </p:nvPr>
        </p:nvSpPr>
        <p:spPr>
          <a:xfrm>
            <a:off x="636300" y="1393075"/>
            <a:ext cx="3935700" cy="26229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Clr>
                <a:schemeClr val="dk1"/>
              </a:buClr>
              <a:buSzPts val="2000"/>
              <a:buAutoNum type="arabicPeriod"/>
            </a:pPr>
            <a:r>
              <a:rPr lang="en" sz="2000">
                <a:solidFill>
                  <a:schemeClr val="dk1"/>
                </a:solidFill>
              </a:rPr>
              <a:t>Recall a time when someone was kind to you in your academic life.</a:t>
            </a:r>
            <a:br>
              <a:rPr lang="en" sz="2000">
                <a:solidFill>
                  <a:schemeClr val="dk1"/>
                </a:solidFill>
              </a:rPr>
            </a:br>
            <a:endParaRPr sz="2000">
              <a:solidFill>
                <a:schemeClr val="dk1"/>
              </a:solidFill>
            </a:endParaRPr>
          </a:p>
          <a:p>
            <a:pPr marL="457200" lvl="0" indent="-355600" algn="l" rtl="0">
              <a:lnSpc>
                <a:spcPct val="115000"/>
              </a:lnSpc>
              <a:spcBef>
                <a:spcPts val="0"/>
              </a:spcBef>
              <a:spcAft>
                <a:spcPts val="0"/>
              </a:spcAft>
              <a:buClr>
                <a:schemeClr val="dk1"/>
              </a:buClr>
              <a:buSzPts val="2000"/>
              <a:buAutoNum type="arabicPeriod"/>
            </a:pPr>
            <a:r>
              <a:rPr lang="en" sz="2000">
                <a:solidFill>
                  <a:schemeClr val="dk1"/>
                </a:solidFill>
              </a:rPr>
              <a:t>Write about what happened, where it happened, and how you felt. (2 min)</a:t>
            </a:r>
            <a:endParaRPr sz="2000">
              <a:solidFill>
                <a:schemeClr val="dk1"/>
              </a:solidFill>
            </a:endParaRPr>
          </a:p>
        </p:txBody>
      </p:sp>
      <p:sp>
        <p:nvSpPr>
          <p:cNvPr id="929" name="Google Shape;929;p61"/>
          <p:cNvSpPr txBox="1">
            <a:spLocks noGrp="1"/>
          </p:cNvSpPr>
          <p:nvPr>
            <p:ph type="body" idx="1"/>
          </p:nvPr>
        </p:nvSpPr>
        <p:spPr>
          <a:xfrm>
            <a:off x="5072550" y="2154350"/>
            <a:ext cx="3345600" cy="22611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r>
              <a:rPr lang="en"/>
              <a:t>SOME PHOTO</a:t>
            </a:r>
            <a:endParaRPr/>
          </a:p>
        </p:txBody>
      </p:sp>
      <p:pic>
        <p:nvPicPr>
          <p:cNvPr id="930" name="Google Shape;930;p6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194425" y="1430094"/>
            <a:ext cx="3723950" cy="2490400"/>
          </a:xfrm>
          <a:prstGeom prst="rect">
            <a:avLst/>
          </a:prstGeom>
          <a:noFill/>
          <a:ln>
            <a:noFill/>
          </a:ln>
        </p:spPr>
      </p:pic>
      <p:pic>
        <p:nvPicPr>
          <p:cNvPr id="931" name="Google Shape;931;p6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115340" y="4653550"/>
            <a:ext cx="2014625" cy="46522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936" name="Google Shape;936;p62"/>
          <p:cNvSpPr txBox="1">
            <a:spLocks noGrp="1"/>
          </p:cNvSpPr>
          <p:nvPr>
            <p:ph type="body" idx="1"/>
          </p:nvPr>
        </p:nvSpPr>
        <p:spPr>
          <a:xfrm>
            <a:off x="311700" y="1716300"/>
            <a:ext cx="8520600" cy="1710900"/>
          </a:xfrm>
          <a:prstGeom prst="rect">
            <a:avLst/>
          </a:prstGeom>
          <a:noFill/>
          <a:ln>
            <a:noFill/>
          </a:ln>
        </p:spPr>
        <p:txBody>
          <a:bodyPr spcFirstLastPara="1" wrap="square" lIns="91425" tIns="91425" rIns="91425" bIns="91425" anchor="t" anchorCtr="0">
            <a:normAutofit/>
          </a:bodyPr>
          <a:lstStyle/>
          <a:p>
            <a:pPr marL="457200" lvl="0" indent="-374650" algn="l" rtl="0">
              <a:lnSpc>
                <a:spcPct val="115000"/>
              </a:lnSpc>
              <a:spcBef>
                <a:spcPts val="0"/>
              </a:spcBef>
              <a:spcAft>
                <a:spcPts val="0"/>
              </a:spcAft>
              <a:buClr>
                <a:schemeClr val="dk1"/>
              </a:buClr>
              <a:buSzPts val="2300"/>
              <a:buChar char="●"/>
            </a:pPr>
            <a:r>
              <a:rPr lang="en" sz="2300">
                <a:solidFill>
                  <a:schemeClr val="dk1"/>
                </a:solidFill>
              </a:rPr>
              <a:t>Share your stories with each other</a:t>
            </a:r>
            <a:br>
              <a:rPr lang="en" sz="2300">
                <a:solidFill>
                  <a:schemeClr val="dk1"/>
                </a:solidFill>
              </a:rPr>
            </a:br>
            <a:r>
              <a:rPr lang="en" sz="2300">
                <a:solidFill>
                  <a:schemeClr val="dk1"/>
                </a:solidFill>
              </a:rPr>
              <a:t> </a:t>
            </a:r>
            <a:endParaRPr sz="2300">
              <a:solidFill>
                <a:schemeClr val="dk1"/>
              </a:solidFill>
            </a:endParaRPr>
          </a:p>
          <a:p>
            <a:pPr marL="457200" lvl="0" indent="-374650" algn="l" rtl="0">
              <a:lnSpc>
                <a:spcPct val="115000"/>
              </a:lnSpc>
              <a:spcBef>
                <a:spcPts val="0"/>
              </a:spcBef>
              <a:spcAft>
                <a:spcPts val="0"/>
              </a:spcAft>
              <a:buClr>
                <a:schemeClr val="dk1"/>
              </a:buClr>
              <a:buSzPts val="2300"/>
              <a:buChar char="●"/>
            </a:pPr>
            <a:r>
              <a:rPr lang="en" sz="2300">
                <a:solidFill>
                  <a:schemeClr val="dk1"/>
                </a:solidFill>
              </a:rPr>
              <a:t>What similarities and differences do your stories have?</a:t>
            </a:r>
            <a:endParaRPr sz="2300">
              <a:solidFill>
                <a:schemeClr val="dk1"/>
              </a:solidFill>
            </a:endParaRPr>
          </a:p>
        </p:txBody>
      </p:sp>
      <p:pic>
        <p:nvPicPr>
          <p:cNvPr id="937" name="Google Shape;937;p6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938" name="Google Shape;938;p62"/>
          <p:cNvSpPr txBox="1">
            <a:spLocks noGrp="1"/>
          </p:cNvSpPr>
          <p:nvPr>
            <p:ph type="title"/>
          </p:nvPr>
        </p:nvSpPr>
        <p:spPr>
          <a:xfrm>
            <a:off x="451925" y="9074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Discussion </a:t>
            </a:r>
            <a:endParaRPr sz="2620" b="1">
              <a:solidFill>
                <a:srgbClr val="1155CC"/>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p6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Summary</a:t>
            </a:r>
            <a:endParaRPr sz="2620" b="1">
              <a:solidFill>
                <a:srgbClr val="1155CC"/>
              </a:solidFill>
            </a:endParaRPr>
          </a:p>
        </p:txBody>
      </p:sp>
      <p:sp>
        <p:nvSpPr>
          <p:cNvPr id="944" name="Google Shape;944;p63"/>
          <p:cNvSpPr txBox="1">
            <a:spLocks noGrp="1"/>
          </p:cNvSpPr>
          <p:nvPr>
            <p:ph type="body" idx="1"/>
          </p:nvPr>
        </p:nvSpPr>
        <p:spPr>
          <a:xfrm>
            <a:off x="729450" y="1282375"/>
            <a:ext cx="7660800" cy="3097800"/>
          </a:xfrm>
          <a:prstGeom prst="rect">
            <a:avLst/>
          </a:prstGeom>
          <a:noFill/>
          <a:ln>
            <a:noFill/>
          </a:ln>
        </p:spPr>
        <p:txBody>
          <a:bodyPr spcFirstLastPara="1" wrap="square" lIns="91425" tIns="91425" rIns="91425" bIns="91425" anchor="t" anchorCtr="0">
            <a:normAutofit/>
          </a:bodyPr>
          <a:lstStyle/>
          <a:p>
            <a:pPr marL="457200" lvl="0" indent="-355600" algn="l" rtl="0">
              <a:lnSpc>
                <a:spcPct val="115000"/>
              </a:lnSpc>
              <a:spcBef>
                <a:spcPts val="0"/>
              </a:spcBef>
              <a:spcAft>
                <a:spcPts val="0"/>
              </a:spcAft>
              <a:buClr>
                <a:schemeClr val="dk1"/>
              </a:buClr>
              <a:buSzPts val="2000"/>
              <a:buChar char="●"/>
            </a:pPr>
            <a:r>
              <a:rPr lang="en" sz="2000" b="1">
                <a:solidFill>
                  <a:schemeClr val="dk1"/>
                </a:solidFill>
              </a:rPr>
              <a:t>Awaken</a:t>
            </a:r>
            <a:r>
              <a:rPr lang="en" sz="2000">
                <a:solidFill>
                  <a:schemeClr val="dk1"/>
                </a:solidFill>
              </a:rPr>
              <a:t> to yours and others social identities</a:t>
            </a:r>
            <a:br>
              <a:rPr lang="en" sz="2000">
                <a:solidFill>
                  <a:schemeClr val="dk1"/>
                </a:solidFill>
              </a:rPr>
            </a:br>
            <a:endParaRPr sz="2000">
              <a:solidFill>
                <a:schemeClr val="dk1"/>
              </a:solidFill>
            </a:endParaRPr>
          </a:p>
          <a:p>
            <a:pPr marL="457200" lvl="0" indent="-355600" algn="l" rtl="0">
              <a:lnSpc>
                <a:spcPct val="115000"/>
              </a:lnSpc>
              <a:spcBef>
                <a:spcPts val="0"/>
              </a:spcBef>
              <a:spcAft>
                <a:spcPts val="0"/>
              </a:spcAft>
              <a:buClr>
                <a:schemeClr val="dk1"/>
              </a:buClr>
              <a:buSzPts val="2000"/>
              <a:buChar char="●"/>
            </a:pPr>
            <a:r>
              <a:rPr lang="en" sz="2000" b="1">
                <a:solidFill>
                  <a:schemeClr val="dk1"/>
                </a:solidFill>
              </a:rPr>
              <a:t>Slow down</a:t>
            </a:r>
            <a:r>
              <a:rPr lang="en" sz="2000">
                <a:solidFill>
                  <a:schemeClr val="dk1"/>
                </a:solidFill>
              </a:rPr>
              <a:t> and notice how impressions form, impact our thinking, and inform our behaviors towards self and others</a:t>
            </a:r>
            <a:br>
              <a:rPr lang="en" sz="2000">
                <a:solidFill>
                  <a:schemeClr val="dk1"/>
                </a:solidFill>
              </a:rPr>
            </a:br>
            <a:endParaRPr sz="2000">
              <a:solidFill>
                <a:schemeClr val="dk1"/>
              </a:solidFill>
            </a:endParaRPr>
          </a:p>
          <a:p>
            <a:pPr marL="457200" lvl="0" indent="-355600" algn="l" rtl="0">
              <a:lnSpc>
                <a:spcPct val="115000"/>
              </a:lnSpc>
              <a:spcBef>
                <a:spcPts val="0"/>
              </a:spcBef>
              <a:spcAft>
                <a:spcPts val="0"/>
              </a:spcAft>
              <a:buClr>
                <a:schemeClr val="dk1"/>
              </a:buClr>
              <a:buSzPts val="2000"/>
              <a:buChar char="●"/>
            </a:pPr>
            <a:r>
              <a:rPr lang="en" sz="2000" b="1">
                <a:solidFill>
                  <a:schemeClr val="dk1"/>
                </a:solidFill>
              </a:rPr>
              <a:t>Choose</a:t>
            </a:r>
            <a:r>
              <a:rPr lang="en" sz="2000">
                <a:solidFill>
                  <a:schemeClr val="dk1"/>
                </a:solidFill>
              </a:rPr>
              <a:t> to use your influence, privileges, and power to grow kindness in your academic world -- starting with actions that uphold the dignity of everyone here today. </a:t>
            </a:r>
            <a:endParaRPr sz="2000">
              <a:solidFill>
                <a:schemeClr val="dk1"/>
              </a:solidFill>
            </a:endParaRPr>
          </a:p>
        </p:txBody>
      </p:sp>
      <p:pic>
        <p:nvPicPr>
          <p:cNvPr id="945" name="Google Shape;945;p6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946" name="Google Shape;946;p63"/>
          <p:cNvSpPr txBox="1">
            <a:spLocks noGrp="1"/>
          </p:cNvSpPr>
          <p:nvPr>
            <p:ph type="sldNum" idx="12"/>
          </p:nvPr>
        </p:nvSpPr>
        <p:spPr>
          <a:xfrm>
            <a:off x="8" y="4749892"/>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63</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64"/>
          <p:cNvSpPr txBox="1">
            <a:spLocks noGrp="1"/>
          </p:cNvSpPr>
          <p:nvPr>
            <p:ph type="ctrTitle" idx="4294967295"/>
          </p:nvPr>
        </p:nvSpPr>
        <p:spPr>
          <a:xfrm>
            <a:off x="371258" y="1851850"/>
            <a:ext cx="8520600" cy="2052600"/>
          </a:xfrm>
          <a:prstGeom prst="rect">
            <a:avLst/>
          </a:prstGeom>
          <a:noFill/>
          <a:ln>
            <a:noFill/>
          </a:ln>
        </p:spPr>
        <p:txBody>
          <a:bodyPr spcFirstLastPara="1" wrap="square" lIns="91425" tIns="91425" rIns="91425" bIns="91425" anchor="t" anchorCtr="0">
            <a:normAutofit/>
          </a:bodyPr>
          <a:lstStyle/>
          <a:p>
            <a:pPr marL="0" marR="0" lvl="0" indent="0" algn="ctr" rtl="0">
              <a:lnSpc>
                <a:spcPct val="100000"/>
              </a:lnSpc>
              <a:spcBef>
                <a:spcPts val="0"/>
              </a:spcBef>
              <a:spcAft>
                <a:spcPts val="0"/>
              </a:spcAft>
              <a:buClr>
                <a:schemeClr val="dk1"/>
              </a:buClr>
              <a:buSzPts val="2800"/>
              <a:buFont typeface="Arial"/>
              <a:buNone/>
            </a:pPr>
            <a:r>
              <a:rPr lang="en" sz="4300" b="1" i="0" u="none" strike="noStrike" cap="none">
                <a:solidFill>
                  <a:srgbClr val="1155CC"/>
                </a:solidFill>
                <a:latin typeface="Arial"/>
                <a:ea typeface="Arial"/>
                <a:cs typeface="Arial"/>
                <a:sym typeface="Arial"/>
              </a:rPr>
              <a:t>Connection ToolKit </a:t>
            </a:r>
            <a:endParaRPr sz="4300" b="1" i="0" u="none" strike="noStrike" cap="none">
              <a:solidFill>
                <a:srgbClr val="1155CC"/>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2800"/>
              <a:buFont typeface="Arial"/>
              <a:buNone/>
            </a:pPr>
            <a:endParaRPr sz="4300" b="1" i="0" u="none" strike="noStrike" cap="none">
              <a:solidFill>
                <a:srgbClr val="1155CC"/>
              </a:solidFill>
              <a:latin typeface="Arial"/>
              <a:ea typeface="Arial"/>
              <a:cs typeface="Arial"/>
              <a:sym typeface="Arial"/>
            </a:endParaRPr>
          </a:p>
        </p:txBody>
      </p:sp>
      <p:pic>
        <p:nvPicPr>
          <p:cNvPr id="952" name="Google Shape;952;p6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953" name="Google Shape;953;p64"/>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64</a:t>
            </a:fld>
            <a:endParaRPr/>
          </a:p>
        </p:txBody>
      </p:sp>
      <p:sp>
        <p:nvSpPr>
          <p:cNvPr id="954" name="Google Shape;954;p64"/>
          <p:cNvSpPr txBox="1">
            <a:spLocks noGrp="1"/>
          </p:cNvSpPr>
          <p:nvPr>
            <p:ph type="subTitle" idx="4294967295"/>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p>
            <a:pPr marL="0" marR="0" lvl="0" indent="0" algn="ctr" rtl="0">
              <a:lnSpc>
                <a:spcPct val="115000"/>
              </a:lnSpc>
              <a:spcBef>
                <a:spcPts val="0"/>
              </a:spcBef>
              <a:spcAft>
                <a:spcPts val="1200"/>
              </a:spcAft>
              <a:buClr>
                <a:schemeClr val="dk2"/>
              </a:buClr>
              <a:buSzPts val="1800"/>
              <a:buFont typeface="Arial"/>
              <a:buNone/>
            </a:pPr>
            <a:r>
              <a:rPr lang="en" sz="2600" b="1" i="0" u="none" strike="noStrike" cap="none">
                <a:solidFill>
                  <a:schemeClr val="dk1"/>
                </a:solidFill>
                <a:latin typeface="Arial"/>
                <a:ea typeface="Arial"/>
                <a:cs typeface="Arial"/>
                <a:sym typeface="Arial"/>
              </a:rPr>
              <a:t>Making connections to expand our opportunities</a:t>
            </a:r>
            <a:endParaRPr sz="2600" b="1" i="0" u="none" strike="noStrike" cap="none">
              <a:solidFill>
                <a:schemeClr val="dk1"/>
              </a:solidFill>
              <a:latin typeface="Arial"/>
              <a:ea typeface="Arial"/>
              <a:cs typeface="Arial"/>
              <a:sym typeface="Arial"/>
            </a:endParaRPr>
          </a:p>
        </p:txBody>
      </p:sp>
    </p:spTree>
  </p:cSld>
  <p:clrMapOvr>
    <a:masterClrMapping/>
  </p:clrMapOvr>
  <p:transition spd="med">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59" name="Google Shape;959;p65">
            <a:extLst>
              <a:ext uri="{C183D7F6-B498-43B3-948B-1728B52AA6E4}">
                <adec:decorative xmlns:adec="http://schemas.microsoft.com/office/drawing/2017/decorative" val="1"/>
              </a:ext>
            </a:extLst>
          </p:cNvPr>
          <p:cNvSpPr txBox="1"/>
          <p:nvPr/>
        </p:nvSpPr>
        <p:spPr>
          <a:xfrm>
            <a:off x="782000" y="572625"/>
            <a:ext cx="31485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960" name="Google Shape;960;p65"/>
          <p:cNvSpPr txBox="1"/>
          <p:nvPr/>
        </p:nvSpPr>
        <p:spPr>
          <a:xfrm>
            <a:off x="598150" y="-24775"/>
            <a:ext cx="8203200" cy="5388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2300"/>
              <a:buFont typeface="Arial"/>
              <a:buNone/>
            </a:pPr>
            <a:r>
              <a:rPr lang="en" sz="2300" b="0" i="0" u="none" strike="noStrike" cap="none">
                <a:solidFill>
                  <a:schemeClr val="lt1"/>
                </a:solidFill>
                <a:latin typeface="Arial"/>
                <a:ea typeface="Arial"/>
                <a:cs typeface="Arial"/>
                <a:sym typeface="Arial"/>
              </a:rPr>
              <a:t>How are you feeling about Science in your future?</a:t>
            </a:r>
            <a:endParaRPr sz="2300" b="0" i="0" u="none" strike="noStrike" cap="none">
              <a:solidFill>
                <a:schemeClr val="lt1"/>
              </a:solidFill>
              <a:latin typeface="Arial"/>
              <a:ea typeface="Arial"/>
              <a:cs typeface="Arial"/>
              <a:sym typeface="Arial"/>
            </a:endParaRPr>
          </a:p>
        </p:txBody>
      </p:sp>
      <p:sp>
        <p:nvSpPr>
          <p:cNvPr id="961" name="Google Shape;961;p65">
            <a:extLst>
              <a:ext uri="{C183D7F6-B498-43B3-948B-1728B52AA6E4}">
                <adec:decorative xmlns:adec="http://schemas.microsoft.com/office/drawing/2017/decorative" val="1"/>
              </a:ext>
            </a:extLst>
          </p:cNvPr>
          <p:cNvSpPr/>
          <p:nvPr/>
        </p:nvSpPr>
        <p:spPr>
          <a:xfrm>
            <a:off x="241700" y="725100"/>
            <a:ext cx="2593200" cy="3868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2" name="Google Shape;962;p65">
            <a:extLst>
              <a:ext uri="{C183D7F6-B498-43B3-948B-1728B52AA6E4}">
                <adec:decorative xmlns:adec="http://schemas.microsoft.com/office/drawing/2017/decorative" val="1"/>
              </a:ext>
            </a:extLst>
          </p:cNvPr>
          <p:cNvSpPr/>
          <p:nvPr/>
        </p:nvSpPr>
        <p:spPr>
          <a:xfrm>
            <a:off x="3365900" y="725100"/>
            <a:ext cx="2593200" cy="3868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p65">
            <a:extLst>
              <a:ext uri="{C183D7F6-B498-43B3-948B-1728B52AA6E4}">
                <adec:decorative xmlns:adec="http://schemas.microsoft.com/office/drawing/2017/decorative" val="1"/>
              </a:ext>
            </a:extLst>
          </p:cNvPr>
          <p:cNvSpPr/>
          <p:nvPr/>
        </p:nvSpPr>
        <p:spPr>
          <a:xfrm>
            <a:off x="6337700" y="725100"/>
            <a:ext cx="2593200" cy="3868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4" name="Google Shape;964;p65"/>
          <p:cNvSpPr txBox="1"/>
          <p:nvPr/>
        </p:nvSpPr>
        <p:spPr>
          <a:xfrm>
            <a:off x="269175" y="737225"/>
            <a:ext cx="2559900" cy="1647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n" sz="2300" b="1" i="0" u="none" strike="noStrike" cap="none">
                <a:solidFill>
                  <a:schemeClr val="dk1"/>
                </a:solidFill>
                <a:latin typeface="Arial"/>
                <a:ea typeface="Arial"/>
                <a:cs typeface="Arial"/>
                <a:sym typeface="Arial"/>
              </a:rPr>
              <a:t>I love it!</a:t>
            </a:r>
            <a:endParaRPr sz="23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br>
              <a:rPr lang="en" sz="1800" b="0" i="1" u="none" strike="noStrike" cap="none">
                <a:solidFill>
                  <a:schemeClr val="dk1"/>
                </a:solidFill>
                <a:latin typeface="Arial"/>
                <a:ea typeface="Arial"/>
                <a:cs typeface="Arial"/>
                <a:sym typeface="Arial"/>
              </a:rPr>
            </a:br>
            <a:r>
              <a:rPr lang="en" sz="1800" b="0" i="1" u="none" strike="noStrike" cap="none">
                <a:solidFill>
                  <a:schemeClr val="dk1"/>
                </a:solidFill>
                <a:latin typeface="Arial"/>
                <a:ea typeface="Arial"/>
                <a:cs typeface="Arial"/>
                <a:sym typeface="Arial"/>
              </a:rPr>
              <a:t>Love meeting new people and learning about them!</a:t>
            </a:r>
            <a:endParaRPr sz="1800" b="0" i="1" u="none" strike="noStrike" cap="none">
              <a:solidFill>
                <a:schemeClr val="dk1"/>
              </a:solidFill>
              <a:latin typeface="Arial"/>
              <a:ea typeface="Arial"/>
              <a:cs typeface="Arial"/>
              <a:sym typeface="Arial"/>
            </a:endParaRPr>
          </a:p>
        </p:txBody>
      </p:sp>
      <p:sp>
        <p:nvSpPr>
          <p:cNvPr id="965" name="Google Shape;965;p65"/>
          <p:cNvSpPr txBox="1"/>
          <p:nvPr/>
        </p:nvSpPr>
        <p:spPr>
          <a:xfrm>
            <a:off x="3365900" y="737225"/>
            <a:ext cx="2559900" cy="1647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n" sz="2300" b="1" i="0" u="none" strike="noStrike" cap="none">
                <a:solidFill>
                  <a:schemeClr val="dk1"/>
                </a:solidFill>
                <a:latin typeface="Arial"/>
                <a:ea typeface="Arial"/>
                <a:cs typeface="Arial"/>
                <a:sym typeface="Arial"/>
              </a:rPr>
              <a:t>Eh, if I have to...</a:t>
            </a:r>
            <a:endParaRPr sz="23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br>
              <a:rPr lang="en" sz="1800" b="0" i="1" u="none" strike="noStrike" cap="none">
                <a:solidFill>
                  <a:schemeClr val="dk1"/>
                </a:solidFill>
                <a:latin typeface="Arial"/>
                <a:ea typeface="Arial"/>
                <a:cs typeface="Arial"/>
                <a:sym typeface="Arial"/>
              </a:rPr>
            </a:br>
            <a:r>
              <a:rPr lang="en" sz="1800" b="0" i="1" u="none" strike="noStrike" cap="none">
                <a:solidFill>
                  <a:schemeClr val="dk1"/>
                </a:solidFill>
                <a:latin typeface="Arial"/>
                <a:ea typeface="Arial"/>
                <a:cs typeface="Arial"/>
                <a:sym typeface="Arial"/>
              </a:rPr>
              <a:t>I know it’s important and I can make myself do it when needed.</a:t>
            </a:r>
            <a:endParaRPr sz="1800" b="0" i="1" u="none" strike="noStrike" cap="none">
              <a:solidFill>
                <a:schemeClr val="dk1"/>
              </a:solidFill>
              <a:latin typeface="Arial"/>
              <a:ea typeface="Arial"/>
              <a:cs typeface="Arial"/>
              <a:sym typeface="Arial"/>
            </a:endParaRPr>
          </a:p>
        </p:txBody>
      </p:sp>
      <p:sp>
        <p:nvSpPr>
          <p:cNvPr id="966" name="Google Shape;966;p65"/>
          <p:cNvSpPr txBox="1"/>
          <p:nvPr/>
        </p:nvSpPr>
        <p:spPr>
          <a:xfrm>
            <a:off x="6332600" y="737225"/>
            <a:ext cx="2593200" cy="2001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n" sz="2300" b="1" i="0" u="none" strike="noStrike" cap="none">
                <a:solidFill>
                  <a:schemeClr val="dk1"/>
                </a:solidFill>
                <a:latin typeface="Arial"/>
                <a:ea typeface="Arial"/>
                <a:cs typeface="Arial"/>
                <a:sym typeface="Arial"/>
              </a:rPr>
              <a:t>I’m hiding!</a:t>
            </a:r>
            <a:br>
              <a:rPr lang="en" sz="2300" b="1" i="0" u="none" strike="noStrike" cap="none">
                <a:solidFill>
                  <a:schemeClr val="dk1"/>
                </a:solidFill>
                <a:latin typeface="Arial"/>
                <a:ea typeface="Arial"/>
                <a:cs typeface="Arial"/>
                <a:sym typeface="Arial"/>
              </a:rPr>
            </a:br>
            <a:br>
              <a:rPr lang="en" sz="2300" b="1" i="0" u="none" strike="noStrike" cap="none">
                <a:solidFill>
                  <a:schemeClr val="dk1"/>
                </a:solidFill>
                <a:latin typeface="Arial"/>
                <a:ea typeface="Arial"/>
                <a:cs typeface="Arial"/>
                <a:sym typeface="Arial"/>
              </a:rPr>
            </a:br>
            <a:r>
              <a:rPr lang="en" sz="1800" b="0" i="1" u="none" strike="noStrike" cap="none">
                <a:solidFill>
                  <a:schemeClr val="dk1"/>
                </a:solidFill>
                <a:latin typeface="Arial"/>
                <a:ea typeface="Arial"/>
                <a:cs typeface="Arial"/>
                <a:sym typeface="Arial"/>
              </a:rPr>
              <a:t>This is painful.  I don’t know what to say and why would they want to talk to me.</a:t>
            </a:r>
            <a:endParaRPr sz="1800" b="0" i="1" u="none" strike="noStrike" cap="none">
              <a:solidFill>
                <a:schemeClr val="dk1"/>
              </a:solidFill>
              <a:latin typeface="Arial"/>
              <a:ea typeface="Arial"/>
              <a:cs typeface="Arial"/>
              <a:sym typeface="Arial"/>
            </a:endParaRPr>
          </a:p>
        </p:txBody>
      </p:sp>
      <p:sp>
        <p:nvSpPr>
          <p:cNvPr id="967" name="Google Shape;967;p65"/>
          <p:cNvSpPr txBox="1">
            <a:spLocks noGrp="1"/>
          </p:cNvSpPr>
          <p:nvPr>
            <p:ph type="title" idx="4294967295"/>
          </p:nvPr>
        </p:nvSpPr>
        <p:spPr>
          <a:xfrm>
            <a:off x="209675" y="1119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How do you feel about professional networking?</a:t>
            </a:r>
            <a:endParaRPr sz="2620" b="1">
              <a:solidFill>
                <a:srgbClr val="1155CC"/>
              </a:solidFill>
            </a:endParaRPr>
          </a:p>
        </p:txBody>
      </p:sp>
      <p:pic>
        <p:nvPicPr>
          <p:cNvPr id="968" name="Google Shape;968;p6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969" name="Google Shape;969;p65"/>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65</a:t>
            </a:fld>
            <a:endParaRPr/>
          </a:p>
        </p:txBody>
      </p:sp>
      <p:pic>
        <p:nvPicPr>
          <p:cNvPr id="970" name="Google Shape;970;p6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369725" y="2807151"/>
            <a:ext cx="2518957" cy="1647000"/>
          </a:xfrm>
          <a:prstGeom prst="rect">
            <a:avLst/>
          </a:prstGeom>
          <a:noFill/>
          <a:ln>
            <a:noFill/>
          </a:ln>
        </p:spPr>
      </p:pic>
      <p:pic>
        <p:nvPicPr>
          <p:cNvPr id="971" name="Google Shape;971;p65">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315225" y="2741650"/>
            <a:ext cx="2446156" cy="1777975"/>
          </a:xfrm>
          <a:prstGeom prst="rect">
            <a:avLst/>
          </a:prstGeom>
          <a:noFill/>
          <a:ln>
            <a:noFill/>
          </a:ln>
        </p:spPr>
      </p:pic>
      <p:pic>
        <p:nvPicPr>
          <p:cNvPr id="972" name="Google Shape;972;p65">
            <a:extLst>
              <a:ext uri="{C183D7F6-B498-43B3-948B-1728B52AA6E4}">
                <adec:decorative xmlns:adec="http://schemas.microsoft.com/office/drawing/2017/decorative" val="1"/>
              </a:ext>
            </a:extLst>
          </p:cNvPr>
          <p:cNvPicPr preferRelativeResize="0"/>
          <p:nvPr/>
        </p:nvPicPr>
        <p:blipFill rotWithShape="1">
          <a:blip r:embed="rId6">
            <a:alphaModFix/>
          </a:blip>
          <a:srcRect l="5481" t="3683" r="5383" b="5580"/>
          <a:stretch/>
        </p:blipFill>
        <p:spPr>
          <a:xfrm>
            <a:off x="3637688" y="2741663"/>
            <a:ext cx="2049634" cy="17779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9"/>
                                        </p:tgtEl>
                                        <p:attrNameLst>
                                          <p:attrName>style.visibility</p:attrName>
                                        </p:attrNameLst>
                                      </p:cBhvr>
                                      <p:to>
                                        <p:strVal val="visible"/>
                                      </p:to>
                                    </p:set>
                                    <p:animEffect transition="in" filter="fade">
                                      <p:cBhvr>
                                        <p:cTn id="7" dur="1000"/>
                                        <p:tgtEl>
                                          <p:spTgt spid="959"/>
                                        </p:tgtEl>
                                      </p:cBhvr>
                                    </p:animEffect>
                                  </p:childTnLst>
                                </p:cTn>
                              </p:par>
                              <p:par>
                                <p:cTn id="8" presetID="10" presetClass="entr" presetSubtype="0" fill="hold" nodeType="withEffect">
                                  <p:stCondLst>
                                    <p:cond delay="0"/>
                                  </p:stCondLst>
                                  <p:childTnLst>
                                    <p:set>
                                      <p:cBhvr>
                                        <p:cTn id="9" dur="1" fill="hold">
                                          <p:stCondLst>
                                            <p:cond delay="0"/>
                                          </p:stCondLst>
                                        </p:cTn>
                                        <p:tgtEl>
                                          <p:spTgt spid="961"/>
                                        </p:tgtEl>
                                        <p:attrNameLst>
                                          <p:attrName>style.visibility</p:attrName>
                                        </p:attrNameLst>
                                      </p:cBhvr>
                                      <p:to>
                                        <p:strVal val="visible"/>
                                      </p:to>
                                    </p:set>
                                    <p:animEffect transition="in" filter="fade">
                                      <p:cBhvr>
                                        <p:cTn id="10" dur="1000"/>
                                        <p:tgtEl>
                                          <p:spTgt spid="961"/>
                                        </p:tgtEl>
                                      </p:cBhvr>
                                    </p:animEffect>
                                  </p:childTnLst>
                                </p:cTn>
                              </p:par>
                              <p:par>
                                <p:cTn id="11" presetID="10" presetClass="entr" presetSubtype="0" fill="hold" nodeType="withEffect">
                                  <p:stCondLst>
                                    <p:cond delay="0"/>
                                  </p:stCondLst>
                                  <p:childTnLst>
                                    <p:set>
                                      <p:cBhvr>
                                        <p:cTn id="12" dur="1" fill="hold">
                                          <p:stCondLst>
                                            <p:cond delay="0"/>
                                          </p:stCondLst>
                                        </p:cTn>
                                        <p:tgtEl>
                                          <p:spTgt spid="962"/>
                                        </p:tgtEl>
                                        <p:attrNameLst>
                                          <p:attrName>style.visibility</p:attrName>
                                        </p:attrNameLst>
                                      </p:cBhvr>
                                      <p:to>
                                        <p:strVal val="visible"/>
                                      </p:to>
                                    </p:set>
                                    <p:animEffect transition="in" filter="fade">
                                      <p:cBhvr>
                                        <p:cTn id="13" dur="1000"/>
                                        <p:tgtEl>
                                          <p:spTgt spid="962"/>
                                        </p:tgtEl>
                                      </p:cBhvr>
                                    </p:animEffect>
                                  </p:childTnLst>
                                </p:cTn>
                              </p:par>
                              <p:par>
                                <p:cTn id="14" presetID="10" presetClass="entr" presetSubtype="0" fill="hold" nodeType="withEffect">
                                  <p:stCondLst>
                                    <p:cond delay="0"/>
                                  </p:stCondLst>
                                  <p:childTnLst>
                                    <p:set>
                                      <p:cBhvr>
                                        <p:cTn id="15" dur="1" fill="hold">
                                          <p:stCondLst>
                                            <p:cond delay="0"/>
                                          </p:stCondLst>
                                        </p:cTn>
                                        <p:tgtEl>
                                          <p:spTgt spid="963"/>
                                        </p:tgtEl>
                                        <p:attrNameLst>
                                          <p:attrName>style.visibility</p:attrName>
                                        </p:attrNameLst>
                                      </p:cBhvr>
                                      <p:to>
                                        <p:strVal val="visible"/>
                                      </p:to>
                                    </p:set>
                                    <p:animEffect transition="in" filter="fade">
                                      <p:cBhvr>
                                        <p:cTn id="16" dur="1000"/>
                                        <p:tgtEl>
                                          <p:spTgt spid="963"/>
                                        </p:tgtEl>
                                      </p:cBhvr>
                                    </p:animEffect>
                                  </p:childTnLst>
                                </p:cTn>
                              </p:par>
                              <p:par>
                                <p:cTn id="17" presetID="10" presetClass="entr" presetSubtype="0" fill="hold" nodeType="withEffect">
                                  <p:stCondLst>
                                    <p:cond delay="0"/>
                                  </p:stCondLst>
                                  <p:childTnLst>
                                    <p:set>
                                      <p:cBhvr>
                                        <p:cTn id="18" dur="1" fill="hold">
                                          <p:stCondLst>
                                            <p:cond delay="0"/>
                                          </p:stCondLst>
                                        </p:cTn>
                                        <p:tgtEl>
                                          <p:spTgt spid="964"/>
                                        </p:tgtEl>
                                        <p:attrNameLst>
                                          <p:attrName>style.visibility</p:attrName>
                                        </p:attrNameLst>
                                      </p:cBhvr>
                                      <p:to>
                                        <p:strVal val="visible"/>
                                      </p:to>
                                    </p:set>
                                    <p:animEffect transition="in" filter="fade">
                                      <p:cBhvr>
                                        <p:cTn id="19" dur="1000"/>
                                        <p:tgtEl>
                                          <p:spTgt spid="964"/>
                                        </p:tgtEl>
                                      </p:cBhvr>
                                    </p:animEffect>
                                  </p:childTnLst>
                                </p:cTn>
                              </p:par>
                              <p:par>
                                <p:cTn id="20" presetID="10" presetClass="entr" presetSubtype="0" fill="hold" nodeType="withEffect">
                                  <p:stCondLst>
                                    <p:cond delay="0"/>
                                  </p:stCondLst>
                                  <p:childTnLst>
                                    <p:set>
                                      <p:cBhvr>
                                        <p:cTn id="21" dur="1" fill="hold">
                                          <p:stCondLst>
                                            <p:cond delay="0"/>
                                          </p:stCondLst>
                                        </p:cTn>
                                        <p:tgtEl>
                                          <p:spTgt spid="965"/>
                                        </p:tgtEl>
                                        <p:attrNameLst>
                                          <p:attrName>style.visibility</p:attrName>
                                        </p:attrNameLst>
                                      </p:cBhvr>
                                      <p:to>
                                        <p:strVal val="visible"/>
                                      </p:to>
                                    </p:set>
                                    <p:animEffect transition="in" filter="fade">
                                      <p:cBhvr>
                                        <p:cTn id="22" dur="1000"/>
                                        <p:tgtEl>
                                          <p:spTgt spid="965"/>
                                        </p:tgtEl>
                                      </p:cBhvr>
                                    </p:animEffect>
                                  </p:childTnLst>
                                </p:cTn>
                              </p:par>
                              <p:par>
                                <p:cTn id="23" presetID="10" presetClass="entr" presetSubtype="0" fill="hold" nodeType="withEffect">
                                  <p:stCondLst>
                                    <p:cond delay="0"/>
                                  </p:stCondLst>
                                  <p:childTnLst>
                                    <p:set>
                                      <p:cBhvr>
                                        <p:cTn id="24" dur="1" fill="hold">
                                          <p:stCondLst>
                                            <p:cond delay="0"/>
                                          </p:stCondLst>
                                        </p:cTn>
                                        <p:tgtEl>
                                          <p:spTgt spid="966"/>
                                        </p:tgtEl>
                                        <p:attrNameLst>
                                          <p:attrName>style.visibility</p:attrName>
                                        </p:attrNameLst>
                                      </p:cBhvr>
                                      <p:to>
                                        <p:strVal val="visible"/>
                                      </p:to>
                                    </p:set>
                                    <p:animEffect transition="in" filter="fade">
                                      <p:cBhvr>
                                        <p:cTn id="25" dur="1000"/>
                                        <p:tgtEl>
                                          <p:spTgt spid="966"/>
                                        </p:tgtEl>
                                      </p:cBhvr>
                                    </p:animEffect>
                                  </p:childTnLst>
                                </p:cTn>
                              </p:par>
                              <p:par>
                                <p:cTn id="26" presetID="10" presetClass="entr" presetSubtype="0" fill="hold" nodeType="withEffect">
                                  <p:stCondLst>
                                    <p:cond delay="0"/>
                                  </p:stCondLst>
                                  <p:childTnLst>
                                    <p:set>
                                      <p:cBhvr>
                                        <p:cTn id="27" dur="1" fill="hold">
                                          <p:stCondLst>
                                            <p:cond delay="0"/>
                                          </p:stCondLst>
                                        </p:cTn>
                                        <p:tgtEl>
                                          <p:spTgt spid="968"/>
                                        </p:tgtEl>
                                        <p:attrNameLst>
                                          <p:attrName>style.visibility</p:attrName>
                                        </p:attrNameLst>
                                      </p:cBhvr>
                                      <p:to>
                                        <p:strVal val="visible"/>
                                      </p:to>
                                    </p:set>
                                    <p:animEffect transition="in" filter="fade">
                                      <p:cBhvr>
                                        <p:cTn id="28" dur="1000"/>
                                        <p:tgtEl>
                                          <p:spTgt spid="968"/>
                                        </p:tgtEl>
                                      </p:cBhvr>
                                    </p:animEffect>
                                  </p:childTnLst>
                                </p:cTn>
                              </p:par>
                              <p:par>
                                <p:cTn id="29" presetID="10" presetClass="entr" presetSubtype="0" fill="hold" nodeType="withEffect">
                                  <p:stCondLst>
                                    <p:cond delay="0"/>
                                  </p:stCondLst>
                                  <p:childTnLst>
                                    <p:set>
                                      <p:cBhvr>
                                        <p:cTn id="30" dur="1" fill="hold">
                                          <p:stCondLst>
                                            <p:cond delay="0"/>
                                          </p:stCondLst>
                                        </p:cTn>
                                        <p:tgtEl>
                                          <p:spTgt spid="970"/>
                                        </p:tgtEl>
                                        <p:attrNameLst>
                                          <p:attrName>style.visibility</p:attrName>
                                        </p:attrNameLst>
                                      </p:cBhvr>
                                      <p:to>
                                        <p:strVal val="visible"/>
                                      </p:to>
                                    </p:set>
                                    <p:animEffect transition="in" filter="fade">
                                      <p:cBhvr>
                                        <p:cTn id="31" dur="1000"/>
                                        <p:tgtEl>
                                          <p:spTgt spid="970"/>
                                        </p:tgtEl>
                                      </p:cBhvr>
                                    </p:animEffect>
                                  </p:childTnLst>
                                </p:cTn>
                              </p:par>
                              <p:par>
                                <p:cTn id="32" presetID="10" presetClass="entr" presetSubtype="0" fill="hold" nodeType="withEffect">
                                  <p:stCondLst>
                                    <p:cond delay="0"/>
                                  </p:stCondLst>
                                  <p:childTnLst>
                                    <p:set>
                                      <p:cBhvr>
                                        <p:cTn id="33" dur="1" fill="hold">
                                          <p:stCondLst>
                                            <p:cond delay="0"/>
                                          </p:stCondLst>
                                        </p:cTn>
                                        <p:tgtEl>
                                          <p:spTgt spid="972"/>
                                        </p:tgtEl>
                                        <p:attrNameLst>
                                          <p:attrName>style.visibility</p:attrName>
                                        </p:attrNameLst>
                                      </p:cBhvr>
                                      <p:to>
                                        <p:strVal val="visible"/>
                                      </p:to>
                                    </p:set>
                                    <p:animEffect transition="in" filter="fade">
                                      <p:cBhvr>
                                        <p:cTn id="34" dur="1000"/>
                                        <p:tgtEl>
                                          <p:spTgt spid="972"/>
                                        </p:tgtEl>
                                      </p:cBhvr>
                                    </p:animEffect>
                                  </p:childTnLst>
                                </p:cTn>
                              </p:par>
                              <p:par>
                                <p:cTn id="35" presetID="10" presetClass="entr" presetSubtype="0" fill="hold" nodeType="withEffect">
                                  <p:stCondLst>
                                    <p:cond delay="0"/>
                                  </p:stCondLst>
                                  <p:childTnLst>
                                    <p:set>
                                      <p:cBhvr>
                                        <p:cTn id="36" dur="1" fill="hold">
                                          <p:stCondLst>
                                            <p:cond delay="0"/>
                                          </p:stCondLst>
                                        </p:cTn>
                                        <p:tgtEl>
                                          <p:spTgt spid="971"/>
                                        </p:tgtEl>
                                        <p:attrNameLst>
                                          <p:attrName>style.visibility</p:attrName>
                                        </p:attrNameLst>
                                      </p:cBhvr>
                                      <p:to>
                                        <p:strVal val="visible"/>
                                      </p:to>
                                    </p:set>
                                    <p:animEffect transition="in" filter="fade">
                                      <p:cBhvr>
                                        <p:cTn id="37" dur="1000"/>
                                        <p:tgtEl>
                                          <p:spTgt spid="9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pic>
        <p:nvPicPr>
          <p:cNvPr id="977" name="Google Shape;977;p66" descr="Graphic showing that “where the magic happens” is outside “your comfort zone”">
            <a:extLst>
              <a:ext uri="{C183D7F6-B498-43B3-948B-1728B52AA6E4}">
                <adec:decorative xmlns:adec="http://schemas.microsoft.com/office/drawing/2017/decorative" val="0"/>
              </a:ext>
            </a:extLst>
          </p:cNvPr>
          <p:cNvPicPr preferRelativeResize="0"/>
          <p:nvPr/>
        </p:nvPicPr>
        <p:blipFill rotWithShape="1">
          <a:blip r:embed="rId3">
            <a:alphaModFix/>
          </a:blip>
          <a:srcRect/>
          <a:stretch/>
        </p:blipFill>
        <p:spPr>
          <a:xfrm>
            <a:off x="2341438" y="798325"/>
            <a:ext cx="4668975" cy="3209925"/>
          </a:xfrm>
          <a:prstGeom prst="rect">
            <a:avLst/>
          </a:prstGeom>
          <a:noFill/>
          <a:ln>
            <a:noFill/>
          </a:ln>
        </p:spPr>
      </p:pic>
      <p:sp>
        <p:nvSpPr>
          <p:cNvPr id="978" name="Google Shape;978;p66"/>
          <p:cNvSpPr txBox="1">
            <a:spLocks noGrp="1"/>
          </p:cNvSpPr>
          <p:nvPr>
            <p:ph type="ctrTitle" idx="4294967295"/>
          </p:nvPr>
        </p:nvSpPr>
        <p:spPr>
          <a:xfrm>
            <a:off x="265475" y="76200"/>
            <a:ext cx="8795400" cy="11799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0"/>
              </a:spcAft>
              <a:buClr>
                <a:schemeClr val="dk1"/>
              </a:buClr>
              <a:buSzPts val="2800"/>
              <a:buFont typeface="Arial"/>
              <a:buNone/>
            </a:pPr>
            <a:r>
              <a:rPr lang="en" sz="2600" b="0" i="0" u="none" strike="noStrike" cap="none">
                <a:solidFill>
                  <a:srgbClr val="CC0000"/>
                </a:solidFill>
                <a:latin typeface="Arial"/>
                <a:ea typeface="Arial"/>
                <a:cs typeface="Arial"/>
                <a:sym typeface="Arial"/>
              </a:rPr>
              <a:t>Bad news:  Life is one giant networking opportunity</a:t>
            </a:r>
            <a:endParaRPr sz="2600" b="0" i="0" u="none" strike="noStrike" cap="none">
              <a:solidFill>
                <a:srgbClr val="CC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endParaRPr sz="2600" b="0" i="0" u="none" strike="noStrike" cap="none">
              <a:solidFill>
                <a:srgbClr val="CC0000"/>
              </a:solidFill>
              <a:latin typeface="Arial"/>
              <a:ea typeface="Arial"/>
              <a:cs typeface="Arial"/>
              <a:sym typeface="Arial"/>
            </a:endParaRPr>
          </a:p>
        </p:txBody>
      </p:sp>
      <p:sp>
        <p:nvSpPr>
          <p:cNvPr id="979" name="Google Shape;979;p66"/>
          <p:cNvSpPr txBox="1">
            <a:spLocks noGrp="1"/>
          </p:cNvSpPr>
          <p:nvPr>
            <p:ph type="ctrTitle" idx="4294967295"/>
          </p:nvPr>
        </p:nvSpPr>
        <p:spPr>
          <a:xfrm>
            <a:off x="265475" y="4039975"/>
            <a:ext cx="9144000" cy="1078800"/>
          </a:xfrm>
          <a:prstGeom prst="rect">
            <a:avLst/>
          </a:prstGeom>
          <a:noFill/>
          <a:ln>
            <a:noFill/>
          </a:ln>
        </p:spPr>
        <p:txBody>
          <a:bodyPr spcFirstLastPara="1" wrap="square" lIns="91425" tIns="91425" rIns="91425" bIns="91425" anchor="t" anchorCtr="0">
            <a:normAutofit/>
          </a:bodyPr>
          <a:lstStyle/>
          <a:p>
            <a:pPr marL="0" marR="0" lvl="0" indent="0" algn="l" rtl="0">
              <a:lnSpc>
                <a:spcPct val="100000"/>
              </a:lnSpc>
              <a:spcBef>
                <a:spcPts val="0"/>
              </a:spcBef>
              <a:spcAft>
                <a:spcPts val="0"/>
              </a:spcAft>
              <a:buClr>
                <a:schemeClr val="dk1"/>
              </a:buClr>
              <a:buSzPts val="2800"/>
              <a:buFont typeface="Arial"/>
              <a:buNone/>
            </a:pPr>
            <a:r>
              <a:rPr lang="en" sz="2600" b="0" i="0" u="none" strike="noStrike" cap="none">
                <a:solidFill>
                  <a:srgbClr val="0000FF"/>
                </a:solidFill>
                <a:latin typeface="Arial"/>
                <a:ea typeface="Arial"/>
                <a:cs typeface="Arial"/>
                <a:sym typeface="Arial"/>
              </a:rPr>
              <a:t>Good news:  </a:t>
            </a:r>
            <a:r>
              <a:rPr lang="en" sz="2600" b="0" i="0" u="none" strike="sngStrike" cap="none">
                <a:solidFill>
                  <a:srgbClr val="0000FF"/>
                </a:solidFill>
                <a:latin typeface="Arial"/>
                <a:ea typeface="Arial"/>
                <a:cs typeface="Arial"/>
                <a:sym typeface="Arial"/>
              </a:rPr>
              <a:t>Networking</a:t>
            </a:r>
            <a:r>
              <a:rPr lang="en" sz="2600" b="0" i="0" u="none" strike="noStrike" cap="none">
                <a:solidFill>
                  <a:srgbClr val="0000FF"/>
                </a:solidFill>
                <a:latin typeface="Arial"/>
                <a:ea typeface="Arial"/>
                <a:cs typeface="Arial"/>
                <a:sym typeface="Arial"/>
              </a:rPr>
              <a:t> …Building relationships</a:t>
            </a:r>
            <a:endParaRPr sz="2600" b="0" i="0" u="none" strike="noStrike" cap="none">
              <a:solidFill>
                <a:srgbClr val="0000FF"/>
              </a:solidFill>
              <a:latin typeface="Arial"/>
              <a:ea typeface="Arial"/>
              <a:cs typeface="Arial"/>
              <a:sym typeface="Arial"/>
            </a:endParaRPr>
          </a:p>
        </p:txBody>
      </p:sp>
      <p:pic>
        <p:nvPicPr>
          <p:cNvPr id="980" name="Google Shape;980;p6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115340" y="4653550"/>
            <a:ext cx="2014625" cy="465225"/>
          </a:xfrm>
          <a:prstGeom prst="rect">
            <a:avLst/>
          </a:prstGeom>
          <a:noFill/>
          <a:ln>
            <a:noFill/>
          </a:ln>
        </p:spPr>
      </p:pic>
      <p:sp>
        <p:nvSpPr>
          <p:cNvPr id="981" name="Google Shape;981;p66"/>
          <p:cNvSpPr txBox="1">
            <a:spLocks noGrp="1"/>
          </p:cNvSpPr>
          <p:nvPr>
            <p:ph type="sldNum" idx="12"/>
          </p:nvPr>
        </p:nvSpPr>
        <p:spPr>
          <a:xfrm>
            <a:off x="8" y="4749892"/>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66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Google Shape;987;p67"/>
          <p:cNvSpPr txBox="1">
            <a:spLocks noGrp="1"/>
          </p:cNvSpPr>
          <p:nvPr>
            <p:ph type="body" idx="4294967295"/>
          </p:nvPr>
        </p:nvSpPr>
        <p:spPr>
          <a:xfrm>
            <a:off x="477208" y="1259963"/>
            <a:ext cx="7990500" cy="3465300"/>
          </a:xfrm>
          <a:prstGeom prst="rect">
            <a:avLst/>
          </a:prstGeom>
          <a:noFill/>
          <a:ln>
            <a:noFill/>
          </a:ln>
        </p:spPr>
        <p:txBody>
          <a:bodyPr spcFirstLastPara="1" wrap="square" lIns="61550" tIns="30775" rIns="61550" bIns="30775" anchor="t" anchorCtr="0">
            <a:normAutofit/>
          </a:bodyPr>
          <a:lstStyle/>
          <a:p>
            <a:pPr marL="139700" lvl="0" indent="-146050" algn="l" rtl="0">
              <a:lnSpc>
                <a:spcPct val="115000"/>
              </a:lnSpc>
              <a:spcBef>
                <a:spcPts val="0"/>
              </a:spcBef>
              <a:spcAft>
                <a:spcPts val="0"/>
              </a:spcAft>
              <a:buClr>
                <a:schemeClr val="dk1"/>
              </a:buClr>
              <a:buSzPts val="2300"/>
              <a:buAutoNum type="arabicPeriod"/>
            </a:pPr>
            <a:r>
              <a:rPr lang="en" sz="2000">
                <a:solidFill>
                  <a:schemeClr val="dk1"/>
                </a:solidFill>
              </a:rPr>
              <a:t>  Play to your strengths.</a:t>
            </a:r>
            <a:br>
              <a:rPr lang="en" sz="2000">
                <a:solidFill>
                  <a:schemeClr val="dk1"/>
                </a:solidFill>
              </a:rPr>
            </a:br>
            <a:endParaRPr sz="2000">
              <a:solidFill>
                <a:schemeClr val="dk1"/>
              </a:solidFill>
            </a:endParaRPr>
          </a:p>
          <a:p>
            <a:pPr marL="139700" lvl="0" indent="-146050" algn="l" rtl="0">
              <a:lnSpc>
                <a:spcPct val="115000"/>
              </a:lnSpc>
              <a:spcBef>
                <a:spcPts val="0"/>
              </a:spcBef>
              <a:spcAft>
                <a:spcPts val="0"/>
              </a:spcAft>
              <a:buClr>
                <a:schemeClr val="dk1"/>
              </a:buClr>
              <a:buSzPts val="2300"/>
              <a:buAutoNum type="arabicPeriod"/>
            </a:pPr>
            <a:r>
              <a:rPr lang="en" sz="2000">
                <a:solidFill>
                  <a:schemeClr val="dk1"/>
                </a:solidFill>
              </a:rPr>
              <a:t>  We need to be interested, not just interesting.</a:t>
            </a:r>
            <a:br>
              <a:rPr lang="en" sz="2000">
                <a:solidFill>
                  <a:schemeClr val="dk1"/>
                </a:solidFill>
              </a:rPr>
            </a:br>
            <a:endParaRPr sz="2000">
              <a:solidFill>
                <a:schemeClr val="dk1"/>
              </a:solidFill>
            </a:endParaRPr>
          </a:p>
          <a:p>
            <a:pPr marL="139700" lvl="0" indent="-127000" algn="l" rtl="0">
              <a:lnSpc>
                <a:spcPct val="115000"/>
              </a:lnSpc>
              <a:spcBef>
                <a:spcPts val="0"/>
              </a:spcBef>
              <a:spcAft>
                <a:spcPts val="0"/>
              </a:spcAft>
              <a:buClr>
                <a:schemeClr val="dk1"/>
              </a:buClr>
              <a:buSzPts val="2000"/>
              <a:buAutoNum type="arabicPeriod"/>
            </a:pPr>
            <a:r>
              <a:rPr lang="en" sz="2000">
                <a:solidFill>
                  <a:schemeClr val="dk1"/>
                </a:solidFill>
              </a:rPr>
              <a:t>  Set SMART goals.</a:t>
            </a:r>
            <a:endParaRPr sz="2000">
              <a:solidFill>
                <a:schemeClr val="dk1"/>
              </a:solidFill>
            </a:endParaRPr>
          </a:p>
          <a:p>
            <a:pPr marL="457200" lvl="0" indent="0" algn="l" rtl="0">
              <a:lnSpc>
                <a:spcPct val="115000"/>
              </a:lnSpc>
              <a:spcBef>
                <a:spcPts val="700"/>
              </a:spcBef>
              <a:spcAft>
                <a:spcPts val="0"/>
              </a:spcAft>
              <a:buSzPts val="1800"/>
              <a:buNone/>
            </a:pPr>
            <a:br>
              <a:rPr lang="en" sz="2000">
                <a:solidFill>
                  <a:schemeClr val="dk1"/>
                </a:solidFill>
              </a:rPr>
            </a:br>
            <a:endParaRPr sz="2000">
              <a:solidFill>
                <a:schemeClr val="dk1"/>
              </a:solidFill>
            </a:endParaRPr>
          </a:p>
        </p:txBody>
      </p:sp>
      <p:pic>
        <p:nvPicPr>
          <p:cNvPr id="988" name="Google Shape;988;p6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989" name="Google Shape;989;p67"/>
          <p:cNvSpPr txBox="1">
            <a:spLocks noGrp="1"/>
          </p:cNvSpPr>
          <p:nvPr>
            <p:ph type="title" idx="4294967295"/>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Networking Tools</a:t>
            </a:r>
            <a:endParaRPr sz="2620" b="1">
              <a:solidFill>
                <a:srgbClr val="1155CC"/>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7">
                                            <p:txEl>
                                              <p:pRg st="0" end="0"/>
                                            </p:txEl>
                                          </p:spTgt>
                                        </p:tgtEl>
                                        <p:attrNameLst>
                                          <p:attrName>style.visibility</p:attrName>
                                        </p:attrNameLst>
                                      </p:cBhvr>
                                      <p:to>
                                        <p:strVal val="visible"/>
                                      </p:to>
                                    </p:set>
                                    <p:animEffect transition="in" filter="fade">
                                      <p:cBhvr>
                                        <p:cTn id="7" dur="1000"/>
                                        <p:tgtEl>
                                          <p:spTgt spid="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87">
                                            <p:txEl>
                                              <p:pRg st="1" end="1"/>
                                            </p:txEl>
                                          </p:spTgt>
                                        </p:tgtEl>
                                        <p:attrNameLst>
                                          <p:attrName>style.visibility</p:attrName>
                                        </p:attrNameLst>
                                      </p:cBhvr>
                                      <p:to>
                                        <p:strVal val="visible"/>
                                      </p:to>
                                    </p:set>
                                    <p:animEffect transition="in" filter="fade">
                                      <p:cBhvr>
                                        <p:cTn id="12" dur="1000"/>
                                        <p:tgtEl>
                                          <p:spTgt spid="9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87">
                                            <p:txEl>
                                              <p:pRg st="2" end="2"/>
                                            </p:txEl>
                                          </p:spTgt>
                                        </p:tgtEl>
                                        <p:attrNameLst>
                                          <p:attrName>style.visibility</p:attrName>
                                        </p:attrNameLst>
                                      </p:cBhvr>
                                      <p:to>
                                        <p:strVal val="visible"/>
                                      </p:to>
                                    </p:set>
                                    <p:animEffect transition="in" filter="fade">
                                      <p:cBhvr>
                                        <p:cTn id="17" dur="1000"/>
                                        <p:tgtEl>
                                          <p:spTgt spid="9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87">
                                            <p:txEl>
                                              <p:pRg st="3" end="3"/>
                                            </p:txEl>
                                          </p:spTgt>
                                        </p:tgtEl>
                                        <p:attrNameLst>
                                          <p:attrName>style.visibility</p:attrName>
                                        </p:attrNameLst>
                                      </p:cBhvr>
                                      <p:to>
                                        <p:strVal val="visible"/>
                                      </p:to>
                                    </p:set>
                                    <p:animEffect transition="in" filter="fade">
                                      <p:cBhvr>
                                        <p:cTn id="22" dur="1000"/>
                                        <p:tgtEl>
                                          <p:spTgt spid="9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6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1. Play to your strengths</a:t>
            </a:r>
            <a:endParaRPr sz="2620" b="1">
              <a:solidFill>
                <a:srgbClr val="1155CC"/>
              </a:solidFill>
            </a:endParaRPr>
          </a:p>
        </p:txBody>
      </p:sp>
      <p:sp>
        <p:nvSpPr>
          <p:cNvPr id="995" name="Google Shape;995;p68"/>
          <p:cNvSpPr txBox="1">
            <a:spLocks noGrp="1"/>
          </p:cNvSpPr>
          <p:nvPr>
            <p:ph type="body" idx="1"/>
          </p:nvPr>
        </p:nvSpPr>
        <p:spPr>
          <a:xfrm>
            <a:off x="636300" y="1393075"/>
            <a:ext cx="4300500" cy="33963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Clr>
                <a:schemeClr val="dk1"/>
              </a:buClr>
              <a:buSzPts val="2000"/>
              <a:buChar char="●"/>
            </a:pPr>
            <a:r>
              <a:rPr lang="en" sz="2000">
                <a:solidFill>
                  <a:schemeClr val="dk1"/>
                </a:solidFill>
              </a:rPr>
              <a:t>Recall a time when you made a new connection</a:t>
            </a:r>
            <a:br>
              <a:rPr lang="en" sz="2000">
                <a:solidFill>
                  <a:schemeClr val="dk1"/>
                </a:solidFill>
              </a:rPr>
            </a:br>
            <a:endParaRPr sz="2000">
              <a:solidFill>
                <a:schemeClr val="dk1"/>
              </a:solidFill>
            </a:endParaRPr>
          </a:p>
          <a:p>
            <a:pPr marL="457200" lvl="0" indent="-355600" algn="l" rtl="0">
              <a:lnSpc>
                <a:spcPct val="115000"/>
              </a:lnSpc>
              <a:spcBef>
                <a:spcPts val="1200"/>
              </a:spcBef>
              <a:spcAft>
                <a:spcPts val="0"/>
              </a:spcAft>
              <a:buClr>
                <a:schemeClr val="dk1"/>
              </a:buClr>
              <a:buSzPts val="2000"/>
              <a:buChar char="●"/>
            </a:pPr>
            <a:r>
              <a:rPr lang="en" sz="2000">
                <a:solidFill>
                  <a:schemeClr val="dk1"/>
                </a:solidFill>
              </a:rPr>
              <a:t>What worked?  What did you actually do?  What qualities and/or skills contribute to it?</a:t>
            </a:r>
            <a:endParaRPr sz="2000">
              <a:solidFill>
                <a:schemeClr val="dk1"/>
              </a:solidFill>
            </a:endParaRPr>
          </a:p>
        </p:txBody>
      </p:sp>
      <p:sp>
        <p:nvSpPr>
          <p:cNvPr id="996" name="Google Shape;996;p68"/>
          <p:cNvSpPr txBox="1">
            <a:spLocks noGrp="1"/>
          </p:cNvSpPr>
          <p:nvPr>
            <p:ph type="body" idx="1"/>
          </p:nvPr>
        </p:nvSpPr>
        <p:spPr>
          <a:xfrm>
            <a:off x="5072550" y="2154350"/>
            <a:ext cx="3345600" cy="22611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r>
              <a:rPr lang="en"/>
              <a:t>SOME PHOTO</a:t>
            </a:r>
            <a:endParaRPr/>
          </a:p>
        </p:txBody>
      </p:sp>
      <p:pic>
        <p:nvPicPr>
          <p:cNvPr id="997" name="Google Shape;997;p6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pic>
        <p:nvPicPr>
          <p:cNvPr id="998" name="Google Shape;998;p6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045925" y="1643300"/>
            <a:ext cx="3710175" cy="2471482"/>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p69"/>
          <p:cNvSpPr txBox="1">
            <a:spLocks noGrp="1"/>
          </p:cNvSpPr>
          <p:nvPr>
            <p:ph type="body" idx="1"/>
          </p:nvPr>
        </p:nvSpPr>
        <p:spPr>
          <a:xfrm>
            <a:off x="311700" y="1175131"/>
            <a:ext cx="8520600" cy="1821600"/>
          </a:xfrm>
          <a:prstGeom prst="rect">
            <a:avLst/>
          </a:prstGeom>
          <a:noFill/>
          <a:ln>
            <a:noFill/>
          </a:ln>
        </p:spPr>
        <p:txBody>
          <a:bodyPr spcFirstLastPara="1" wrap="square" lIns="91425" tIns="91425" rIns="91425" bIns="91425" anchor="t" anchorCtr="0">
            <a:normAutofit/>
          </a:bodyPr>
          <a:lstStyle/>
          <a:p>
            <a:pPr marL="457200" lvl="0" indent="-393700" algn="l" rtl="0">
              <a:lnSpc>
                <a:spcPct val="115000"/>
              </a:lnSpc>
              <a:spcBef>
                <a:spcPts val="0"/>
              </a:spcBef>
              <a:spcAft>
                <a:spcPts val="0"/>
              </a:spcAft>
              <a:buClr>
                <a:schemeClr val="dk1"/>
              </a:buClr>
              <a:buSzPts val="2600"/>
              <a:buChar char="●"/>
            </a:pPr>
            <a:r>
              <a:rPr lang="en" sz="2600">
                <a:solidFill>
                  <a:schemeClr val="dk1"/>
                </a:solidFill>
              </a:rPr>
              <a:t>Networking might feel hard</a:t>
            </a:r>
            <a:br>
              <a:rPr lang="en" sz="2600">
                <a:solidFill>
                  <a:schemeClr val="dk1"/>
                </a:solidFill>
              </a:rPr>
            </a:br>
            <a:r>
              <a:rPr lang="en" sz="2600">
                <a:solidFill>
                  <a:schemeClr val="dk1"/>
                </a:solidFill>
              </a:rPr>
              <a:t> </a:t>
            </a:r>
            <a:endParaRPr sz="2600">
              <a:solidFill>
                <a:schemeClr val="dk1"/>
              </a:solidFill>
            </a:endParaRPr>
          </a:p>
          <a:p>
            <a:pPr marL="457200" lvl="0" indent="-393700" algn="l" rtl="0">
              <a:lnSpc>
                <a:spcPct val="115000"/>
              </a:lnSpc>
              <a:spcBef>
                <a:spcPts val="0"/>
              </a:spcBef>
              <a:spcAft>
                <a:spcPts val="0"/>
              </a:spcAft>
              <a:buClr>
                <a:schemeClr val="dk1"/>
              </a:buClr>
              <a:buSzPts val="2600"/>
              <a:buChar char="●"/>
            </a:pPr>
            <a:r>
              <a:rPr lang="en" sz="2600">
                <a:solidFill>
                  <a:schemeClr val="dk1"/>
                </a:solidFill>
              </a:rPr>
              <a:t>Connecting to others is rewarding </a:t>
            </a:r>
            <a:endParaRPr sz="2600">
              <a:solidFill>
                <a:schemeClr val="dk1"/>
              </a:solidFill>
            </a:endParaRPr>
          </a:p>
        </p:txBody>
      </p:sp>
      <p:pic>
        <p:nvPicPr>
          <p:cNvPr id="1004" name="Google Shape;1004;p6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1005" name="Google Shape;1005;p69"/>
          <p:cNvSpPr txBox="1">
            <a:spLocks noGrp="1"/>
          </p:cNvSpPr>
          <p:nvPr>
            <p:ph type="title"/>
          </p:nvPr>
        </p:nvSpPr>
        <p:spPr>
          <a:xfrm>
            <a:off x="311700" y="445378"/>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Discussion - Let’s Hear from the Room</a:t>
            </a:r>
            <a:endParaRPr sz="2620" b="1">
              <a:solidFill>
                <a:srgbClr val="1155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3">
                                            <p:txEl>
                                              <p:pRg st="0" end="0"/>
                                            </p:txEl>
                                          </p:spTgt>
                                        </p:tgtEl>
                                        <p:attrNameLst>
                                          <p:attrName>style.visibility</p:attrName>
                                        </p:attrNameLst>
                                      </p:cBhvr>
                                      <p:to>
                                        <p:strVal val="visible"/>
                                      </p:to>
                                    </p:set>
                                    <p:animEffect transition="in" filter="fade">
                                      <p:cBhvr>
                                        <p:cTn id="7" dur="1000"/>
                                        <p:tgtEl>
                                          <p:spTgt spid="10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03">
                                            <p:txEl>
                                              <p:pRg st="1" end="1"/>
                                            </p:txEl>
                                          </p:spTgt>
                                        </p:tgtEl>
                                        <p:attrNameLst>
                                          <p:attrName>style.visibility</p:attrName>
                                        </p:attrNameLst>
                                      </p:cBhvr>
                                      <p:to>
                                        <p:strVal val="visible"/>
                                      </p:to>
                                    </p:set>
                                    <p:animEffect transition="in" filter="fade">
                                      <p:cBhvr>
                                        <p:cTn id="12" dur="1000"/>
                                        <p:tgtEl>
                                          <p:spTgt spid="10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7"/>
          <p:cNvSpPr txBox="1">
            <a:spLocks noGrp="1"/>
          </p:cNvSpPr>
          <p:nvPr>
            <p:ph type="title"/>
          </p:nvPr>
        </p:nvSpPr>
        <p:spPr>
          <a:xfrm>
            <a:off x="261350" y="2561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Engaging with one another today</a:t>
            </a:r>
            <a:endParaRPr sz="2620" b="1">
              <a:solidFill>
                <a:srgbClr val="1155CC"/>
              </a:solidFill>
            </a:endParaRPr>
          </a:p>
        </p:txBody>
      </p:sp>
      <p:sp>
        <p:nvSpPr>
          <p:cNvPr id="183" name="Google Shape;183;p7"/>
          <p:cNvSpPr txBox="1">
            <a:spLocks noGrp="1"/>
          </p:cNvSpPr>
          <p:nvPr>
            <p:ph type="body" idx="1"/>
          </p:nvPr>
        </p:nvSpPr>
        <p:spPr>
          <a:xfrm>
            <a:off x="470875" y="1041300"/>
            <a:ext cx="8311200" cy="3416400"/>
          </a:xfrm>
          <a:prstGeom prst="rect">
            <a:avLst/>
          </a:prstGeom>
          <a:noFill/>
          <a:ln>
            <a:noFill/>
          </a:ln>
        </p:spPr>
        <p:txBody>
          <a:bodyPr spcFirstLastPara="1" wrap="square" lIns="91425" tIns="91425" rIns="91425" bIns="91425" anchor="t" anchorCtr="0">
            <a:noAutofit/>
          </a:bodyPr>
          <a:lstStyle/>
          <a:p>
            <a:pPr marL="457200" lvl="0" indent="-355600" algn="l" rtl="0">
              <a:lnSpc>
                <a:spcPct val="88181"/>
              </a:lnSpc>
              <a:spcBef>
                <a:spcPts val="0"/>
              </a:spcBef>
              <a:spcAft>
                <a:spcPts val="0"/>
              </a:spcAft>
              <a:buClr>
                <a:schemeClr val="dk1"/>
              </a:buClr>
              <a:buSzPts val="2000"/>
              <a:buChar char="●"/>
            </a:pPr>
            <a:r>
              <a:rPr lang="en" sz="2000">
                <a:solidFill>
                  <a:schemeClr val="dk1"/>
                </a:solidFill>
              </a:rPr>
              <a:t>Listen actively and respectfully.  Speak actively and respectfully</a:t>
            </a:r>
            <a:br>
              <a:rPr lang="en" sz="2000">
                <a:solidFill>
                  <a:schemeClr val="dk1"/>
                </a:solidFill>
              </a:rPr>
            </a:br>
            <a:endParaRPr sz="2000">
              <a:solidFill>
                <a:schemeClr val="dk1"/>
              </a:solidFill>
            </a:endParaRPr>
          </a:p>
          <a:p>
            <a:pPr marL="457200" lvl="0" indent="-355600" algn="l" rtl="0">
              <a:lnSpc>
                <a:spcPct val="88181"/>
              </a:lnSpc>
              <a:spcBef>
                <a:spcPts val="0"/>
              </a:spcBef>
              <a:spcAft>
                <a:spcPts val="0"/>
              </a:spcAft>
              <a:buClr>
                <a:schemeClr val="dk1"/>
              </a:buClr>
              <a:buSzPts val="2000"/>
              <a:buChar char="●"/>
            </a:pPr>
            <a:r>
              <a:rPr lang="en" sz="2000">
                <a:solidFill>
                  <a:schemeClr val="dk1"/>
                </a:solidFill>
              </a:rPr>
              <a:t>Be open and curious - ask questions! </a:t>
            </a:r>
            <a:br>
              <a:rPr lang="en" sz="2000">
                <a:solidFill>
                  <a:schemeClr val="dk1"/>
                </a:solidFill>
              </a:rPr>
            </a:br>
            <a:endParaRPr sz="2000">
              <a:solidFill>
                <a:schemeClr val="dk1"/>
              </a:solidFill>
            </a:endParaRPr>
          </a:p>
          <a:p>
            <a:pPr marL="457200" lvl="0" indent="-355600" algn="l" rtl="0">
              <a:lnSpc>
                <a:spcPct val="88181"/>
              </a:lnSpc>
              <a:spcBef>
                <a:spcPts val="0"/>
              </a:spcBef>
              <a:spcAft>
                <a:spcPts val="0"/>
              </a:spcAft>
              <a:buClr>
                <a:schemeClr val="dk1"/>
              </a:buClr>
              <a:buSzPts val="2000"/>
              <a:buChar char="●"/>
            </a:pPr>
            <a:r>
              <a:rPr lang="en" sz="2000">
                <a:solidFill>
                  <a:schemeClr val="dk1"/>
                </a:solidFill>
              </a:rPr>
              <a:t>Speak from your own experience; use ‘I’ statements</a:t>
            </a:r>
            <a:br>
              <a:rPr lang="en" sz="2000">
                <a:solidFill>
                  <a:schemeClr val="dk1"/>
                </a:solidFill>
              </a:rPr>
            </a:br>
            <a:endParaRPr sz="2000">
              <a:solidFill>
                <a:schemeClr val="dk1"/>
              </a:solidFill>
            </a:endParaRPr>
          </a:p>
          <a:p>
            <a:pPr marL="457200" lvl="0" indent="-355600" algn="l" rtl="0">
              <a:lnSpc>
                <a:spcPct val="88181"/>
              </a:lnSpc>
              <a:spcBef>
                <a:spcPts val="0"/>
              </a:spcBef>
              <a:spcAft>
                <a:spcPts val="0"/>
              </a:spcAft>
              <a:buClr>
                <a:schemeClr val="dk1"/>
              </a:buClr>
              <a:buSzPts val="2000"/>
              <a:buChar char="●"/>
            </a:pPr>
            <a:r>
              <a:rPr lang="en" sz="2000">
                <a:solidFill>
                  <a:schemeClr val="dk1"/>
                </a:solidFill>
              </a:rPr>
              <a:t>Honor confidentiality – we can share learning, keep stories here</a:t>
            </a:r>
            <a:endParaRPr sz="2000"/>
          </a:p>
        </p:txBody>
      </p:sp>
      <p:pic>
        <p:nvPicPr>
          <p:cNvPr id="184" name="Google Shape;184;p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185" name="Google Shape;185;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3">
                                            <p:txEl>
                                              <p:pRg st="0" end="0"/>
                                            </p:txEl>
                                          </p:spTgt>
                                        </p:tgtEl>
                                        <p:attrNameLst>
                                          <p:attrName>style.visibility</p:attrName>
                                        </p:attrNameLst>
                                      </p:cBhvr>
                                      <p:to>
                                        <p:strVal val="visible"/>
                                      </p:to>
                                    </p:set>
                                    <p:animEffect transition="in" filter="fade">
                                      <p:cBhvr>
                                        <p:cTn id="7" dur="1000"/>
                                        <p:tgtEl>
                                          <p:spTgt spid="1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3">
                                            <p:txEl>
                                              <p:pRg st="1" end="1"/>
                                            </p:txEl>
                                          </p:spTgt>
                                        </p:tgtEl>
                                        <p:attrNameLst>
                                          <p:attrName>style.visibility</p:attrName>
                                        </p:attrNameLst>
                                      </p:cBhvr>
                                      <p:to>
                                        <p:strVal val="visible"/>
                                      </p:to>
                                    </p:set>
                                    <p:animEffect transition="in" filter="fade">
                                      <p:cBhvr>
                                        <p:cTn id="12" dur="1000"/>
                                        <p:tgtEl>
                                          <p:spTgt spid="1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3">
                                            <p:txEl>
                                              <p:pRg st="2" end="2"/>
                                            </p:txEl>
                                          </p:spTgt>
                                        </p:tgtEl>
                                        <p:attrNameLst>
                                          <p:attrName>style.visibility</p:attrName>
                                        </p:attrNameLst>
                                      </p:cBhvr>
                                      <p:to>
                                        <p:strVal val="visible"/>
                                      </p:to>
                                    </p:set>
                                    <p:animEffect transition="in" filter="fade">
                                      <p:cBhvr>
                                        <p:cTn id="17" dur="1000"/>
                                        <p:tgtEl>
                                          <p:spTgt spid="1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3">
                                            <p:txEl>
                                              <p:pRg st="3" end="3"/>
                                            </p:txEl>
                                          </p:spTgt>
                                        </p:tgtEl>
                                        <p:attrNameLst>
                                          <p:attrName>style.visibility</p:attrName>
                                        </p:attrNameLst>
                                      </p:cBhvr>
                                      <p:to>
                                        <p:strVal val="visible"/>
                                      </p:to>
                                    </p:set>
                                    <p:animEffect transition="in" filter="fade">
                                      <p:cBhvr>
                                        <p:cTn id="22" dur="1000"/>
                                        <p:tgtEl>
                                          <p:spTgt spid="1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p70"/>
          <p:cNvSpPr txBox="1">
            <a:spLocks noGrp="1"/>
          </p:cNvSpPr>
          <p:nvPr>
            <p:ph type="body" idx="1"/>
          </p:nvPr>
        </p:nvSpPr>
        <p:spPr>
          <a:xfrm>
            <a:off x="414800" y="1168125"/>
            <a:ext cx="8520600" cy="34164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Clr>
                <a:schemeClr val="dk1"/>
              </a:buClr>
              <a:buSzPts val="2600"/>
              <a:buChar char="●"/>
            </a:pPr>
            <a:r>
              <a:rPr lang="en" sz="2600">
                <a:solidFill>
                  <a:schemeClr val="dk1"/>
                </a:solidFill>
              </a:rPr>
              <a:t>We are built for connection and community.</a:t>
            </a:r>
            <a:br>
              <a:rPr lang="en" sz="2600">
                <a:solidFill>
                  <a:schemeClr val="dk1"/>
                </a:solidFill>
              </a:rPr>
            </a:br>
            <a:endParaRPr sz="2600">
              <a:solidFill>
                <a:schemeClr val="dk1"/>
              </a:solidFill>
            </a:endParaRPr>
          </a:p>
          <a:p>
            <a:pPr marL="457200" lvl="0" indent="-393700" algn="l" rtl="0">
              <a:lnSpc>
                <a:spcPct val="115000"/>
              </a:lnSpc>
              <a:spcBef>
                <a:spcPts val="0"/>
              </a:spcBef>
              <a:spcAft>
                <a:spcPts val="0"/>
              </a:spcAft>
              <a:buClr>
                <a:schemeClr val="dk1"/>
              </a:buClr>
              <a:buSzPts val="2600"/>
              <a:buChar char="●"/>
            </a:pPr>
            <a:r>
              <a:rPr lang="en" sz="2600">
                <a:solidFill>
                  <a:schemeClr val="dk1"/>
                </a:solidFill>
              </a:rPr>
              <a:t>You have skills to connect, they don’t have to be just like others’ skills.</a:t>
            </a:r>
            <a:br>
              <a:rPr lang="en" sz="2600">
                <a:solidFill>
                  <a:schemeClr val="dk1"/>
                </a:solidFill>
              </a:rPr>
            </a:br>
            <a:endParaRPr sz="2600">
              <a:solidFill>
                <a:schemeClr val="dk1"/>
              </a:solidFill>
            </a:endParaRPr>
          </a:p>
          <a:p>
            <a:pPr marL="457200" lvl="0" indent="-393700" algn="l" rtl="0">
              <a:lnSpc>
                <a:spcPct val="115000"/>
              </a:lnSpc>
              <a:spcBef>
                <a:spcPts val="0"/>
              </a:spcBef>
              <a:spcAft>
                <a:spcPts val="0"/>
              </a:spcAft>
              <a:buClr>
                <a:schemeClr val="dk1"/>
              </a:buClr>
              <a:buSzPts val="2600"/>
              <a:buChar char="●"/>
            </a:pPr>
            <a:r>
              <a:rPr lang="en" sz="2600">
                <a:solidFill>
                  <a:schemeClr val="dk1"/>
                </a:solidFill>
              </a:rPr>
              <a:t>You have connected to new people here today.</a:t>
            </a:r>
            <a:endParaRPr sz="2600">
              <a:solidFill>
                <a:schemeClr val="dk1"/>
              </a:solidFill>
            </a:endParaRPr>
          </a:p>
          <a:p>
            <a:pPr marL="457200" lvl="0" indent="0" algn="l" rtl="0">
              <a:lnSpc>
                <a:spcPct val="115000"/>
              </a:lnSpc>
              <a:spcBef>
                <a:spcPts val="1200"/>
              </a:spcBef>
              <a:spcAft>
                <a:spcPts val="1200"/>
              </a:spcAft>
              <a:buSzPts val="1800"/>
              <a:buNone/>
            </a:pPr>
            <a:endParaRPr sz="2600">
              <a:solidFill>
                <a:schemeClr val="dk1"/>
              </a:solidFill>
              <a:highlight>
                <a:schemeClr val="accent6"/>
              </a:highlight>
            </a:endParaRPr>
          </a:p>
        </p:txBody>
      </p:sp>
      <p:pic>
        <p:nvPicPr>
          <p:cNvPr id="1011" name="Google Shape;1011;p7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1012" name="Google Shape;1012;p70"/>
          <p:cNvSpPr txBox="1">
            <a:spLocks noGrp="1"/>
          </p:cNvSpPr>
          <p:nvPr>
            <p:ph type="title"/>
          </p:nvPr>
        </p:nvSpPr>
        <p:spPr>
          <a:xfrm>
            <a:off x="414800" y="5631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Recap</a:t>
            </a:r>
            <a:endParaRPr sz="2620" b="1">
              <a:solidFill>
                <a:srgbClr val="1155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0">
                                            <p:txEl>
                                              <p:pRg st="0" end="0"/>
                                            </p:txEl>
                                          </p:spTgt>
                                        </p:tgtEl>
                                        <p:attrNameLst>
                                          <p:attrName>style.visibility</p:attrName>
                                        </p:attrNameLst>
                                      </p:cBhvr>
                                      <p:to>
                                        <p:strVal val="visible"/>
                                      </p:to>
                                    </p:set>
                                    <p:animEffect transition="in" filter="fade">
                                      <p:cBhvr>
                                        <p:cTn id="7" dur="1000"/>
                                        <p:tgtEl>
                                          <p:spTgt spid="10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10">
                                            <p:txEl>
                                              <p:pRg st="1" end="1"/>
                                            </p:txEl>
                                          </p:spTgt>
                                        </p:tgtEl>
                                        <p:attrNameLst>
                                          <p:attrName>style.visibility</p:attrName>
                                        </p:attrNameLst>
                                      </p:cBhvr>
                                      <p:to>
                                        <p:strVal val="visible"/>
                                      </p:to>
                                    </p:set>
                                    <p:animEffect transition="in" filter="fade">
                                      <p:cBhvr>
                                        <p:cTn id="12" dur="1000"/>
                                        <p:tgtEl>
                                          <p:spTgt spid="10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10">
                                            <p:txEl>
                                              <p:pRg st="2" end="2"/>
                                            </p:txEl>
                                          </p:spTgt>
                                        </p:tgtEl>
                                        <p:attrNameLst>
                                          <p:attrName>style.visibility</p:attrName>
                                        </p:attrNameLst>
                                      </p:cBhvr>
                                      <p:to>
                                        <p:strVal val="visible"/>
                                      </p:to>
                                    </p:set>
                                    <p:animEffect transition="in" filter="fade">
                                      <p:cBhvr>
                                        <p:cTn id="17" dur="1000"/>
                                        <p:tgtEl>
                                          <p:spTgt spid="10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10">
                                            <p:txEl>
                                              <p:pRg st="3" end="3"/>
                                            </p:txEl>
                                          </p:spTgt>
                                        </p:tgtEl>
                                        <p:attrNameLst>
                                          <p:attrName>style.visibility</p:attrName>
                                        </p:attrNameLst>
                                      </p:cBhvr>
                                      <p:to>
                                        <p:strVal val="visible"/>
                                      </p:to>
                                    </p:set>
                                    <p:animEffect transition="in" filter="fade">
                                      <p:cBhvr>
                                        <p:cTn id="22" dur="1000"/>
                                        <p:tgtEl>
                                          <p:spTgt spid="10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7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2.  Be interested, not just interesting</a:t>
            </a:r>
            <a:endParaRPr sz="2620" b="1">
              <a:solidFill>
                <a:srgbClr val="1155CC"/>
              </a:solidFill>
            </a:endParaRPr>
          </a:p>
        </p:txBody>
      </p:sp>
      <p:sp>
        <p:nvSpPr>
          <p:cNvPr id="1018" name="Google Shape;1018;p71"/>
          <p:cNvSpPr txBox="1">
            <a:spLocks noGrp="1"/>
          </p:cNvSpPr>
          <p:nvPr>
            <p:ph type="body" idx="1"/>
          </p:nvPr>
        </p:nvSpPr>
        <p:spPr>
          <a:xfrm>
            <a:off x="562500" y="1541550"/>
            <a:ext cx="5724900" cy="20604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Clr>
                <a:schemeClr val="dk1"/>
              </a:buClr>
              <a:buSzPts val="2600"/>
              <a:buChar char="●"/>
            </a:pPr>
            <a:r>
              <a:rPr lang="en" sz="2600">
                <a:solidFill>
                  <a:schemeClr val="dk1"/>
                </a:solidFill>
              </a:rPr>
              <a:t>People love talking about themselves</a:t>
            </a:r>
            <a:br>
              <a:rPr lang="en" sz="2600">
                <a:solidFill>
                  <a:schemeClr val="dk1"/>
                </a:solidFill>
              </a:rPr>
            </a:br>
            <a:endParaRPr sz="2600">
              <a:solidFill>
                <a:schemeClr val="dk1"/>
              </a:solidFill>
            </a:endParaRPr>
          </a:p>
          <a:p>
            <a:pPr marL="457200" lvl="0" indent="-393700" algn="l" rtl="0">
              <a:lnSpc>
                <a:spcPct val="115000"/>
              </a:lnSpc>
              <a:spcBef>
                <a:spcPts val="0"/>
              </a:spcBef>
              <a:spcAft>
                <a:spcPts val="0"/>
              </a:spcAft>
              <a:buClr>
                <a:schemeClr val="dk1"/>
              </a:buClr>
              <a:buSzPts val="2600"/>
              <a:buChar char="●"/>
            </a:pPr>
            <a:r>
              <a:rPr lang="en" sz="2600">
                <a:solidFill>
                  <a:schemeClr val="dk1"/>
                </a:solidFill>
              </a:rPr>
              <a:t>Have questions ready</a:t>
            </a:r>
            <a:endParaRPr sz="2600">
              <a:solidFill>
                <a:schemeClr val="dk1"/>
              </a:solidFill>
            </a:endParaRPr>
          </a:p>
        </p:txBody>
      </p:sp>
      <p:pic>
        <p:nvPicPr>
          <p:cNvPr id="1019" name="Google Shape;1019;p7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pic>
        <p:nvPicPr>
          <p:cNvPr id="1020" name="Google Shape;1020;p7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225650" y="1582173"/>
            <a:ext cx="3537350" cy="1997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8">
                                            <p:txEl>
                                              <p:pRg st="0" end="0"/>
                                            </p:txEl>
                                          </p:spTgt>
                                        </p:tgtEl>
                                        <p:attrNameLst>
                                          <p:attrName>style.visibility</p:attrName>
                                        </p:attrNameLst>
                                      </p:cBhvr>
                                      <p:to>
                                        <p:strVal val="visible"/>
                                      </p:to>
                                    </p:set>
                                    <p:animEffect transition="in" filter="fade">
                                      <p:cBhvr>
                                        <p:cTn id="7" dur="1000"/>
                                        <p:tgtEl>
                                          <p:spTgt spid="10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18">
                                            <p:txEl>
                                              <p:pRg st="1" end="1"/>
                                            </p:txEl>
                                          </p:spTgt>
                                        </p:tgtEl>
                                        <p:attrNameLst>
                                          <p:attrName>style.visibility</p:attrName>
                                        </p:attrNameLst>
                                      </p:cBhvr>
                                      <p:to>
                                        <p:strVal val="visible"/>
                                      </p:to>
                                    </p:set>
                                    <p:animEffect transition="in" filter="fade">
                                      <p:cBhvr>
                                        <p:cTn id="12" dur="1000"/>
                                        <p:tgtEl>
                                          <p:spTgt spid="10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6" name="Google Shape;1026;p72">
            <a:extLst>
              <a:ext uri="{C183D7F6-B498-43B3-948B-1728B52AA6E4}">
                <adec:decorative xmlns:adec="http://schemas.microsoft.com/office/drawing/2017/decorative" val="1"/>
              </a:ext>
            </a:extLst>
          </p:cNvPr>
          <p:cNvSpPr txBox="1">
            <a:spLocks noGrp="1"/>
          </p:cNvSpPr>
          <p:nvPr>
            <p:ph type="body" idx="4294967295"/>
          </p:nvPr>
        </p:nvSpPr>
        <p:spPr>
          <a:xfrm>
            <a:off x="477208" y="1259963"/>
            <a:ext cx="7990500" cy="3465300"/>
          </a:xfrm>
          <a:prstGeom prst="rect">
            <a:avLst/>
          </a:prstGeom>
          <a:noFill/>
          <a:ln>
            <a:noFill/>
          </a:ln>
        </p:spPr>
        <p:txBody>
          <a:bodyPr spcFirstLastPara="1" wrap="square" lIns="61550" tIns="30775" rIns="61550" bIns="30775" anchor="t" anchorCtr="0">
            <a:normAutofit/>
          </a:bodyPr>
          <a:lstStyle/>
          <a:p>
            <a:pPr marL="0" lvl="0" indent="0" algn="l" rtl="0">
              <a:lnSpc>
                <a:spcPct val="80000"/>
              </a:lnSpc>
              <a:spcBef>
                <a:spcPts val="700"/>
              </a:spcBef>
              <a:spcAft>
                <a:spcPts val="0"/>
              </a:spcAft>
              <a:buSzPts val="1800"/>
              <a:buNone/>
            </a:pPr>
            <a:br>
              <a:rPr lang="en">
                <a:latin typeface="Corbel"/>
                <a:ea typeface="Corbel"/>
                <a:cs typeface="Corbel"/>
                <a:sym typeface="Corbel"/>
              </a:rPr>
            </a:br>
            <a:endParaRPr>
              <a:latin typeface="Corbel"/>
              <a:ea typeface="Corbel"/>
              <a:cs typeface="Corbel"/>
              <a:sym typeface="Corbel"/>
            </a:endParaRPr>
          </a:p>
        </p:txBody>
      </p:sp>
      <p:sp>
        <p:nvSpPr>
          <p:cNvPr id="1027" name="Google Shape;1027;p72"/>
          <p:cNvSpPr txBox="1">
            <a:spLocks noGrp="1"/>
          </p:cNvSpPr>
          <p:nvPr>
            <p:ph type="body" idx="4294967295"/>
          </p:nvPr>
        </p:nvSpPr>
        <p:spPr>
          <a:xfrm>
            <a:off x="576600" y="1006663"/>
            <a:ext cx="8255700" cy="702600"/>
          </a:xfrm>
          <a:prstGeom prst="rect">
            <a:avLst/>
          </a:prstGeom>
          <a:noFill/>
          <a:ln>
            <a:noFill/>
          </a:ln>
        </p:spPr>
        <p:txBody>
          <a:bodyPr spcFirstLastPara="1" wrap="square" lIns="61550" tIns="30775" rIns="61550" bIns="30775" anchor="t" anchorCtr="0">
            <a:normAutofit lnSpcReduction="10000"/>
          </a:bodyPr>
          <a:lstStyle/>
          <a:p>
            <a:pPr marL="457200" lvl="0" indent="-374650" algn="l" rtl="0">
              <a:lnSpc>
                <a:spcPct val="80000"/>
              </a:lnSpc>
              <a:spcBef>
                <a:spcPts val="700"/>
              </a:spcBef>
              <a:spcAft>
                <a:spcPts val="0"/>
              </a:spcAft>
              <a:buSzPts val="2300"/>
              <a:buChar char="●"/>
            </a:pPr>
            <a:r>
              <a:rPr lang="en" sz="2300">
                <a:solidFill>
                  <a:schemeClr val="dk1"/>
                </a:solidFill>
              </a:rPr>
              <a:t>In the </a:t>
            </a:r>
            <a:r>
              <a:rPr lang="en" sz="2300" b="1">
                <a:solidFill>
                  <a:srgbClr val="0C5ADB"/>
                </a:solidFill>
              </a:rPr>
              <a:t>NEXT 2 WEEKS</a:t>
            </a:r>
            <a:r>
              <a:rPr lang="en" sz="2300" b="1">
                <a:solidFill>
                  <a:schemeClr val="dk1"/>
                </a:solidFill>
              </a:rPr>
              <a:t>, </a:t>
            </a:r>
            <a:r>
              <a:rPr lang="en" sz="2300">
                <a:solidFill>
                  <a:schemeClr val="dk1"/>
                </a:solidFill>
              </a:rPr>
              <a:t>how can you apply something you have learned in this workshop? </a:t>
            </a:r>
            <a:endParaRPr>
              <a:solidFill>
                <a:schemeClr val="dk1"/>
              </a:solidFill>
            </a:endParaRPr>
          </a:p>
        </p:txBody>
      </p:sp>
      <p:pic>
        <p:nvPicPr>
          <p:cNvPr id="1028" name="Google Shape;1028;p7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pic>
        <p:nvPicPr>
          <p:cNvPr id="1029" name="Google Shape;1029;p7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468622" y="1774397"/>
            <a:ext cx="6007676" cy="2879150"/>
          </a:xfrm>
          <a:prstGeom prst="rect">
            <a:avLst/>
          </a:prstGeom>
          <a:noFill/>
          <a:ln>
            <a:noFill/>
          </a:ln>
        </p:spPr>
      </p:pic>
      <p:sp>
        <p:nvSpPr>
          <p:cNvPr id="1030" name="Google Shape;1030;p72"/>
          <p:cNvSpPr txBox="1">
            <a:spLocks noGrp="1"/>
          </p:cNvSpPr>
          <p:nvPr>
            <p:ph type="title" idx="4294967295"/>
          </p:nvPr>
        </p:nvSpPr>
        <p:spPr>
          <a:xfrm>
            <a:off x="311700" y="3688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3.  Set SMART goals</a:t>
            </a:r>
            <a:endParaRPr sz="2620" b="1">
              <a:solidFill>
                <a:srgbClr val="1155CC"/>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73"/>
          <p:cNvSpPr txBox="1">
            <a:spLocks noGrp="1"/>
          </p:cNvSpPr>
          <p:nvPr>
            <p:ph type="body" idx="4294967295"/>
          </p:nvPr>
        </p:nvSpPr>
        <p:spPr>
          <a:xfrm>
            <a:off x="402500" y="1703171"/>
            <a:ext cx="7914300" cy="2560200"/>
          </a:xfrm>
          <a:prstGeom prst="rect">
            <a:avLst/>
          </a:prstGeom>
          <a:noFill/>
          <a:ln>
            <a:noFill/>
          </a:ln>
        </p:spPr>
        <p:txBody>
          <a:bodyPr spcFirstLastPara="1" wrap="square" lIns="91425" tIns="91425" rIns="91425" bIns="91425" anchor="t" anchorCtr="0">
            <a:normAutofit/>
          </a:bodyPr>
          <a:lstStyle/>
          <a:p>
            <a:pPr marL="457200" lvl="0" indent="-393700" algn="l" rtl="0">
              <a:lnSpc>
                <a:spcPct val="115000"/>
              </a:lnSpc>
              <a:spcBef>
                <a:spcPts val="0"/>
              </a:spcBef>
              <a:spcAft>
                <a:spcPts val="0"/>
              </a:spcAft>
              <a:buClr>
                <a:schemeClr val="dk1"/>
              </a:buClr>
              <a:buSzPts val="2600"/>
              <a:buChar char="●"/>
            </a:pPr>
            <a:r>
              <a:rPr lang="en" sz="2600">
                <a:solidFill>
                  <a:schemeClr val="dk1"/>
                </a:solidFill>
              </a:rPr>
              <a:t>Share your goals with each other</a:t>
            </a:r>
            <a:br>
              <a:rPr lang="en" sz="2600">
                <a:solidFill>
                  <a:schemeClr val="dk1"/>
                </a:solidFill>
              </a:rPr>
            </a:br>
            <a:endParaRPr sz="2600">
              <a:solidFill>
                <a:schemeClr val="dk1"/>
              </a:solidFill>
            </a:endParaRPr>
          </a:p>
          <a:p>
            <a:pPr marL="457200" lvl="0" indent="-393700" algn="l" rtl="0">
              <a:lnSpc>
                <a:spcPct val="115000"/>
              </a:lnSpc>
              <a:spcBef>
                <a:spcPts val="0"/>
              </a:spcBef>
              <a:spcAft>
                <a:spcPts val="0"/>
              </a:spcAft>
              <a:buClr>
                <a:schemeClr val="dk1"/>
              </a:buClr>
              <a:buSzPts val="2600"/>
              <a:buChar char="●"/>
            </a:pPr>
            <a:r>
              <a:rPr lang="en" sz="2600">
                <a:solidFill>
                  <a:schemeClr val="dk1"/>
                </a:solidFill>
              </a:rPr>
              <a:t>Share your contact information</a:t>
            </a:r>
            <a:br>
              <a:rPr lang="en" sz="2600">
                <a:solidFill>
                  <a:schemeClr val="dk1"/>
                </a:solidFill>
              </a:rPr>
            </a:br>
            <a:endParaRPr sz="2600">
              <a:solidFill>
                <a:schemeClr val="dk1"/>
              </a:solidFill>
            </a:endParaRPr>
          </a:p>
          <a:p>
            <a:pPr marL="457200" lvl="0" indent="-393700" algn="l" rtl="0">
              <a:lnSpc>
                <a:spcPct val="115000"/>
              </a:lnSpc>
              <a:spcBef>
                <a:spcPts val="0"/>
              </a:spcBef>
              <a:spcAft>
                <a:spcPts val="0"/>
              </a:spcAft>
              <a:buClr>
                <a:schemeClr val="dk1"/>
              </a:buClr>
              <a:buSzPts val="2600"/>
              <a:buChar char="●"/>
            </a:pPr>
            <a:r>
              <a:rPr lang="en" sz="2600">
                <a:solidFill>
                  <a:schemeClr val="dk1"/>
                </a:solidFill>
              </a:rPr>
              <a:t>Find a time to connect in the next 2 weeks </a:t>
            </a:r>
            <a:endParaRPr sz="2600">
              <a:solidFill>
                <a:schemeClr val="dk1"/>
              </a:solidFill>
            </a:endParaRPr>
          </a:p>
        </p:txBody>
      </p:sp>
      <p:pic>
        <p:nvPicPr>
          <p:cNvPr id="1036" name="Google Shape;1036;p7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6081975" y="0"/>
            <a:ext cx="3048000" cy="2095500"/>
          </a:xfrm>
          <a:prstGeom prst="rect">
            <a:avLst/>
          </a:prstGeom>
          <a:noFill/>
          <a:ln>
            <a:noFill/>
          </a:ln>
        </p:spPr>
      </p:pic>
      <p:pic>
        <p:nvPicPr>
          <p:cNvPr id="1037" name="Google Shape;1037;p73">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115340" y="4653550"/>
            <a:ext cx="2014625" cy="465225"/>
          </a:xfrm>
          <a:prstGeom prst="rect">
            <a:avLst/>
          </a:prstGeom>
          <a:noFill/>
          <a:ln>
            <a:noFill/>
          </a:ln>
        </p:spPr>
      </p:pic>
      <p:sp>
        <p:nvSpPr>
          <p:cNvPr id="1038" name="Google Shape;1038;p73"/>
          <p:cNvSpPr txBox="1">
            <a:spLocks noGrp="1"/>
          </p:cNvSpPr>
          <p:nvPr>
            <p:ph type="title" idx="4294967295"/>
          </p:nvPr>
        </p:nvSpPr>
        <p:spPr>
          <a:xfrm>
            <a:off x="311700" y="8582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Get to know your GROUP</a:t>
            </a:r>
            <a:endParaRPr sz="2620" b="1">
              <a:solidFill>
                <a:srgbClr val="1155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5">
                                            <p:txEl>
                                              <p:pRg st="0" end="0"/>
                                            </p:txEl>
                                          </p:spTgt>
                                        </p:tgtEl>
                                        <p:attrNameLst>
                                          <p:attrName>style.visibility</p:attrName>
                                        </p:attrNameLst>
                                      </p:cBhvr>
                                      <p:to>
                                        <p:strVal val="visible"/>
                                      </p:to>
                                    </p:set>
                                    <p:animEffect transition="in" filter="fade">
                                      <p:cBhvr>
                                        <p:cTn id="7" dur="500"/>
                                        <p:tgtEl>
                                          <p:spTgt spid="10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5">
                                            <p:txEl>
                                              <p:pRg st="1" end="1"/>
                                            </p:txEl>
                                          </p:spTgt>
                                        </p:tgtEl>
                                        <p:attrNameLst>
                                          <p:attrName>style.visibility</p:attrName>
                                        </p:attrNameLst>
                                      </p:cBhvr>
                                      <p:to>
                                        <p:strVal val="visible"/>
                                      </p:to>
                                    </p:set>
                                    <p:animEffect transition="in" filter="fade">
                                      <p:cBhvr>
                                        <p:cTn id="12" dur="500"/>
                                        <p:tgtEl>
                                          <p:spTgt spid="10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5">
                                            <p:txEl>
                                              <p:pRg st="2" end="2"/>
                                            </p:txEl>
                                          </p:spTgt>
                                        </p:tgtEl>
                                        <p:attrNameLst>
                                          <p:attrName>style.visibility</p:attrName>
                                        </p:attrNameLst>
                                      </p:cBhvr>
                                      <p:to>
                                        <p:strVal val="visible"/>
                                      </p:to>
                                    </p:set>
                                    <p:animEffect transition="in" filter="fade">
                                      <p:cBhvr>
                                        <p:cTn id="17" dur="500"/>
                                        <p:tgtEl>
                                          <p:spTgt spid="10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74"/>
          <p:cNvSpPr txBox="1">
            <a:spLocks noGrp="1"/>
          </p:cNvSpPr>
          <p:nvPr>
            <p:ph type="title"/>
          </p:nvPr>
        </p:nvSpPr>
        <p:spPr>
          <a:xfrm>
            <a:off x="282200" y="275300"/>
            <a:ext cx="4949700" cy="883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We are in this together. </a:t>
            </a:r>
            <a:endParaRPr sz="2620" b="1">
              <a:solidFill>
                <a:srgbClr val="1155CC"/>
              </a:solidFill>
            </a:endParaRPr>
          </a:p>
          <a:p>
            <a:pPr marL="0" lvl="0" indent="0" algn="l" rtl="0">
              <a:lnSpc>
                <a:spcPct val="100000"/>
              </a:lnSpc>
              <a:spcBef>
                <a:spcPts val="0"/>
              </a:spcBef>
              <a:spcAft>
                <a:spcPts val="0"/>
              </a:spcAft>
              <a:buSzPts val="990"/>
              <a:buNone/>
            </a:pPr>
            <a:r>
              <a:rPr lang="en" sz="2620" b="1">
                <a:solidFill>
                  <a:srgbClr val="1155CC"/>
                </a:solidFill>
              </a:rPr>
              <a:t>Let’s make more PROGRESS!</a:t>
            </a:r>
            <a:endParaRPr sz="2620" b="1">
              <a:solidFill>
                <a:srgbClr val="1155CC"/>
              </a:solidFill>
            </a:endParaRPr>
          </a:p>
        </p:txBody>
      </p:sp>
      <p:sp>
        <p:nvSpPr>
          <p:cNvPr id="1044" name="Google Shape;1044;p74"/>
          <p:cNvSpPr txBox="1">
            <a:spLocks noGrp="1"/>
          </p:cNvSpPr>
          <p:nvPr>
            <p:ph type="body" idx="1"/>
          </p:nvPr>
        </p:nvSpPr>
        <p:spPr>
          <a:xfrm>
            <a:off x="407974" y="1460300"/>
            <a:ext cx="3859225" cy="3416400"/>
          </a:xfrm>
          <a:prstGeom prst="rect">
            <a:avLst/>
          </a:prstGeom>
          <a:noFill/>
          <a:ln>
            <a:noFill/>
          </a:ln>
        </p:spPr>
        <p:txBody>
          <a:bodyPr spcFirstLastPara="1" wrap="square" lIns="91425" tIns="91425" rIns="91425" bIns="91425" anchor="t" anchorCtr="0">
            <a:normAutofit/>
          </a:bodyPr>
          <a:lstStyle/>
          <a:p>
            <a:pPr marL="0" lvl="0" indent="0" algn="ctr" rtl="0">
              <a:lnSpc>
                <a:spcPct val="115000"/>
              </a:lnSpc>
              <a:spcBef>
                <a:spcPts val="0"/>
              </a:spcBef>
              <a:spcAft>
                <a:spcPts val="0"/>
              </a:spcAft>
              <a:buSzPts val="1400"/>
              <a:buNone/>
            </a:pPr>
            <a:r>
              <a:rPr lang="en" sz="1700" b="1" u="sng" dirty="0">
                <a:solidFill>
                  <a:schemeClr val="dk1"/>
                </a:solidFill>
              </a:rPr>
              <a:t>How to Participate</a:t>
            </a:r>
            <a:endParaRPr sz="1700" b="1" u="sng" dirty="0">
              <a:solidFill>
                <a:schemeClr val="dk1"/>
              </a:solidFill>
            </a:endParaRPr>
          </a:p>
          <a:p>
            <a:pPr marL="457200" lvl="0" indent="-323850" algn="l" rtl="0">
              <a:lnSpc>
                <a:spcPct val="115000"/>
              </a:lnSpc>
              <a:spcBef>
                <a:spcPts val="1200"/>
              </a:spcBef>
              <a:spcAft>
                <a:spcPts val="0"/>
              </a:spcAft>
              <a:buClr>
                <a:schemeClr val="dk1"/>
              </a:buClr>
              <a:buSzPts val="1500"/>
              <a:buFont typeface="Corbel"/>
              <a:buChar char="●"/>
            </a:pPr>
            <a:r>
              <a:rPr lang="en" sz="1500" dirty="0">
                <a:solidFill>
                  <a:schemeClr val="dk1"/>
                </a:solidFill>
              </a:rPr>
              <a:t>We can keep making this better</a:t>
            </a:r>
            <a:br>
              <a:rPr lang="en" sz="1500" dirty="0">
                <a:solidFill>
                  <a:schemeClr val="dk1"/>
                </a:solidFill>
              </a:rPr>
            </a:br>
            <a:r>
              <a:rPr lang="en" sz="1500" dirty="0">
                <a:solidFill>
                  <a:schemeClr val="dk1"/>
                </a:solidFill>
              </a:rPr>
              <a:t> </a:t>
            </a:r>
            <a:endParaRPr sz="1500" dirty="0">
              <a:solidFill>
                <a:schemeClr val="dk1"/>
              </a:solidFill>
            </a:endParaRPr>
          </a:p>
          <a:p>
            <a:pPr marL="457200" lvl="0" indent="-323850" algn="l" rtl="0">
              <a:lnSpc>
                <a:spcPct val="115000"/>
              </a:lnSpc>
              <a:spcBef>
                <a:spcPts val="0"/>
              </a:spcBef>
              <a:spcAft>
                <a:spcPts val="0"/>
              </a:spcAft>
              <a:buClr>
                <a:schemeClr val="dk1"/>
              </a:buClr>
              <a:buSzPts val="1500"/>
              <a:buFont typeface="Corbel"/>
              <a:buChar char="●"/>
            </a:pPr>
            <a:r>
              <a:rPr lang="en" sz="1500" b="1" dirty="0">
                <a:solidFill>
                  <a:schemeClr val="dk1"/>
                </a:solidFill>
              </a:rPr>
              <a:t>Fill out a brief</a:t>
            </a:r>
            <a:r>
              <a:rPr lang="en" sz="1500" dirty="0">
                <a:solidFill>
                  <a:schemeClr val="dk1"/>
                </a:solidFill>
              </a:rPr>
              <a:t> workshop evaluation</a:t>
            </a:r>
          </a:p>
          <a:p>
            <a:pPr lvl="1" indent="-323850">
              <a:buClr>
                <a:schemeClr val="dk1"/>
              </a:buClr>
              <a:buSzPts val="1500"/>
              <a:buFont typeface="Corbel"/>
              <a:buChar char="●"/>
            </a:pPr>
            <a:r>
              <a:rPr lang="en" sz="1600" b="1" dirty="0">
                <a:solidFill>
                  <a:schemeClr val="dk1"/>
                </a:solidFill>
              </a:rPr>
              <a:t>5-10 minutes</a:t>
            </a:r>
            <a:r>
              <a:rPr lang="en" sz="1600" dirty="0">
                <a:solidFill>
                  <a:schemeClr val="dk1"/>
                </a:solidFill>
              </a:rPr>
              <a:t> to complete</a:t>
            </a:r>
          </a:p>
          <a:p>
            <a:pPr lvl="1" indent="-323850">
              <a:buClr>
                <a:schemeClr val="dk1"/>
              </a:buClr>
              <a:buSzPts val="1500"/>
              <a:buFont typeface="Corbel"/>
              <a:buChar char="●"/>
            </a:pPr>
            <a:r>
              <a:rPr lang="en" sz="1500" dirty="0">
                <a:solidFill>
                  <a:schemeClr val="dk1"/>
                </a:solidFill>
                <a:highlight>
                  <a:srgbClr val="FFFF00"/>
                </a:highlight>
              </a:rPr>
              <a:t>Please do this now</a:t>
            </a:r>
          </a:p>
        </p:txBody>
      </p:sp>
      <p:pic>
        <p:nvPicPr>
          <p:cNvPr id="1045" name="Google Shape;1045;p74">
            <a:extLst>
              <a:ext uri="{C183D7F6-B498-43B3-948B-1728B52AA6E4}">
                <adec:decorative xmlns:adec="http://schemas.microsoft.com/office/drawing/2017/decorative" val="1"/>
              </a:ext>
            </a:extLst>
          </p:cNvPr>
          <p:cNvPicPr preferRelativeResize="0"/>
          <p:nvPr/>
        </p:nvPicPr>
        <p:blipFill rotWithShape="1">
          <a:blip r:embed="rId3">
            <a:alphaModFix/>
          </a:blip>
          <a:srcRect l="17579" t="14167" r="17240" b="3798"/>
          <a:stretch/>
        </p:blipFill>
        <p:spPr>
          <a:xfrm>
            <a:off x="6356000" y="-26500"/>
            <a:ext cx="2773966" cy="1486800"/>
          </a:xfrm>
          <a:prstGeom prst="rect">
            <a:avLst/>
          </a:prstGeom>
          <a:noFill/>
          <a:ln>
            <a:noFill/>
          </a:ln>
        </p:spPr>
      </p:pic>
      <p:sp>
        <p:nvSpPr>
          <p:cNvPr id="1046" name="Google Shape;1046;p74"/>
          <p:cNvSpPr txBox="1">
            <a:spLocks noGrp="1"/>
          </p:cNvSpPr>
          <p:nvPr>
            <p:ph type="body" idx="2"/>
          </p:nvPr>
        </p:nvSpPr>
        <p:spPr>
          <a:xfrm>
            <a:off x="4154125" y="1460300"/>
            <a:ext cx="4581900" cy="3416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1700" b="1" u="sng" dirty="0">
                <a:solidFill>
                  <a:schemeClr val="dk1"/>
                </a:solidFill>
              </a:rPr>
              <a:t>What You Receive</a:t>
            </a:r>
            <a:endParaRPr sz="1700" b="1" u="sng" dirty="0">
              <a:solidFill>
                <a:schemeClr val="dk1"/>
              </a:solidFill>
            </a:endParaRPr>
          </a:p>
          <a:p>
            <a:pPr marL="457200" lvl="0" indent="-323850" algn="l" rtl="0">
              <a:lnSpc>
                <a:spcPct val="115000"/>
              </a:lnSpc>
              <a:spcBef>
                <a:spcPts val="1200"/>
              </a:spcBef>
              <a:spcAft>
                <a:spcPts val="0"/>
              </a:spcAft>
              <a:buClr>
                <a:schemeClr val="dk1"/>
              </a:buClr>
              <a:buSzPts val="1500"/>
              <a:buFont typeface="Corbel"/>
              <a:buChar char="●"/>
            </a:pPr>
            <a:r>
              <a:rPr lang="en" sz="1500" b="1" dirty="0">
                <a:solidFill>
                  <a:schemeClr val="dk1"/>
                </a:solidFill>
              </a:rPr>
              <a:t>Our gratitude</a:t>
            </a:r>
            <a:r>
              <a:rPr lang="en" sz="1500" dirty="0">
                <a:solidFill>
                  <a:schemeClr val="dk1"/>
                </a:solidFill>
              </a:rPr>
              <a:t> for helping to improve PROGRESS!</a:t>
            </a:r>
            <a:br>
              <a:rPr lang="en" sz="1500" dirty="0">
                <a:solidFill>
                  <a:schemeClr val="dk1"/>
                </a:solidFill>
              </a:rPr>
            </a:br>
            <a:endParaRPr sz="1500" dirty="0">
              <a:solidFill>
                <a:schemeClr val="dk1"/>
              </a:solidFill>
            </a:endParaRPr>
          </a:p>
          <a:p>
            <a:pPr marL="457200" lvl="0" indent="-323850" algn="l" rtl="0">
              <a:lnSpc>
                <a:spcPct val="115000"/>
              </a:lnSpc>
              <a:spcBef>
                <a:spcPts val="0"/>
              </a:spcBef>
              <a:spcAft>
                <a:spcPts val="0"/>
              </a:spcAft>
              <a:buClr>
                <a:schemeClr val="dk1"/>
              </a:buClr>
              <a:buSzPts val="1500"/>
              <a:buChar char="●"/>
            </a:pPr>
            <a:r>
              <a:rPr lang="en" sz="1500" b="1" dirty="0">
                <a:solidFill>
                  <a:schemeClr val="dk1"/>
                </a:solidFill>
              </a:rPr>
              <a:t>Introduction to your mentor</a:t>
            </a:r>
            <a:endParaRPr sz="1500" dirty="0">
              <a:solidFill>
                <a:schemeClr val="dk1"/>
              </a:solidFill>
            </a:endParaRPr>
          </a:p>
          <a:p>
            <a:pPr marL="914400" lvl="1" indent="-323850" algn="l" rtl="0">
              <a:lnSpc>
                <a:spcPct val="115000"/>
              </a:lnSpc>
              <a:spcBef>
                <a:spcPts val="0"/>
              </a:spcBef>
              <a:spcAft>
                <a:spcPts val="0"/>
              </a:spcAft>
              <a:buClr>
                <a:schemeClr val="dk1"/>
              </a:buClr>
              <a:buSzPts val="1500"/>
              <a:buChar char="○"/>
            </a:pPr>
            <a:r>
              <a:rPr lang="en" sz="1500" dirty="0">
                <a:solidFill>
                  <a:schemeClr val="dk1"/>
                </a:solidFill>
              </a:rPr>
              <a:t>Matched based on shared similarities</a:t>
            </a:r>
            <a:endParaRPr sz="1500" dirty="0">
              <a:solidFill>
                <a:schemeClr val="dk1"/>
              </a:solidFill>
              <a:highlight>
                <a:schemeClr val="lt1"/>
              </a:highlight>
            </a:endParaRPr>
          </a:p>
          <a:p>
            <a:pPr marL="914400" lvl="1" indent="-323850" algn="l" rtl="0">
              <a:lnSpc>
                <a:spcPct val="115000"/>
              </a:lnSpc>
              <a:spcBef>
                <a:spcPts val="0"/>
              </a:spcBef>
              <a:spcAft>
                <a:spcPts val="0"/>
              </a:spcAft>
              <a:buClr>
                <a:schemeClr val="dk1"/>
              </a:buClr>
              <a:buSzPts val="1500"/>
              <a:buChar char="○"/>
            </a:pPr>
            <a:r>
              <a:rPr lang="en" sz="1500" dirty="0">
                <a:solidFill>
                  <a:schemeClr val="dk1"/>
                </a:solidFill>
              </a:rPr>
              <a:t>Meet mentor in public spaces (or online) at reasonable times of the day</a:t>
            </a:r>
            <a:br>
              <a:rPr lang="en" sz="1500" dirty="0">
                <a:solidFill>
                  <a:schemeClr val="dk1"/>
                </a:solidFill>
              </a:rPr>
            </a:br>
            <a:endParaRPr sz="1500" dirty="0">
              <a:solidFill>
                <a:schemeClr val="dk1"/>
              </a:solidFill>
            </a:endParaRPr>
          </a:p>
          <a:p>
            <a:pPr marL="457200" lvl="0" indent="-323850" algn="l" rtl="0">
              <a:lnSpc>
                <a:spcPct val="115000"/>
              </a:lnSpc>
              <a:spcBef>
                <a:spcPts val="0"/>
              </a:spcBef>
              <a:spcAft>
                <a:spcPts val="0"/>
              </a:spcAft>
              <a:buClr>
                <a:schemeClr val="dk1"/>
              </a:buClr>
              <a:buSzPts val="1500"/>
              <a:buChar char="●"/>
            </a:pPr>
            <a:r>
              <a:rPr lang="en" sz="1500" dirty="0">
                <a:solidFill>
                  <a:schemeClr val="dk1"/>
                </a:solidFill>
              </a:rPr>
              <a:t>Your mentor will reach out to you! Respond and put them on your map!</a:t>
            </a:r>
            <a:endParaRPr sz="1500" dirty="0">
              <a:solidFill>
                <a:schemeClr val="dk1"/>
              </a:solidFill>
            </a:endParaRPr>
          </a:p>
        </p:txBody>
      </p:sp>
      <p:sp>
        <p:nvSpPr>
          <p:cNvPr id="1047" name="Google Shape;1047;p7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74</a:t>
            </a:fld>
            <a:endParaRPr/>
          </a:p>
        </p:txBody>
      </p:sp>
      <p:pic>
        <p:nvPicPr>
          <p:cNvPr id="1048" name="Google Shape;1048;p74">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115340" y="4653550"/>
            <a:ext cx="2014625" cy="4652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4"/>
                                        </p:tgtEl>
                                        <p:attrNameLst>
                                          <p:attrName>style.visibility</p:attrName>
                                        </p:attrNameLst>
                                      </p:cBhvr>
                                      <p:to>
                                        <p:strVal val="visible"/>
                                      </p:to>
                                    </p:set>
                                    <p:animEffect transition="in" filter="fade">
                                      <p:cBhvr>
                                        <p:cTn id="7" dur="1000"/>
                                        <p:tgtEl>
                                          <p:spTgt spid="10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46"/>
                                        </p:tgtEl>
                                        <p:attrNameLst>
                                          <p:attrName>style.visibility</p:attrName>
                                        </p:attrNameLst>
                                      </p:cBhvr>
                                      <p:to>
                                        <p:strVal val="visible"/>
                                      </p:to>
                                    </p:set>
                                    <p:animEffect transition="in" filter="fade">
                                      <p:cBhvr>
                                        <p:cTn id="12" dur="1000"/>
                                        <p:tgtEl>
                                          <p:spTgt spid="1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p75"/>
          <p:cNvSpPr txBox="1">
            <a:spLocks noGrp="1"/>
          </p:cNvSpPr>
          <p:nvPr>
            <p:ph type="title"/>
          </p:nvPr>
        </p:nvSpPr>
        <p:spPr>
          <a:xfrm>
            <a:off x="311700" y="706282"/>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a:solidFill>
                  <a:srgbClr val="1155CC"/>
                </a:solidFill>
              </a:rPr>
              <a:t>More Resources</a:t>
            </a:r>
            <a:endParaRPr sz="2620" b="1">
              <a:solidFill>
                <a:srgbClr val="1155CC"/>
              </a:solidFill>
            </a:endParaRPr>
          </a:p>
        </p:txBody>
      </p:sp>
      <p:pic>
        <p:nvPicPr>
          <p:cNvPr id="1054" name="Google Shape;1054;p7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pic>
        <p:nvPicPr>
          <p:cNvPr id="1055" name="Google Shape;1055;p75">
            <a:extLst>
              <a:ext uri="{C183D7F6-B498-43B3-948B-1728B52AA6E4}">
                <adec:decorative xmlns:adec="http://schemas.microsoft.com/office/drawing/2017/decorative" val="1"/>
              </a:ext>
            </a:extLst>
          </p:cNvPr>
          <p:cNvPicPr preferRelativeResize="0"/>
          <p:nvPr/>
        </p:nvPicPr>
        <p:blipFill rotWithShape="1">
          <a:blip r:embed="rId4">
            <a:alphaModFix/>
          </a:blip>
          <a:srcRect l="10920" r="7220"/>
          <a:stretch/>
        </p:blipFill>
        <p:spPr>
          <a:xfrm>
            <a:off x="5860400" y="44300"/>
            <a:ext cx="3225300" cy="2162200"/>
          </a:xfrm>
          <a:prstGeom prst="rect">
            <a:avLst/>
          </a:prstGeom>
          <a:noFill/>
          <a:ln>
            <a:noFill/>
          </a:ln>
        </p:spPr>
      </p:pic>
      <p:sp>
        <p:nvSpPr>
          <p:cNvPr id="1056" name="Google Shape;1056;p75">
            <a:extLst>
              <a:ext uri="{C183D7F6-B498-43B3-948B-1728B52AA6E4}">
                <adec:decorative xmlns:adec="http://schemas.microsoft.com/office/drawing/2017/decorative" val="1"/>
              </a:ext>
            </a:extLst>
          </p:cNvPr>
          <p:cNvSpPr txBox="1"/>
          <p:nvPr/>
        </p:nvSpPr>
        <p:spPr>
          <a:xfrm>
            <a:off x="522325" y="1150825"/>
            <a:ext cx="5425500" cy="3655200"/>
          </a:xfrm>
          <a:prstGeom prst="rect">
            <a:avLst/>
          </a:prstGeom>
          <a:noFill/>
          <a:ln>
            <a:noFill/>
          </a:ln>
        </p:spPr>
        <p:txBody>
          <a:bodyPr spcFirstLastPara="1" wrap="square" lIns="91425" tIns="91425" rIns="91425" bIns="91425" anchor="t" anchorCtr="0">
            <a:normAutofit/>
          </a:bodyPr>
          <a:lstStyle/>
          <a:p>
            <a:pPr marL="457200" marR="0" lvl="0" indent="0" algn="l" rtl="0">
              <a:lnSpc>
                <a:spcPct val="115000"/>
              </a:lnSpc>
              <a:spcBef>
                <a:spcPts val="1200"/>
              </a:spcBef>
              <a:spcAft>
                <a:spcPts val="0"/>
              </a:spcAft>
              <a:buClr>
                <a:srgbClr val="000000"/>
              </a:buClr>
              <a:buSzPts val="2000"/>
              <a:buFont typeface="Arial"/>
              <a:buNone/>
            </a:pPr>
            <a:endParaRPr sz="2000" b="0" i="0" u="none" strike="noStrike" cap="none">
              <a:solidFill>
                <a:srgbClr val="000000"/>
              </a:solidFill>
              <a:highlight>
                <a:srgbClr val="FFFFFF"/>
              </a:highlight>
              <a:latin typeface="Arial"/>
              <a:ea typeface="Arial"/>
              <a:cs typeface="Arial"/>
              <a:sym typeface="Arial"/>
            </a:endParaRPr>
          </a:p>
          <a:p>
            <a:pPr marL="457200" marR="0" lvl="0" indent="0" algn="l" rtl="0">
              <a:lnSpc>
                <a:spcPct val="115000"/>
              </a:lnSpc>
              <a:spcBef>
                <a:spcPts val="1200"/>
              </a:spcBef>
              <a:spcAft>
                <a:spcPts val="0"/>
              </a:spcAft>
              <a:buClr>
                <a:srgbClr val="000000"/>
              </a:buClr>
              <a:buSzPts val="2000"/>
              <a:buFont typeface="Arial"/>
              <a:buNone/>
            </a:pPr>
            <a:br>
              <a:rPr lang="en" sz="2000" b="0" i="0" u="none" strike="noStrike" cap="none">
                <a:solidFill>
                  <a:srgbClr val="000000"/>
                </a:solidFill>
                <a:highlight>
                  <a:srgbClr val="EEFF41"/>
                </a:highlight>
                <a:latin typeface="Arial"/>
                <a:ea typeface="Arial"/>
                <a:cs typeface="Arial"/>
                <a:sym typeface="Arial"/>
              </a:rPr>
            </a:br>
            <a:endParaRPr sz="2000" b="0" i="0" u="none" strike="noStrike" cap="none">
              <a:solidFill>
                <a:srgbClr val="000000"/>
              </a:solidFill>
              <a:highlight>
                <a:srgbClr val="EEFF41"/>
              </a:highlight>
              <a:latin typeface="Arial"/>
              <a:ea typeface="Arial"/>
              <a:cs typeface="Arial"/>
              <a:sym typeface="Arial"/>
            </a:endParaRPr>
          </a:p>
        </p:txBody>
      </p:sp>
      <p:sp>
        <p:nvSpPr>
          <p:cNvPr id="1057" name="Google Shape;1057;p75"/>
          <p:cNvSpPr txBox="1"/>
          <p:nvPr/>
        </p:nvSpPr>
        <p:spPr>
          <a:xfrm>
            <a:off x="402500" y="1703170"/>
            <a:ext cx="7914300" cy="2950379"/>
          </a:xfrm>
          <a:prstGeom prst="rect">
            <a:avLst/>
          </a:prstGeom>
          <a:noFill/>
          <a:ln>
            <a:noFill/>
          </a:ln>
        </p:spPr>
        <p:txBody>
          <a:bodyPr spcFirstLastPara="1" wrap="square" lIns="91425" tIns="91425" rIns="91425" bIns="91425" anchor="t" anchorCtr="0">
            <a:normAutofit fontScale="92500" lnSpcReduction="10000"/>
          </a:bodyPr>
          <a:lstStyle/>
          <a:p>
            <a:pPr marL="457200" marR="0" lvl="0" indent="-393700" algn="l" rtl="0">
              <a:lnSpc>
                <a:spcPct val="115000"/>
              </a:lnSpc>
              <a:spcBef>
                <a:spcPts val="0"/>
              </a:spcBef>
              <a:spcAft>
                <a:spcPts val="0"/>
              </a:spcAft>
              <a:buClr>
                <a:schemeClr val="dk1"/>
              </a:buClr>
              <a:buSzPct val="108108"/>
              <a:buFont typeface="Arial"/>
              <a:buChar char="●"/>
            </a:pPr>
            <a:r>
              <a:rPr lang="en" sz="2600" b="0" i="0" u="none" strike="noStrike" cap="none" dirty="0">
                <a:solidFill>
                  <a:schemeClr val="dk1"/>
                </a:solidFill>
                <a:latin typeface="Arial"/>
                <a:ea typeface="Arial"/>
                <a:cs typeface="Arial"/>
                <a:sym typeface="Arial"/>
              </a:rPr>
              <a:t>[ADD WEBSITES WHERE STUDENTS CAN FIND MORE RESOURCES]</a:t>
            </a:r>
            <a:endParaRPr dirty="0"/>
          </a:p>
          <a:p>
            <a:pPr marL="63500" marR="0" lvl="0" indent="0" algn="l" rtl="0">
              <a:lnSpc>
                <a:spcPct val="115000"/>
              </a:lnSpc>
              <a:spcBef>
                <a:spcPts val="0"/>
              </a:spcBef>
              <a:spcAft>
                <a:spcPts val="0"/>
              </a:spcAft>
              <a:buClr>
                <a:schemeClr val="dk1"/>
              </a:buClr>
              <a:buSzPct val="108108"/>
              <a:buFont typeface="Arial"/>
              <a:buNone/>
            </a:pPr>
            <a:endParaRPr sz="2600" b="0" i="0" u="none" strike="noStrike" cap="none" dirty="0">
              <a:solidFill>
                <a:schemeClr val="dk1"/>
              </a:solidFill>
              <a:latin typeface="Arial"/>
              <a:ea typeface="Arial"/>
              <a:cs typeface="Arial"/>
              <a:sym typeface="Arial"/>
            </a:endParaRPr>
          </a:p>
          <a:p>
            <a:pPr marL="457200" marR="0" lvl="0" indent="-393700" algn="l" rtl="0">
              <a:lnSpc>
                <a:spcPct val="115000"/>
              </a:lnSpc>
              <a:spcBef>
                <a:spcPts val="0"/>
              </a:spcBef>
              <a:spcAft>
                <a:spcPts val="0"/>
              </a:spcAft>
              <a:buClr>
                <a:schemeClr val="dk1"/>
              </a:buClr>
              <a:buSzPct val="108108"/>
              <a:buFont typeface="Arial"/>
              <a:buChar char="●"/>
            </a:pPr>
            <a:r>
              <a:rPr lang="en" sz="2600" b="0" i="0" u="none" strike="noStrike" cap="none" dirty="0">
                <a:solidFill>
                  <a:schemeClr val="dk1"/>
                </a:solidFill>
                <a:latin typeface="Arial"/>
                <a:ea typeface="Arial"/>
                <a:cs typeface="Arial"/>
                <a:sym typeface="Arial"/>
              </a:rPr>
              <a:t>[SHARE CONTACTS HELPFUL TO STUDENTS]</a:t>
            </a:r>
            <a:br>
              <a:rPr lang="en" sz="2600" b="0" i="0" u="none" strike="noStrike" cap="none" dirty="0">
                <a:solidFill>
                  <a:schemeClr val="dk1"/>
                </a:solidFill>
                <a:latin typeface="Arial"/>
                <a:ea typeface="Arial"/>
                <a:cs typeface="Arial"/>
                <a:sym typeface="Arial"/>
              </a:rPr>
            </a:br>
            <a:endParaRPr sz="2600" b="0" i="0" u="none" strike="noStrike" cap="none" dirty="0">
              <a:solidFill>
                <a:schemeClr val="dk1"/>
              </a:solidFill>
              <a:latin typeface="Arial"/>
              <a:ea typeface="Arial"/>
              <a:cs typeface="Arial"/>
              <a:sym typeface="Arial"/>
            </a:endParaRPr>
          </a:p>
          <a:p>
            <a:pPr marL="457200" marR="0" lvl="0" indent="-393700" algn="l" rtl="0">
              <a:lnSpc>
                <a:spcPct val="115000"/>
              </a:lnSpc>
              <a:spcBef>
                <a:spcPts val="0"/>
              </a:spcBef>
              <a:spcAft>
                <a:spcPts val="0"/>
              </a:spcAft>
              <a:buClr>
                <a:schemeClr val="dk1"/>
              </a:buClr>
              <a:buSzPct val="108108"/>
              <a:buFont typeface="Arial"/>
              <a:buChar char="●"/>
            </a:pPr>
            <a:r>
              <a:rPr lang="en-US" sz="2600" b="0" i="0" u="none" strike="noStrike" cap="none" dirty="0">
                <a:solidFill>
                  <a:schemeClr val="dk1"/>
                </a:solidFill>
                <a:latin typeface="Arial"/>
                <a:ea typeface="Arial"/>
                <a:cs typeface="Arial"/>
                <a:sym typeface="Arial"/>
              </a:rPr>
              <a:t>[SHARE ANY OTHER RESOURCES THAT DIRECTLY SUPPORT PROGRESSERS]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7">
                                            <p:txEl>
                                              <p:pRg st="0" end="0"/>
                                            </p:txEl>
                                          </p:spTgt>
                                        </p:tgtEl>
                                        <p:attrNameLst>
                                          <p:attrName>style.visibility</p:attrName>
                                        </p:attrNameLst>
                                      </p:cBhvr>
                                      <p:to>
                                        <p:strVal val="visible"/>
                                      </p:to>
                                    </p:set>
                                    <p:animEffect transition="in" filter="fade">
                                      <p:cBhvr>
                                        <p:cTn id="7" dur="500"/>
                                        <p:tgtEl>
                                          <p:spTgt spid="105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57">
                                            <p:txEl>
                                              <p:pRg st="2" end="2"/>
                                            </p:txEl>
                                          </p:spTgt>
                                        </p:tgtEl>
                                        <p:attrNameLst>
                                          <p:attrName>style.visibility</p:attrName>
                                        </p:attrNameLst>
                                      </p:cBhvr>
                                      <p:to>
                                        <p:strVal val="visible"/>
                                      </p:to>
                                    </p:set>
                                    <p:animEffect transition="in" filter="fade">
                                      <p:cBhvr>
                                        <p:cTn id="12" dur="500"/>
                                        <p:tgtEl>
                                          <p:spTgt spid="105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8"/>
          <p:cNvSpPr txBox="1">
            <a:spLocks noGrp="1"/>
          </p:cNvSpPr>
          <p:nvPr>
            <p:ph type="title" idx="4294967295"/>
          </p:nvPr>
        </p:nvSpPr>
        <p:spPr>
          <a:xfrm>
            <a:off x="209675" y="1881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2620" b="1" dirty="0">
                <a:solidFill>
                  <a:srgbClr val="1155CC"/>
                </a:solidFill>
              </a:rPr>
              <a:t>Let’s get started…</a:t>
            </a:r>
            <a:endParaRPr sz="2620" dirty="0"/>
          </a:p>
        </p:txBody>
      </p:sp>
      <p:pic>
        <p:nvPicPr>
          <p:cNvPr id="191" name="Google Shape;191;p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115340" y="4653550"/>
            <a:ext cx="2014625" cy="465225"/>
          </a:xfrm>
          <a:prstGeom prst="rect">
            <a:avLst/>
          </a:prstGeom>
          <a:noFill/>
          <a:ln>
            <a:noFill/>
          </a:ln>
        </p:spPr>
      </p:pic>
      <p:sp>
        <p:nvSpPr>
          <p:cNvPr id="192" name="Google Shape;192;p8"/>
          <p:cNvSpPr txBox="1">
            <a:spLocks noGrp="1"/>
          </p:cNvSpPr>
          <p:nvPr>
            <p:ph type="sldNum" idx="12"/>
          </p:nvPr>
        </p:nvSpPr>
        <p:spPr>
          <a:xfrm>
            <a:off x="1" y="4972050"/>
            <a:ext cx="307800" cy="171600"/>
          </a:xfrm>
          <a:prstGeom prst="rect">
            <a:avLst/>
          </a:prstGeom>
          <a:noFill/>
          <a:ln>
            <a:noFill/>
          </a:ln>
        </p:spPr>
        <p:txBody>
          <a:bodyPr spcFirstLastPara="1" wrap="square" lIns="61550" tIns="30775" rIns="61550" bIns="30775" anchor="ctr" anchorCtr="0">
            <a:noAutofit/>
          </a:bodyPr>
          <a:lstStyle/>
          <a:p>
            <a:pPr marL="0" lvl="0" indent="0" algn="r" rtl="0">
              <a:lnSpc>
                <a:spcPct val="100000"/>
              </a:lnSpc>
              <a:spcBef>
                <a:spcPts val="0"/>
              </a:spcBef>
              <a:spcAft>
                <a:spcPts val="0"/>
              </a:spcAft>
              <a:buClr>
                <a:srgbClr val="687F00"/>
              </a:buClr>
              <a:buSzPts val="500"/>
              <a:buFont typeface="Corbel"/>
              <a:buNone/>
            </a:pPr>
            <a:fld id="{00000000-1234-1234-1234-123412341234}" type="slidenum">
              <a:rPr lang="en"/>
              <a:t>8</a:t>
            </a:fld>
            <a:endParaRPr/>
          </a:p>
        </p:txBody>
      </p:sp>
      <p:sp>
        <p:nvSpPr>
          <p:cNvPr id="193" name="Google Shape;193;p8"/>
          <p:cNvSpPr txBox="1">
            <a:spLocks noGrp="1"/>
          </p:cNvSpPr>
          <p:nvPr>
            <p:ph type="body" idx="4294967295"/>
          </p:nvPr>
        </p:nvSpPr>
        <p:spPr>
          <a:xfrm>
            <a:off x="470875" y="1041300"/>
            <a:ext cx="8311200" cy="3416400"/>
          </a:xfrm>
          <a:prstGeom prst="rect">
            <a:avLst/>
          </a:prstGeom>
          <a:noFill/>
          <a:ln>
            <a:noFill/>
          </a:ln>
        </p:spPr>
        <p:txBody>
          <a:bodyPr spcFirstLastPara="1" wrap="square" lIns="91425" tIns="91425" rIns="91425" bIns="91425" anchor="t" anchorCtr="0">
            <a:noAutofit/>
          </a:bodyPr>
          <a:lstStyle/>
          <a:p>
            <a:pPr marL="387350" indent="-285750">
              <a:lnSpc>
                <a:spcPct val="88181"/>
              </a:lnSpc>
              <a:buClr>
                <a:schemeClr val="dk1"/>
              </a:buClr>
              <a:buSzPts val="2000"/>
            </a:pPr>
            <a:r>
              <a:rPr lang="en" sz="2800" dirty="0">
                <a:solidFill>
                  <a:schemeClr val="tx1"/>
                </a:solidFill>
              </a:rPr>
              <a:t>Who is here today?</a:t>
            </a:r>
          </a:p>
          <a:p>
            <a:pPr marL="844550" lvl="1" indent="-285750">
              <a:lnSpc>
                <a:spcPct val="88181"/>
              </a:lnSpc>
              <a:buClr>
                <a:schemeClr val="dk1"/>
              </a:buClr>
              <a:buSzPts val="2000"/>
            </a:pPr>
            <a:r>
              <a:rPr lang="en" sz="2000" dirty="0">
                <a:solidFill>
                  <a:schemeClr val="tx1"/>
                </a:solidFill>
              </a:rPr>
              <a:t>Introduce yourself</a:t>
            </a:r>
          </a:p>
          <a:p>
            <a:pPr marL="844550" lvl="1" indent="-285750">
              <a:lnSpc>
                <a:spcPct val="88181"/>
              </a:lnSpc>
              <a:buClr>
                <a:schemeClr val="dk1"/>
              </a:buClr>
              <a:buSzPts val="2000"/>
            </a:pPr>
            <a:r>
              <a:rPr lang="en" sz="2000" dirty="0">
                <a:solidFill>
                  <a:schemeClr val="tx1"/>
                </a:solidFill>
              </a:rPr>
              <a:t>What school are you from?</a:t>
            </a:r>
          </a:p>
          <a:p>
            <a:pPr marL="844550" lvl="1" indent="-285750">
              <a:lnSpc>
                <a:spcPct val="88181"/>
              </a:lnSpc>
              <a:buClr>
                <a:schemeClr val="dk1"/>
              </a:buClr>
              <a:buSzPts val="2000"/>
            </a:pPr>
            <a:r>
              <a:rPr lang="en" sz="2000" dirty="0">
                <a:solidFill>
                  <a:schemeClr val="tx1"/>
                </a:solidFill>
              </a:rPr>
              <a:t>What is your major or major interest?</a:t>
            </a:r>
            <a:br>
              <a:rPr lang="en" sz="2000" dirty="0">
                <a:solidFill>
                  <a:schemeClr val="tx1"/>
                </a:solidFill>
              </a:rPr>
            </a:br>
            <a:endParaRPr sz="2000" dirty="0">
              <a:solidFill>
                <a:schemeClr val="tx1"/>
              </a:solidFill>
            </a:endParaRPr>
          </a:p>
          <a:p>
            <a:pPr marL="387350" indent="-285750">
              <a:lnSpc>
                <a:spcPct val="88181"/>
              </a:lnSpc>
              <a:buClr>
                <a:schemeClr val="dk1"/>
              </a:buClr>
              <a:buSzPts val="2000"/>
            </a:pPr>
            <a:r>
              <a:rPr lang="en" sz="2800" dirty="0">
                <a:solidFill>
                  <a:schemeClr val="tx1"/>
                </a:solidFill>
              </a:rPr>
              <a:t>What are you hoping for today?</a:t>
            </a:r>
            <a:br>
              <a:rPr lang="en" sz="2800" dirty="0">
                <a:solidFill>
                  <a:schemeClr val="tx1"/>
                </a:solidFill>
              </a:rPr>
            </a:br>
            <a:endParaRPr sz="2800" dirty="0">
              <a:solidFill>
                <a:schemeClr val="tx1"/>
              </a:solidFill>
            </a:endParaRPr>
          </a:p>
          <a:p>
            <a:pPr marL="387350" indent="-285750">
              <a:lnSpc>
                <a:spcPct val="88181"/>
              </a:lnSpc>
              <a:buClr>
                <a:schemeClr val="dk1"/>
              </a:buClr>
              <a:buSzPts val="2000"/>
            </a:pPr>
            <a:r>
              <a:rPr lang="en" sz="2800" dirty="0">
                <a:solidFill>
                  <a:schemeClr val="tx1"/>
                </a:solidFill>
              </a:rPr>
              <a:t>Why are you here?</a:t>
            </a:r>
            <a:endParaRPr lang="en" sz="2000" dirty="0">
              <a:solidFill>
                <a:schemeClr val="tx1"/>
              </a:solidFill>
            </a:endParaRPr>
          </a:p>
        </p:txBody>
      </p:sp>
      <p:pic>
        <p:nvPicPr>
          <p:cNvPr id="3" name="Picture 2">
            <a:extLst>
              <a:ext uri="{FF2B5EF4-FFF2-40B4-BE49-F238E27FC236}">
                <a16:creationId xmlns:a16="http://schemas.microsoft.com/office/drawing/2014/main" id="{E6C10D68-B2B6-6412-7EF0-F1A098370FF0}"/>
              </a:ext>
            </a:extLst>
          </p:cNvPr>
          <p:cNvPicPr>
            <a:picLocks noChangeAspect="1"/>
          </p:cNvPicPr>
          <p:nvPr/>
        </p:nvPicPr>
        <p:blipFill>
          <a:blip r:embed="rId4"/>
          <a:srcRect l="7001" t="5950" r="8928" b="49550"/>
          <a:stretch>
            <a:fillRect/>
          </a:stretch>
        </p:blipFill>
        <p:spPr>
          <a:xfrm>
            <a:off x="5974134" y="270096"/>
            <a:ext cx="2834786" cy="981407"/>
          </a:xfrm>
          <a:prstGeom prst="rect">
            <a:avLst/>
          </a:prstGeom>
        </p:spPr>
      </p:pic>
      <p:pic>
        <p:nvPicPr>
          <p:cNvPr id="4" name="Picture 3">
            <a:extLst>
              <a:ext uri="{FF2B5EF4-FFF2-40B4-BE49-F238E27FC236}">
                <a16:creationId xmlns:a16="http://schemas.microsoft.com/office/drawing/2014/main" id="{218DBC75-2691-A3B8-20A7-EB10957D5865}"/>
              </a:ext>
            </a:extLst>
          </p:cNvPr>
          <p:cNvPicPr>
            <a:picLocks noChangeAspect="1"/>
          </p:cNvPicPr>
          <p:nvPr/>
        </p:nvPicPr>
        <p:blipFill>
          <a:blip r:embed="rId4"/>
          <a:srcRect l="9823" t="48962" r="6713" b="7664"/>
          <a:stretch>
            <a:fillRect/>
          </a:stretch>
        </p:blipFill>
        <p:spPr>
          <a:xfrm>
            <a:off x="5974134" y="1333499"/>
            <a:ext cx="2834786" cy="981406"/>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3"/>
                                        </p:tgtEl>
                                        <p:attrNameLst>
                                          <p:attrName>style.visibility</p:attrName>
                                        </p:attrNameLst>
                                      </p:cBhvr>
                                      <p:to>
                                        <p:strVal val="visible"/>
                                      </p:to>
                                    </p:set>
                                    <p:animEffect transition="in" filter="fade">
                                      <p:cBhvr>
                                        <p:cTn id="7" dur="1000"/>
                                        <p:tgtEl>
                                          <p:spTgt spid="193"/>
                                        </p:tgtEl>
                                      </p:cBhvr>
                                    </p:animEffect>
                                  </p:childTnLst>
                                </p:cTn>
                              </p:par>
                              <p:par>
                                <p:cTn id="8" presetID="10" presetClass="entr" presetSubtype="0" fill="hold" nodeType="withEffect">
                                  <p:stCondLst>
                                    <p:cond delay="0"/>
                                  </p:stCondLst>
                                  <p:childTnLst>
                                    <p:set>
                                      <p:cBhvr>
                                        <p:cTn id="9" dur="1" fill="hold">
                                          <p:stCondLst>
                                            <p:cond delay="0"/>
                                          </p:stCondLst>
                                        </p:cTn>
                                        <p:tgtEl>
                                          <p:spTgt spid="193">
                                            <p:txEl>
                                              <p:pRg st="0" end="0"/>
                                            </p:txEl>
                                          </p:spTgt>
                                        </p:tgtEl>
                                        <p:attrNameLst>
                                          <p:attrName>style.visibility</p:attrName>
                                        </p:attrNameLst>
                                      </p:cBhvr>
                                      <p:to>
                                        <p:strVal val="visible"/>
                                      </p:to>
                                    </p:set>
                                    <p:animEffect transition="in" filter="fade">
                                      <p:cBhvr>
                                        <p:cTn id="10" dur="1000"/>
                                        <p:tgtEl>
                                          <p:spTgt spid="19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3">
                                            <p:txEl>
                                              <p:pRg st="1" end="1"/>
                                            </p:txEl>
                                          </p:spTgt>
                                        </p:tgtEl>
                                        <p:attrNameLst>
                                          <p:attrName>style.visibility</p:attrName>
                                        </p:attrNameLst>
                                      </p:cBhvr>
                                      <p:to>
                                        <p:strVal val="visible"/>
                                      </p:to>
                                    </p:set>
                                    <p:animEffect transition="in" filter="fade">
                                      <p:cBhvr>
                                        <p:cTn id="13" dur="1000"/>
                                        <p:tgtEl>
                                          <p:spTgt spid="193">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3">
                                            <p:txEl>
                                              <p:pRg st="2" end="2"/>
                                            </p:txEl>
                                          </p:spTgt>
                                        </p:tgtEl>
                                        <p:attrNameLst>
                                          <p:attrName>style.visibility</p:attrName>
                                        </p:attrNameLst>
                                      </p:cBhvr>
                                      <p:to>
                                        <p:strVal val="visible"/>
                                      </p:to>
                                    </p:set>
                                    <p:animEffect transition="in" filter="fade">
                                      <p:cBhvr>
                                        <p:cTn id="16" dur="1000"/>
                                        <p:tgtEl>
                                          <p:spTgt spid="193">
                                            <p:txEl>
                                              <p:pRg st="2" end="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93">
                                            <p:txEl>
                                              <p:pRg st="3" end="3"/>
                                            </p:txEl>
                                          </p:spTgt>
                                        </p:tgtEl>
                                        <p:attrNameLst>
                                          <p:attrName>style.visibility</p:attrName>
                                        </p:attrNameLst>
                                      </p:cBhvr>
                                      <p:to>
                                        <p:strVal val="visible"/>
                                      </p:to>
                                    </p:set>
                                    <p:animEffect transition="in" filter="fade">
                                      <p:cBhvr>
                                        <p:cTn id="19" dur="1000"/>
                                        <p:tgtEl>
                                          <p:spTgt spid="193">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93">
                                            <p:txEl>
                                              <p:pRg st="4" end="4"/>
                                            </p:txEl>
                                          </p:spTgt>
                                        </p:tgtEl>
                                        <p:attrNameLst>
                                          <p:attrName>style.visibility</p:attrName>
                                        </p:attrNameLst>
                                      </p:cBhvr>
                                      <p:to>
                                        <p:strVal val="visible"/>
                                      </p:to>
                                    </p:set>
                                    <p:animEffect transition="in" filter="fade">
                                      <p:cBhvr>
                                        <p:cTn id="22" dur="1000"/>
                                        <p:tgtEl>
                                          <p:spTgt spid="193">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93">
                                            <p:txEl>
                                              <p:pRg st="5" end="5"/>
                                            </p:txEl>
                                          </p:spTgt>
                                        </p:tgtEl>
                                        <p:attrNameLst>
                                          <p:attrName>style.visibility</p:attrName>
                                        </p:attrNameLst>
                                      </p:cBhvr>
                                      <p:to>
                                        <p:strVal val="visible"/>
                                      </p:to>
                                    </p:set>
                                    <p:animEffect transition="in" filter="fade">
                                      <p:cBhvr>
                                        <p:cTn id="25" dur="1000"/>
                                        <p:tgtEl>
                                          <p:spTgt spid="19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9">
            <a:extLst>
              <a:ext uri="{C183D7F6-B498-43B3-948B-1728B52AA6E4}">
                <adec:decorative xmlns:adec="http://schemas.microsoft.com/office/drawing/2017/decorative" val="1"/>
              </a:ext>
            </a:extLst>
          </p:cNvPr>
          <p:cNvPicPr preferRelativeResize="0"/>
          <p:nvPr/>
        </p:nvPicPr>
        <p:blipFill rotWithShape="1">
          <a:blip r:embed="rId3">
            <a:alphaModFix/>
          </a:blip>
          <a:srcRect b="8875"/>
          <a:stretch/>
        </p:blipFill>
        <p:spPr>
          <a:xfrm>
            <a:off x="-51452" y="-80577"/>
            <a:ext cx="9195452" cy="6179052"/>
          </a:xfrm>
          <a:prstGeom prst="rect">
            <a:avLst/>
          </a:prstGeom>
          <a:noFill/>
          <a:ln>
            <a:noFill/>
          </a:ln>
        </p:spPr>
      </p:pic>
      <p:sp>
        <p:nvSpPr>
          <p:cNvPr id="199" name="Google Shape;199;p9"/>
          <p:cNvSpPr txBox="1">
            <a:spLocks noGrp="1"/>
          </p:cNvSpPr>
          <p:nvPr>
            <p:ph type="ctrTitle"/>
          </p:nvPr>
        </p:nvSpPr>
        <p:spPr>
          <a:xfrm>
            <a:off x="0" y="205750"/>
            <a:ext cx="9041100" cy="50406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5200"/>
              <a:buNone/>
            </a:pPr>
            <a:r>
              <a:rPr lang="en" sz="4100" dirty="0">
                <a:solidFill>
                  <a:schemeClr val="lt1"/>
                </a:solidFill>
              </a:rPr>
              <a:t>earth &amp; environmental scientists will be part of solving many of today’s greatest challenges </a:t>
            </a:r>
            <a:endParaRPr sz="4100" dirty="0">
              <a:solidFill>
                <a:schemeClr val="lt1"/>
              </a:solidFill>
            </a:endParaRPr>
          </a:p>
        </p:txBody>
      </p:sp>
      <p:sp>
        <p:nvSpPr>
          <p:cNvPr id="200" name="Google Shape;20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p>
            <a:pPr marL="0" lvl="0" indent="0" algn="r" rtl="0">
              <a:lnSpc>
                <a:spcPct val="100000"/>
              </a:lnSpc>
              <a:spcBef>
                <a:spcPts val="0"/>
              </a:spcBef>
              <a:spcAft>
                <a:spcPts val="0"/>
              </a:spcAft>
              <a:buSzPts val="1000"/>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TotalTime>
  <Words>8297</Words>
  <Application>Microsoft Macintosh PowerPoint</Application>
  <PresentationFormat>On-screen Show (16:9)</PresentationFormat>
  <Paragraphs>1056</Paragraphs>
  <Slides>75</Slides>
  <Notes>75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75</vt:i4>
      </vt:variant>
    </vt:vector>
  </HeadingPairs>
  <TitlesOfParts>
    <vt:vector size="84" baseType="lpstr">
      <vt:lpstr>Corbel</vt:lpstr>
      <vt:lpstr>Calibri</vt:lpstr>
      <vt:lpstr>Times New Roman</vt:lpstr>
      <vt:lpstr>Arial</vt:lpstr>
      <vt:lpstr>Archivo</vt:lpstr>
      <vt:lpstr>Lato</vt:lpstr>
      <vt:lpstr>Verdana</vt:lpstr>
      <vt:lpstr>Simple Light</vt:lpstr>
      <vt:lpstr>Simple Light</vt:lpstr>
      <vt:lpstr>[Year] Mentoring Program Kick-Off Workshop</vt:lpstr>
      <vt:lpstr>Land Acknowledgment</vt:lpstr>
      <vt:lpstr>Your PROGRESS Support Team</vt:lpstr>
      <vt:lpstr>Goals for Today:</vt:lpstr>
      <vt:lpstr>Site Logistics</vt:lpstr>
      <vt:lpstr>Our Agenda</vt:lpstr>
      <vt:lpstr>Engaging with one another today</vt:lpstr>
      <vt:lpstr>Let’s get started…</vt:lpstr>
      <vt:lpstr>earth &amp; environmental scientists will be part of solving many of today’s greatest challenges </vt:lpstr>
      <vt:lpstr>Why earth and environmental sciences</vt:lpstr>
      <vt:lpstr>I care about clean water.</vt:lpstr>
      <vt:lpstr>I think volcanoes are amazing!</vt:lpstr>
      <vt:lpstr>I feel most at peace  when I am in nature.</vt:lpstr>
      <vt:lpstr>I want to make a difference.</vt:lpstr>
      <vt:lpstr>Let’s talk about an issue that matters here in [location].</vt:lpstr>
      <vt:lpstr>Location Specific Issue 1</vt:lpstr>
      <vt:lpstr>Location Specific Issue 2 </vt:lpstr>
      <vt:lpstr>[State a local issue]</vt:lpstr>
      <vt:lpstr>Panel Discussion:  Pathways to the Earth and Environmental Sciences</vt:lpstr>
      <vt:lpstr>Break: 11:30 - 11:45 AM Be back @ 11:45AM! </vt:lpstr>
      <vt:lpstr>Professional Ecosystem Support Mapping Activity</vt:lpstr>
      <vt:lpstr>What is the truth about Science work?</vt:lpstr>
      <vt:lpstr>Professional Ecosystem Support Mapping Activity Template   </vt:lpstr>
      <vt:lpstr>Everyone needs different types of support</vt:lpstr>
      <vt:lpstr>Professional Ecosystem Support Mapping Activity: Getting Your Work Done   </vt:lpstr>
      <vt:lpstr>Professional Ecosystem Support Mapping Activity: Career Advancement   </vt:lpstr>
      <vt:lpstr>Professional Ecosystem Support Mapping Activity: Well-being   </vt:lpstr>
      <vt:lpstr>Each of these groups help you succeed in different ways</vt:lpstr>
      <vt:lpstr>Getting your work done requires:</vt:lpstr>
      <vt:lpstr>Career Advancement requires:</vt:lpstr>
      <vt:lpstr>Well-being requires:</vt:lpstr>
      <vt:lpstr>Who is in your ecosystem of support?</vt:lpstr>
      <vt:lpstr>Who is in your ecosystem of support? </vt:lpstr>
      <vt:lpstr>Who is in your ecosystem of support?: Example</vt:lpstr>
      <vt:lpstr>Do you have any unicorns?</vt:lpstr>
      <vt:lpstr>Let’s look at an example:</vt:lpstr>
      <vt:lpstr>[Facilitator]’s Map in [enter a year]:</vt:lpstr>
      <vt:lpstr>Your ecosystem will change over time.</vt:lpstr>
      <vt:lpstr>Remember everyone in your network…   ...also has a network!  </vt:lpstr>
      <vt:lpstr>Professional Ecosystem Support Map Discussion</vt:lpstr>
      <vt:lpstr>How do I find people for all of these areas?: Your Work </vt:lpstr>
      <vt:lpstr>How do I find people for all of these areas?: Career</vt:lpstr>
      <vt:lpstr>How do I find people for all of these areas?: Well-being</vt:lpstr>
      <vt:lpstr>Let’s practice reaching out! </vt:lpstr>
      <vt:lpstr>Let’s help each other </vt:lpstr>
      <vt:lpstr>DO’s and DON’T’s for Making Requests</vt:lpstr>
      <vt:lpstr>Professional Ecosystem Support Map</vt:lpstr>
      <vt:lpstr>Be sure to vote on your first impressions! Stamp for YES!</vt:lpstr>
      <vt:lpstr>Panel Discussion: What Mentoring Means to Me</vt:lpstr>
      <vt:lpstr>Be back at 3:05!</vt:lpstr>
      <vt:lpstr>Growing Equitable Inclusion</vt:lpstr>
      <vt:lpstr>Who are we?    Social Identities  Flower Power Exercise</vt:lpstr>
      <vt:lpstr>Flower Power Exercise </vt:lpstr>
      <vt:lpstr>Discussion  </vt:lpstr>
      <vt:lpstr>2.  First Impressions </vt:lpstr>
      <vt:lpstr>2. First Impressions  Based on what you have seen so far:</vt:lpstr>
      <vt:lpstr>First Impressions Example</vt:lpstr>
      <vt:lpstr>2.  First Impressions The Power and Impacts of Impressions</vt:lpstr>
      <vt:lpstr>Antidotes</vt:lpstr>
      <vt:lpstr>3.  Reflecting on Support that comes from Kindness    </vt:lpstr>
      <vt:lpstr>3. Reflecting on Support that comes as Kindness</vt:lpstr>
      <vt:lpstr>Discussion </vt:lpstr>
      <vt:lpstr>Summary</vt:lpstr>
      <vt:lpstr>Connection ToolKit  </vt:lpstr>
      <vt:lpstr>How do you feel about professional networking?</vt:lpstr>
      <vt:lpstr>Bad news:  Life is one giant networking opportunity </vt:lpstr>
      <vt:lpstr>Networking Tools</vt:lpstr>
      <vt:lpstr>1. Play to your strengths</vt:lpstr>
      <vt:lpstr>Discussion - Let’s Hear from the Room</vt:lpstr>
      <vt:lpstr>Recap</vt:lpstr>
      <vt:lpstr>2.  Be interested, not just interesting</vt:lpstr>
      <vt:lpstr>3.  Set SMART goals</vt:lpstr>
      <vt:lpstr>Get to know your GROUP</vt:lpstr>
      <vt:lpstr>We are in this together.  Let’s make more PROGRESS!</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Chris Olex</dc:creator>
  <cp:lastModifiedBy>Milena Guajardo</cp:lastModifiedBy>
  <cp:revision>10</cp:revision>
  <dcterms:modified xsi:type="dcterms:W3CDTF">2026-07-29T19:53:07Z</dcterms:modified>
</cp:coreProperties>
</file>