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8404800" cy="31089600"/>
  <p:notesSz cx="6858000" cy="9144000"/>
  <p:embeddedFontLst>
    <p:embeddedFont>
      <p:font typeface="Arial Narrow" panose="020B060402020202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G6hMOmMhWBsru9ljXoHxEhK8w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17A0AE5-6E07-4945-A2BD-4827AA7A9B64}">
  <a:tblStyle styleId="{017A0AE5-6E07-4945-A2BD-4827AA7A9B6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37"/>
  </p:normalViewPr>
  <p:slideViewPr>
    <p:cSldViewPr snapToGrid="0">
      <p:cViewPr>
        <p:scale>
          <a:sx n="35" d="100"/>
          <a:sy n="35" d="100"/>
        </p:scale>
        <p:origin x="8" y="-2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11275" y="685800"/>
            <a:ext cx="42354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880360" y="5088045"/>
            <a:ext cx="32644080" cy="10823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0"/>
              <a:buFont typeface="Calibri"/>
              <a:buNone/>
              <a:defRPr sz="25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800600" y="16329239"/>
            <a:ext cx="28803600" cy="7506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10080"/>
            </a:lvl1pPr>
            <a:lvl2pPr lvl="1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8400"/>
            </a:lvl2pPr>
            <a:lvl3pPr lvl="2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7560"/>
            </a:lvl3pPr>
            <a:lvl4pPr lvl="3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4pPr>
            <a:lvl5pPr lvl="4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5pPr>
            <a:lvl6pPr lvl="5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6pPr>
            <a:lvl7pPr lvl="6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7pPr>
            <a:lvl8pPr lvl="7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8pPr>
            <a:lvl9pPr lvl="8" algn="ctr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640330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9339367" y="1577129"/>
            <a:ext cx="19726066" cy="33124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8450455" y="10688215"/>
            <a:ext cx="26346999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648355" y="2647210"/>
            <a:ext cx="26346999" cy="243630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640330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640330" y="8276166"/>
            <a:ext cx="33124140" cy="19726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620330" y="7750819"/>
            <a:ext cx="33124140" cy="12932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0"/>
              <a:buFont typeface="Calibri"/>
              <a:buNone/>
              <a:defRPr sz="25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620330" y="20805572"/>
            <a:ext cx="33124140" cy="6800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1008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8400"/>
              <a:buNone/>
              <a:defRPr sz="84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7560"/>
              <a:buNone/>
              <a:defRPr sz="756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rgbClr val="888888"/>
              </a:buClr>
              <a:buSzPts val="6720"/>
              <a:buNone/>
              <a:defRPr sz="671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640330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640330" y="8276166"/>
            <a:ext cx="16322040" cy="19726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9442430" y="8276166"/>
            <a:ext cx="16322040" cy="19726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645332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645336" y="7621272"/>
            <a:ext cx="16247028" cy="3735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10080" b="1"/>
            </a:lvl1pPr>
            <a:lvl2pPr marL="914400" lvl="1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8400" b="1"/>
            </a:lvl2pPr>
            <a:lvl3pPr marL="1371600" lvl="2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7560" b="1"/>
            </a:lvl3pPr>
            <a:lvl4pPr marL="1828800" lvl="3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4pPr>
            <a:lvl5pPr marL="2286000" lvl="4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5pPr>
            <a:lvl6pPr marL="2743200" lvl="5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6pPr>
            <a:lvl7pPr marL="3200400" lvl="6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7pPr>
            <a:lvl8pPr marL="3657600" lvl="7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8pPr>
            <a:lvl9pPr marL="4114800" lvl="8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645336" y="11356340"/>
            <a:ext cx="16247028" cy="1670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9442432" y="7621272"/>
            <a:ext cx="16327042" cy="3735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0080"/>
              <a:buNone/>
              <a:defRPr sz="10080" b="1"/>
            </a:lvl1pPr>
            <a:lvl2pPr marL="914400" lvl="1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None/>
              <a:defRPr sz="8400" b="1"/>
            </a:lvl2pPr>
            <a:lvl3pPr marL="1371600" lvl="2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None/>
              <a:defRPr sz="7560" b="1"/>
            </a:lvl3pPr>
            <a:lvl4pPr marL="1828800" lvl="3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4pPr>
            <a:lvl5pPr marL="2286000" lvl="4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5pPr>
            <a:lvl6pPr marL="2743200" lvl="5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6pPr>
            <a:lvl7pPr marL="3200400" lvl="6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7pPr>
            <a:lvl8pPr marL="3657600" lvl="7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8pPr>
            <a:lvl9pPr marL="4114800" lvl="8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9442432" y="11356340"/>
            <a:ext cx="16327042" cy="1670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640330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645332" y="2072640"/>
            <a:ext cx="12386548" cy="725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Calibri"/>
              <a:buNone/>
              <a:defRPr sz="1343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6327042" y="4476333"/>
            <a:ext cx="19442430" cy="22093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108204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3440"/>
              <a:buChar char="•"/>
              <a:defRPr sz="13439"/>
            </a:lvl1pPr>
            <a:lvl2pPr marL="914400" lvl="1" indent="-97536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760"/>
              <a:buChar char="•"/>
              <a:defRPr sz="11760"/>
            </a:lvl2pPr>
            <a:lvl3pPr marL="1371600" lvl="2" indent="-86868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080"/>
              <a:buChar char="•"/>
              <a:defRPr sz="10080"/>
            </a:lvl3pPr>
            <a:lvl4pPr marL="1828800" lvl="3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4pPr>
            <a:lvl5pPr marL="2286000" lvl="4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5pPr>
            <a:lvl6pPr marL="2743200" lvl="5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6pPr>
            <a:lvl7pPr marL="3200400" lvl="6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7pPr>
            <a:lvl8pPr marL="3657600" lvl="7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8pPr>
            <a:lvl9pPr marL="4114800" lvl="8" indent="-7620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Char char="•"/>
              <a:defRPr sz="84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645332" y="9326880"/>
            <a:ext cx="12386548" cy="17279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1pPr>
            <a:lvl2pPr marL="914400" lvl="1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80"/>
              <a:buNone/>
              <a:defRPr sz="5880"/>
            </a:lvl2pPr>
            <a:lvl3pPr marL="1371600" lvl="2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3pPr>
            <a:lvl4pPr marL="1828800" lvl="3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645332" y="2072640"/>
            <a:ext cx="12386548" cy="7254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440"/>
              <a:buFont typeface="Calibri"/>
              <a:buNone/>
              <a:defRPr sz="1343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6327042" y="4476333"/>
            <a:ext cx="19442430" cy="2209376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645332" y="9326880"/>
            <a:ext cx="12386548" cy="17279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6720"/>
              <a:buNone/>
              <a:defRPr sz="6719"/>
            </a:lvl1pPr>
            <a:lvl2pPr marL="914400" lvl="1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880"/>
              <a:buNone/>
              <a:defRPr sz="5880"/>
            </a:lvl2pPr>
            <a:lvl3pPr marL="1371600" lvl="2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3pPr>
            <a:lvl4pPr marL="1828800" lvl="3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4pPr>
            <a:lvl5pPr marL="2286000" lvl="4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5pPr>
            <a:lvl6pPr marL="2743200" lvl="5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6pPr>
            <a:lvl7pPr marL="3200400" lvl="6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7pPr>
            <a:lvl8pPr marL="3657600" lvl="7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8pPr>
            <a:lvl9pPr marL="4114800" lvl="8" indent="-228600" algn="l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640330" y="1655240"/>
            <a:ext cx="33124140" cy="60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480"/>
              <a:buFont typeface="Calibri"/>
              <a:buNone/>
              <a:defRPr sz="18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640330" y="8276166"/>
            <a:ext cx="33124140" cy="19726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975360" algn="l" rtl="0">
              <a:lnSpc>
                <a:spcPct val="90000"/>
              </a:lnSpc>
              <a:spcBef>
                <a:spcPts val="4200"/>
              </a:spcBef>
              <a:spcAft>
                <a:spcPts val="0"/>
              </a:spcAft>
              <a:buClr>
                <a:schemeClr val="dk1"/>
              </a:buClr>
              <a:buSzPts val="11760"/>
              <a:buFont typeface="Arial"/>
              <a:buChar char="•"/>
              <a:defRPr sz="11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86868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0080"/>
              <a:buFont typeface="Arial"/>
              <a:buChar char="•"/>
              <a:defRPr sz="100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76200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Arial"/>
              <a:buChar char="•"/>
              <a:defRPr sz="8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708660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708659" algn="l" rtl="0">
              <a:lnSpc>
                <a:spcPct val="90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7560"/>
              <a:buFont typeface="Arial"/>
              <a:buChar char="•"/>
              <a:defRPr sz="7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64033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2721590" y="28815460"/>
            <a:ext cx="1296162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7123390" y="28815460"/>
            <a:ext cx="8641080" cy="1655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40"/>
              <a:buFont typeface="Arial"/>
              <a:buNone/>
              <a:defRPr sz="504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p1"/>
          <p:cNvGraphicFramePr/>
          <p:nvPr>
            <p:extLst>
              <p:ext uri="{D42A27DB-BD31-4B8C-83A1-F6EECF244321}">
                <p14:modId xmlns:p14="http://schemas.microsoft.com/office/powerpoint/2010/main" val="3141083016"/>
              </p:ext>
            </p:extLst>
          </p:nvPr>
        </p:nvGraphicFramePr>
        <p:xfrm>
          <a:off x="568352" y="5535027"/>
          <a:ext cx="36594425" cy="23550300"/>
        </p:xfrm>
        <a:graphic>
          <a:graphicData uri="http://schemas.openxmlformats.org/drawingml/2006/table">
            <a:tbl>
              <a:tblPr firstRow="1">
                <a:noFill/>
                <a:tableStyleId>{017A0AE5-6E07-4945-A2BD-4827AA7A9B64}</a:tableStyleId>
              </a:tblPr>
              <a:tblGrid>
                <a:gridCol w="12730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4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30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21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27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 dirty="0"/>
                    </a:p>
                  </a:txBody>
                  <a:tcPr marL="63500" marR="63500" marT="63500" marB="635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155CC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Person 1</a:t>
                      </a:r>
                      <a:endParaRPr sz="1400" u="none" strike="noStrike" cap="none" dirty="0"/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155CC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Person 2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155CC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Person 3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6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1155CC"/>
                          </a:solidFill>
                          <a:effectLst/>
                          <a:uLnTx/>
                          <a:uFillTx/>
                          <a:latin typeface="Arial"/>
                          <a:ea typeface="Arial"/>
                          <a:cs typeface="Arial"/>
                          <a:sym typeface="Arial"/>
                        </a:rPr>
                        <a:t>Person 4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96841"/>
                  </a:ext>
                </a:extLst>
              </a:tr>
              <a:tr h="234811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 dirty="0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Does she easily extend deadlines for students?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 dirty="0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 dirty="0"/>
                        <a:t> </a:t>
                      </a:r>
                      <a:endParaRPr sz="1400" u="none" strike="noStrike" cap="none" dirty="0"/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0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Does she draw and paint?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b="0" i="0" u="none" strike="noStrike" cap="none">
                        <a:solidFill>
                          <a:srgbClr val="1155C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 dirty="0"/>
                        <a:t> </a:t>
                      </a:r>
                      <a:endParaRPr sz="1400" u="none" strike="noStrike" cap="none" dirty="0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 dirty="0"/>
                        <a:t> </a:t>
                      </a:r>
                      <a:endParaRPr sz="1400" u="none" strike="noStrike" cap="none" dirty="0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 dirty="0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Does she consistently get high ratings in teaching?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 dirty="0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0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 she good at telling a joke?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b="0" i="0" u="none" strike="noStrike" cap="none">
                        <a:solidFill>
                          <a:srgbClr val="1155C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0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Is she an organized professor?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b="0" i="0" u="none" strike="noStrike" cap="none">
                        <a:solidFill>
                          <a:srgbClr val="1155C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0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 she play a sport in college?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b="0" i="0" u="none" strike="noStrike" cap="none">
                        <a:solidFill>
                          <a:srgbClr val="1155C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b="0" i="0" u="none" strike="noStrike" cap="none">
                          <a:solidFill>
                            <a:srgbClr val="1155C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Did she sing in the choir or play a musical instrument in college?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endParaRPr sz="60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/>
                        <a:t> </a:t>
                      </a:r>
                      <a:endParaRPr sz="1400" u="none" strike="noStrike" cap="none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0"/>
                        <a:buFont typeface="Arial"/>
                        <a:buNone/>
                      </a:pPr>
                      <a:r>
                        <a:rPr lang="en-US" sz="6000" u="none" strike="noStrike" cap="none" dirty="0"/>
                        <a:t> </a:t>
                      </a:r>
                      <a:endParaRPr sz="1400" u="none" strike="noStrike" cap="none" dirty="0"/>
                    </a:p>
                  </a:txBody>
                  <a:tcPr marL="63500" marR="63500" marT="63500" marB="63500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5" name="Google Shape;85;p1"/>
          <p:cNvSpPr txBox="1"/>
          <p:nvPr/>
        </p:nvSpPr>
        <p:spPr>
          <a:xfrm>
            <a:off x="1243300" y="2918850"/>
            <a:ext cx="110634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Based on what you have seen so far: 			</a:t>
            </a:r>
            <a:r>
              <a:rPr lang="en-US" sz="6000" b="0" i="1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Mark the box if yes</a:t>
            </a:r>
            <a:endParaRPr sz="6000" b="0" i="1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691104" y="29233800"/>
            <a:ext cx="7595330" cy="1753944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1042680" y="502944"/>
            <a:ext cx="97962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None/>
            </a:pPr>
            <a:r>
              <a:rPr lang="en-US" sz="12000" b="0" i="1" u="none" strike="noStrike" cap="none">
                <a:solidFill>
                  <a:srgbClr val="FF0000"/>
                </a:solidFill>
                <a:latin typeface="Arial Narrow"/>
                <a:ea typeface="Arial Narrow"/>
                <a:cs typeface="Arial Narrow"/>
                <a:sym typeface="Arial Narrow"/>
              </a:rPr>
              <a:t>First Impressions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Teacher icon vector. Isolated contour symbol illustration (Provided by Getty Images)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10272" y="57200"/>
            <a:ext cx="5477827" cy="5477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 descr="Teacher icon vector. Isolated contour symbol illustration (Provided by Getty Images)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24500" y="57200"/>
            <a:ext cx="5477827" cy="5477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Teacher icon vector. Isolated contour symbol illustration (Provided by Getty Images)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980225" y="57200"/>
            <a:ext cx="5477827" cy="5477827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 descr="Teacher icon vector. Isolated contour symbol illustration (Provided by Getty Images)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684950" y="57200"/>
            <a:ext cx="5477827" cy="54778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Macintosh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Arial Narrow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Progress Admin</dc:creator>
  <cp:lastModifiedBy>Isaac Sussman</cp:lastModifiedBy>
  <cp:revision>3</cp:revision>
  <dcterms:created xsi:type="dcterms:W3CDTF">2022-09-13T20:08:22Z</dcterms:created>
  <dcterms:modified xsi:type="dcterms:W3CDTF">2026-05-13T21:06:12Z</dcterms:modified>
</cp:coreProperties>
</file>