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embeddedFontLst>
    <p:embeddedFont>
      <p:font typeface="Helvetica Neue" panose="02000503000000020004" pitchFamily="2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747775"/>
          </p15:clr>
        </p15:guide>
        <p15:guide id="2" pos="216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37"/>
  </p:normalViewPr>
  <p:slideViewPr>
    <p:cSldViewPr snapToGrid="0">
      <p:cViewPr varScale="1">
        <p:scale>
          <a:sx n="77" d="100"/>
          <a:sy n="77" d="100"/>
        </p:scale>
        <p:origin x="1656" y="2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25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6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6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6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6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6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6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6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6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6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57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9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6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://col.st/fBQwO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col.st/HhwV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5125" y="2416450"/>
            <a:ext cx="6307800" cy="1710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3" descr="Logo for PROGRESS (PROmoting Geoscience Research, Education, and SuccesS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62" y="106854"/>
            <a:ext cx="5903151" cy="13247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3" descr="Identity Banner"/>
          <p:cNvGrpSpPr/>
          <p:nvPr/>
        </p:nvGrpSpPr>
        <p:grpSpPr>
          <a:xfrm>
            <a:off x="389275" y="1447779"/>
            <a:ext cx="6079500" cy="833700"/>
            <a:chOff x="539625" y="1157641"/>
            <a:chExt cx="6079500" cy="833700"/>
          </a:xfrm>
        </p:grpSpPr>
        <p:sp>
          <p:nvSpPr>
            <p:cNvPr id="59" name="Google Shape;59;p13"/>
            <p:cNvSpPr/>
            <p:nvPr/>
          </p:nvSpPr>
          <p:spPr>
            <a:xfrm>
              <a:off x="549375" y="1157641"/>
              <a:ext cx="6060000" cy="833700"/>
            </a:xfrm>
            <a:prstGeom prst="roundRect">
              <a:avLst>
                <a:gd name="adj" fmla="val 16667"/>
              </a:avLst>
            </a:prstGeom>
            <a:solidFill>
              <a:srgbClr val="4B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 descr="Banner"/>
            <p:cNvSpPr/>
            <p:nvPr/>
          </p:nvSpPr>
          <p:spPr>
            <a:xfrm>
              <a:off x="539625" y="1275029"/>
              <a:ext cx="6079500" cy="70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550" b="1" i="0" u="none" strike="noStrike" cap="none" dirty="0">
                  <a:solidFill>
                    <a:srgbClr val="FFFFFF"/>
                  </a:solidFill>
                </a:rPr>
                <a:t>Are you an undergraduate student who identifies as a woman and is interested in the earth and environmental sciences?</a:t>
              </a:r>
              <a:endParaRPr sz="1550" dirty="0"/>
            </a:p>
          </p:txBody>
        </p:sp>
      </p:grpSp>
      <p:sp>
        <p:nvSpPr>
          <p:cNvPr id="55" name="Google Shape;55;p13"/>
          <p:cNvSpPr/>
          <p:nvPr/>
        </p:nvSpPr>
        <p:spPr>
          <a:xfrm>
            <a:off x="323250" y="2503000"/>
            <a:ext cx="6211500" cy="15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Participation begins with a </a:t>
            </a:r>
            <a:r>
              <a:rPr lang="en" sz="1500" i="0" u="sng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one-day professional development workshop</a:t>
            </a:r>
            <a:r>
              <a:rPr lang="en" sz="15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where you will meet peers with similar interests, learn more about careers, and expand your network.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500" b="1" i="1" u="sng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202</a:t>
            </a: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lang="en" sz="15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workshop will be</a:t>
            </a: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500" b="1">
                <a:latin typeface="Helvetica Neue"/>
                <a:ea typeface="Helvetica Neue"/>
                <a:cs typeface="Helvetica Neue"/>
                <a:sym typeface="Helvetica Neue"/>
              </a:rPr>
              <a:t>Friday, November 8th 10:00 am - 4:30 pm</a:t>
            </a: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in UMD’s Atrium in the Stamp Student Union.</a:t>
            </a:r>
            <a:endParaRPr sz="1100" i="1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99000" y="4114563"/>
            <a:ext cx="60600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professors are not involved in the research and your decision to participate will have no bearing on your course grade or credit. Your application to participate will be confidential. </a:t>
            </a:r>
            <a:endParaRPr sz="9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89250" y="4626650"/>
            <a:ext cx="558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Fall</a:t>
            </a:r>
            <a:r>
              <a:rPr lang="en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lang="en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we are welcoming students from the following schools: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7" name="Google Shape;77;p13" descr="University of Maryland, Baltimore County logo"/>
          <p:cNvPicPr preferRelativeResize="0"/>
          <p:nvPr/>
        </p:nvPicPr>
        <p:blipFill rotWithShape="1">
          <a:blip r:embed="rId4">
            <a:alphaModFix/>
          </a:blip>
          <a:srcRect t="23095" r="52107" b="19495"/>
          <a:stretch/>
        </p:blipFill>
        <p:spPr>
          <a:xfrm>
            <a:off x="169712" y="5516891"/>
            <a:ext cx="1344732" cy="35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 descr="Coppin State University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4219" y="5148893"/>
            <a:ext cx="1004668" cy="96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 descr="Morgan State Log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98661" y="5005175"/>
            <a:ext cx="1004686" cy="111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 descr="The George Washington University Log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43123" y="5275382"/>
            <a:ext cx="1127373" cy="84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 descr="Georgetown University logo"/>
          <p:cNvPicPr preferRelativeResize="0"/>
          <p:nvPr/>
        </p:nvPicPr>
        <p:blipFill rotWithShape="1">
          <a:blip r:embed="rId8">
            <a:alphaModFix/>
          </a:blip>
          <a:srcRect l="5749" t="2238"/>
          <a:stretch/>
        </p:blipFill>
        <p:spPr>
          <a:xfrm>
            <a:off x="5210271" y="5005186"/>
            <a:ext cx="1478016" cy="111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 descr="American University logo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7850" y="6289213"/>
            <a:ext cx="1763056" cy="693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 descr="University of Maryland logo"/>
          <p:cNvPicPr preferRelativeResize="0"/>
          <p:nvPr/>
        </p:nvPicPr>
        <p:blipFill rotWithShape="1">
          <a:blip r:embed="rId10">
            <a:alphaModFix/>
          </a:blip>
          <a:srcRect l="2179" t="25365" r="1786" b="23873"/>
          <a:stretch/>
        </p:blipFill>
        <p:spPr>
          <a:xfrm>
            <a:off x="2501823" y="6577388"/>
            <a:ext cx="1912492" cy="35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 descr="George Mason University logo"/>
          <p:cNvPicPr preferRelativeResize="0"/>
          <p:nvPr/>
        </p:nvPicPr>
        <p:blipFill rotWithShape="1">
          <a:blip r:embed="rId11">
            <a:alphaModFix/>
          </a:blip>
          <a:srcRect t="39599" r="45711" b="38456"/>
          <a:stretch/>
        </p:blipFill>
        <p:spPr>
          <a:xfrm>
            <a:off x="4835231" y="6529622"/>
            <a:ext cx="1718868" cy="453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3" descr="Links and QR cod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89225" y="7054073"/>
            <a:ext cx="6079550" cy="1701214"/>
            <a:chOff x="389225" y="7054073"/>
            <a:chExt cx="6079550" cy="1701214"/>
          </a:xfrm>
        </p:grpSpPr>
        <p:cxnSp>
          <p:nvCxnSpPr>
            <p:cNvPr id="65" name="Google Shape;65;p13"/>
            <p:cNvCxnSpPr/>
            <p:nvPr/>
          </p:nvCxnSpPr>
          <p:spPr>
            <a:xfrm>
              <a:off x="3428238" y="7176088"/>
              <a:ext cx="1500" cy="1579200"/>
            </a:xfrm>
            <a:prstGeom prst="straightConnector1">
              <a:avLst/>
            </a:prstGeom>
            <a:noFill/>
            <a:ln w="19050" cap="flat" cmpd="sng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" name="Google Shape;66;p13"/>
            <p:cNvGrpSpPr/>
            <p:nvPr/>
          </p:nvGrpSpPr>
          <p:grpSpPr>
            <a:xfrm>
              <a:off x="389225" y="7084475"/>
              <a:ext cx="2886600" cy="1592110"/>
              <a:chOff x="200125" y="6383063"/>
              <a:chExt cx="2886600" cy="1592110"/>
            </a:xfrm>
          </p:grpSpPr>
          <p:sp>
            <p:nvSpPr>
              <p:cNvPr id="67" name="Google Shape;67;p13"/>
              <p:cNvSpPr/>
              <p:nvPr/>
            </p:nvSpPr>
            <p:spPr>
              <a:xfrm>
                <a:off x="200125" y="6383063"/>
                <a:ext cx="2886600" cy="7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" dirty="0"/>
                  <a:t>V</a:t>
                </a:r>
                <a:r>
                  <a:rPr lang="en" dirty="0">
                    <a:solidFill>
                      <a:srgbClr val="000000"/>
                    </a:solidFill>
                  </a:rPr>
                  <a:t>isit </a:t>
                </a:r>
                <a:r>
                  <a:rPr lang="en" sz="1300" u="sng" dirty="0">
                    <a:solidFill>
                      <a:schemeClr val="hlink"/>
                    </a:solidFill>
                    <a:hlinkClick r:id="rId12"/>
                  </a:rPr>
                  <a:t>col.st/fBQwO</a:t>
                </a:r>
                <a:r>
                  <a:rPr lang="en" sz="1300" dirty="0">
                    <a:solidFill>
                      <a:srgbClr val="000000"/>
                    </a:solidFill>
                  </a:rPr>
                  <a:t> </a:t>
                </a:r>
                <a:r>
                  <a:rPr lang="en" dirty="0"/>
                  <a:t>or scan the QR code </a:t>
                </a:r>
                <a:r>
                  <a:rPr lang="en" i="0" u="none" strike="noStrike" cap="none" dirty="0">
                    <a:solidFill>
                      <a:srgbClr val="000000"/>
                    </a:solidFill>
                  </a:rPr>
                  <a:t>to</a:t>
                </a:r>
                <a:r>
                  <a:rPr lang="en" b="1" i="0" u="none" strike="noStrike" cap="none" dirty="0">
                    <a:solidFill>
                      <a:srgbClr val="000000"/>
                    </a:solidFill>
                  </a:rPr>
                  <a:t> sign up</a:t>
                </a:r>
                <a:r>
                  <a:rPr lang="en" b="1" dirty="0"/>
                  <a:t> for the workshop</a:t>
                </a:r>
                <a:endParaRPr b="1" i="0" u="none" strike="noStrike" cap="none" dirty="0">
                  <a:solidFill>
                    <a:srgbClr val="000000"/>
                  </a:solidFill>
                  <a:highlight>
                    <a:schemeClr val="accent6"/>
                  </a:highlight>
                </a:endParaRPr>
              </a:p>
            </p:txBody>
          </p:sp>
          <p:pic>
            <p:nvPicPr>
              <p:cNvPr id="68" name="Google Shape;68;p1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 l="11058" t="11158" r="10737" b="10642"/>
              <a:stretch/>
            </p:blipFill>
            <p:spPr>
              <a:xfrm>
                <a:off x="1226575" y="7141473"/>
                <a:ext cx="833700" cy="833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9" name="Google Shape;69;p13"/>
            <p:cNvGrpSpPr/>
            <p:nvPr/>
          </p:nvGrpSpPr>
          <p:grpSpPr>
            <a:xfrm>
              <a:off x="3582175" y="7054073"/>
              <a:ext cx="2886600" cy="1549747"/>
              <a:chOff x="3771275" y="6433186"/>
              <a:chExt cx="2886600" cy="1549747"/>
            </a:xfrm>
          </p:grpSpPr>
          <p:sp>
            <p:nvSpPr>
              <p:cNvPr id="70" name="Google Shape;70;p13"/>
              <p:cNvSpPr/>
              <p:nvPr/>
            </p:nvSpPr>
            <p:spPr>
              <a:xfrm>
                <a:off x="3771275" y="6433186"/>
                <a:ext cx="2886600" cy="66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"/>
                  <a:t>For more </a:t>
                </a:r>
                <a:r>
                  <a:rPr lang="en" b="1"/>
                  <a:t>information on the workshop</a:t>
                </a:r>
                <a:r>
                  <a:rPr lang="en"/>
                  <a:t> visit </a:t>
                </a:r>
                <a:r>
                  <a:rPr lang="en" sz="1300" u="sng">
                    <a:solidFill>
                      <a:schemeClr val="hlink"/>
                    </a:solidFill>
                    <a:hlinkClick r:id="rId14"/>
                  </a:rPr>
                  <a:t>col.st/HhwVE</a:t>
                </a:r>
                <a:r>
                  <a:rPr lang="en" sz="1300"/>
                  <a:t> </a:t>
                </a:r>
                <a:r>
                  <a:rPr lang="en"/>
                  <a:t>or scan the QR code</a:t>
                </a:r>
                <a:endParaRPr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1" name="Google Shape;71;p1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 preferRelativeResize="0"/>
              <p:nvPr/>
            </p:nvPicPr>
            <p:blipFill rotWithShape="1">
              <a:blip r:embed="rId15">
                <a:alphaModFix/>
              </a:blip>
              <a:srcRect l="10852" t="9934" r="10679" b="10142"/>
              <a:stretch/>
            </p:blipFill>
            <p:spPr>
              <a:xfrm>
                <a:off x="4797725" y="7133712"/>
                <a:ext cx="833700" cy="8492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2" name="Google Shape;62;p13"/>
          <p:cNvSpPr txBox="1"/>
          <p:nvPr/>
        </p:nvSpPr>
        <p:spPr>
          <a:xfrm>
            <a:off x="240663" y="8811941"/>
            <a:ext cx="6060000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PROGRESS is a mentoring program for you that is supported by the</a:t>
            </a: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Science Foundation. 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" name="Google Shape;61;p13" descr="NSF Logo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213050" y="8570100"/>
            <a:ext cx="573900" cy="5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166</Words>
  <Application>Microsoft Macintosh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Helvetica Neue</vt:lpstr>
      <vt:lpstr>Simple Light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Recruitment Flyer</dc:title>
  <dc:subject/>
  <dc:creator/>
  <cp:keywords/>
  <dc:description/>
  <cp:lastModifiedBy>Isaac Sussman</cp:lastModifiedBy>
  <cp:revision>4</cp:revision>
  <dcterms:modified xsi:type="dcterms:W3CDTF">2026-05-12T21:29:10Z</dcterms:modified>
  <cp:category/>
</cp:coreProperties>
</file>