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embeddedFontLst>
    <p:embeddedFont>
      <p:font typeface="Helvetica Neue" panose="02000503000000020004" pitchFamily="2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747775"/>
          </p15:clr>
        </p15:guide>
        <p15:guide id="2" pos="216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37"/>
  </p:normalViewPr>
  <p:slideViewPr>
    <p:cSldViewPr snapToGrid="0">
      <p:cViewPr>
        <p:scale>
          <a:sx n="107" d="100"/>
          <a:sy n="107" d="100"/>
        </p:scale>
        <p:origin x="1224" y="-15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00267"/>
            <a:ext cx="47760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9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col.st/lWDwF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77;p13" descr="University of Maryland, Baltimore County logo">
            <a:extLst>
              <a:ext uri="{FF2B5EF4-FFF2-40B4-BE49-F238E27FC236}">
                <a16:creationId xmlns:a16="http://schemas.microsoft.com/office/drawing/2014/main" id="{FC1FBC05-2154-EE81-D830-EA9C6772AE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3095" r="52107" b="19495"/>
          <a:stretch/>
        </p:blipFill>
        <p:spPr>
          <a:xfrm>
            <a:off x="76208" y="5949236"/>
            <a:ext cx="1378037" cy="36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78;p13" descr="Coppin State University Logo">
            <a:extLst>
              <a:ext uri="{FF2B5EF4-FFF2-40B4-BE49-F238E27FC236}">
                <a16:creationId xmlns:a16="http://schemas.microsoft.com/office/drawing/2014/main" id="{4A3AB798-22A8-7ECA-B215-CDDABD39A49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7481" y="5572123"/>
            <a:ext cx="1029550" cy="9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72;p13" descr="Morgan State Logo">
            <a:extLst>
              <a:ext uri="{FF2B5EF4-FFF2-40B4-BE49-F238E27FC236}">
                <a16:creationId xmlns:a16="http://schemas.microsoft.com/office/drawing/2014/main" id="{648849BA-9CE6-A816-1702-310FA6C82FB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0268" y="5424846"/>
            <a:ext cx="1029569" cy="1138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74;p13" descr="The George Washington University Logo">
            <a:extLst>
              <a:ext uri="{FF2B5EF4-FFF2-40B4-BE49-F238E27FC236}">
                <a16:creationId xmlns:a16="http://schemas.microsoft.com/office/drawing/2014/main" id="{8D5AE526-BCBE-C406-458C-6046958AA73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3074" y="5701745"/>
            <a:ext cx="1155294" cy="86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79;p13" descr="Georgetown University logo">
            <a:extLst>
              <a:ext uri="{FF2B5EF4-FFF2-40B4-BE49-F238E27FC236}">
                <a16:creationId xmlns:a16="http://schemas.microsoft.com/office/drawing/2014/main" id="{24FDF500-7EE6-A962-FB96-7713656B078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5749" t="2238"/>
          <a:stretch/>
        </p:blipFill>
        <p:spPr>
          <a:xfrm>
            <a:off x="5241605" y="5424857"/>
            <a:ext cx="1514622" cy="113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76;p13" descr="American University logo">
            <a:extLst>
              <a:ext uri="{FF2B5EF4-FFF2-40B4-BE49-F238E27FC236}">
                <a16:creationId xmlns:a16="http://schemas.microsoft.com/office/drawing/2014/main" id="{86DAF69B-3D6D-399A-1DCD-3F2417FADCE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8015" y="6740685"/>
            <a:ext cx="1806721" cy="710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75;p13" descr="University of Maryland logo">
            <a:extLst>
              <a:ext uri="{FF2B5EF4-FFF2-40B4-BE49-F238E27FC236}">
                <a16:creationId xmlns:a16="http://schemas.microsoft.com/office/drawing/2014/main" id="{BCD23123-453E-7D79-0246-46769EC356D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2179" t="25365" r="1786" b="23873"/>
          <a:stretch/>
        </p:blipFill>
        <p:spPr>
          <a:xfrm>
            <a:off x="2466078" y="7035998"/>
            <a:ext cx="1959858" cy="36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73;p13" descr="George Mason University logo">
            <a:extLst>
              <a:ext uri="{FF2B5EF4-FFF2-40B4-BE49-F238E27FC236}">
                <a16:creationId xmlns:a16="http://schemas.microsoft.com/office/drawing/2014/main" id="{21697636-F553-69BB-3E1F-5668052DF5E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39599" r="45711" b="38456"/>
          <a:stretch/>
        </p:blipFill>
        <p:spPr>
          <a:xfrm>
            <a:off x="4857277" y="6987049"/>
            <a:ext cx="1761439" cy="46496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858000" cy="1065300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0" y="-18225"/>
            <a:ext cx="6858000" cy="10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17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you interested in </a:t>
            </a:r>
            <a:r>
              <a:rPr lang="en" sz="1700" b="1" u="sng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serving</a:t>
            </a:r>
            <a:r>
              <a:rPr lang="en" sz="1700" b="1" i="0" u="sng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a mentor</a:t>
            </a:r>
            <a:r>
              <a:rPr lang="en" sz="17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undergraduate</a:t>
            </a:r>
            <a:r>
              <a:rPr lang="en" sz="17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women</a:t>
            </a:r>
            <a:r>
              <a:rPr lang="en" sz="17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pursuing earth and environmental science careers?</a:t>
            </a:r>
            <a:endParaRPr sz="9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94450" y="2184513"/>
            <a:ext cx="62691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PROGRESS supports undergraduate student’s interest in Earth Systems and Environmental Science careers through peer/professional development and connection to a mentor.</a:t>
            </a:r>
            <a:endParaRPr sz="15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74047" y="8892796"/>
            <a:ext cx="5673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 is funded by the National Science Foundation </a:t>
            </a:r>
            <a:endParaRPr sz="9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58;p13" descr="Mentor Information box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46062" y="3032958"/>
            <a:ext cx="6380295" cy="1779109"/>
            <a:chOff x="375219" y="2858327"/>
            <a:chExt cx="6165727" cy="1376700"/>
          </a:xfrm>
        </p:grpSpPr>
        <p:sp>
          <p:nvSpPr>
            <p:cNvPr id="59" name="Google Shape;59;p13"/>
            <p:cNvSpPr/>
            <p:nvPr/>
          </p:nvSpPr>
          <p:spPr>
            <a:xfrm>
              <a:off x="390946" y="2858327"/>
              <a:ext cx="6150000" cy="13767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375219" y="2957174"/>
              <a:ext cx="6151800" cy="117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0" indent="-3270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550"/>
                <a:buFont typeface="Helvetica Neue"/>
                <a:buChar char="★"/>
              </a:pPr>
              <a:r>
                <a:rPr lang="en" sz="1550" dirty="0">
                  <a:latin typeface="Helvetica Neue"/>
                  <a:ea typeface="Helvetica Neue"/>
                  <a:cs typeface="Helvetica Neue"/>
                  <a:sym typeface="Helvetica Neue"/>
                </a:rPr>
                <a:t>Currently recruiting women in all</a:t>
              </a:r>
              <a:r>
                <a:rPr lang="en" sz="1550" b="0" i="0" u="none" strike="noStrike" cap="none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career stages.</a:t>
              </a:r>
              <a:endParaRPr sz="155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50" dirty="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57200" marR="0" lvl="0" indent="-3270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550"/>
                <a:buFont typeface="Helvetica Neue"/>
                <a:buChar char="★"/>
              </a:pPr>
              <a:r>
                <a:rPr lang="en" sz="1550" b="0" i="0" u="none" strike="noStrike" cap="none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Mentors are expected to:</a:t>
              </a:r>
              <a:endParaRPr sz="1550" dirty="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914400" marR="0" lvl="1" indent="-3270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550"/>
                <a:buFont typeface="Helvetica Neue"/>
                <a:buChar char="○"/>
              </a:pPr>
              <a:r>
                <a:rPr lang="en" sz="1550" dirty="0">
                  <a:latin typeface="Helvetica Neue"/>
                  <a:ea typeface="Helvetica Neue"/>
                  <a:cs typeface="Helvetica Neue"/>
                  <a:sym typeface="Helvetica Neue"/>
                </a:rPr>
                <a:t>P</a:t>
              </a:r>
              <a:r>
                <a:rPr lang="en" sz="1550" b="0" i="0" u="none" strike="noStrike" cap="none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articipate in a 1-hour virtual training session and </a:t>
              </a:r>
              <a:endParaRPr sz="1550" dirty="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914400" marR="0" lvl="1" indent="-3270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550"/>
                <a:buFont typeface="Helvetica Neue"/>
                <a:buChar char="○"/>
              </a:pPr>
              <a:r>
                <a:rPr lang="en" sz="1550" dirty="0">
                  <a:latin typeface="Helvetica Neue"/>
                  <a:ea typeface="Helvetica Neue"/>
                  <a:cs typeface="Helvetica Neue"/>
                  <a:sym typeface="Helvetica Neue"/>
                </a:rPr>
                <a:t>M</a:t>
              </a:r>
              <a:r>
                <a:rPr lang="en" sz="1550" b="0" i="0" u="none" strike="noStrike" cap="none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eet in-person with their mentee once per semester to check-in, provide support, encouragement, and guidance. </a:t>
              </a:r>
              <a:endParaRPr sz="155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61" name="Google Shape;61;p13" descr="Logo for PROGRESS (PROmoting Geoscience Research, Education, and SuccesS)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43725" y="1065300"/>
            <a:ext cx="4770548" cy="11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descr="NSF log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78925" y="8532560"/>
            <a:ext cx="626600" cy="59094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247050" y="4870750"/>
            <a:ext cx="6558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" sz="1500"/>
              <a:t>Fall 2024</a:t>
            </a: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we are recruiting mentors in the </a:t>
            </a:r>
            <a:r>
              <a:rPr lang="en" sz="1500"/>
              <a:t>DC/Baltimore area</a:t>
            </a:r>
            <a:r>
              <a:rPr lang="en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students from these schools: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64;p13" descr="QR code and link"/>
          <p:cNvGrpSpPr/>
          <p:nvPr/>
        </p:nvGrpSpPr>
        <p:grpSpPr>
          <a:xfrm>
            <a:off x="2178088" y="7830025"/>
            <a:ext cx="3367663" cy="908200"/>
            <a:chOff x="1732038" y="7830275"/>
            <a:chExt cx="3367663" cy="908200"/>
          </a:xfrm>
        </p:grpSpPr>
        <p:sp>
          <p:nvSpPr>
            <p:cNvPr id="65" name="Google Shape;65;p13"/>
            <p:cNvSpPr/>
            <p:nvPr/>
          </p:nvSpPr>
          <p:spPr>
            <a:xfrm>
              <a:off x="2704800" y="7884674"/>
              <a:ext cx="2394900" cy="79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Scan the QR code or visit our website to sign up</a:t>
              </a:r>
              <a:r>
                <a:rPr lang="en" dirty="0"/>
                <a:t> </a:t>
              </a:r>
              <a:r>
                <a:rPr lang="en" u="sng" dirty="0">
                  <a:solidFill>
                    <a:schemeClr val="hlink"/>
                  </a:solidFill>
                  <a:hlinkClick r:id="rId13"/>
                </a:rPr>
                <a:t>col.st/lWDwF</a:t>
              </a:r>
              <a:endParaRPr dirty="0"/>
            </a:p>
          </p:txBody>
        </p:sp>
        <p:pic>
          <p:nvPicPr>
            <p:cNvPr id="66" name="Google Shape;66;p13" descr="QR Code"/>
            <p:cNvPicPr preferRelativeResize="0"/>
            <p:nvPr/>
          </p:nvPicPr>
          <p:blipFill rotWithShape="1">
            <a:blip r:embed="rId14">
              <a:alphaModFix/>
            </a:blip>
            <a:srcRect l="11214" t="11034" r="10903" b="10925"/>
            <a:stretch/>
          </p:blipFill>
          <p:spPr>
            <a:xfrm>
              <a:off x="1732038" y="7830275"/>
              <a:ext cx="908200" cy="908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Macintosh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Helvetica Neue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Isaac Sussman</cp:lastModifiedBy>
  <cp:revision>1</cp:revision>
  <dcterms:modified xsi:type="dcterms:W3CDTF">2026-05-12T21:10:04Z</dcterms:modified>
</cp:coreProperties>
</file>