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97"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4B2C"/>
    <a:srgbClr val="F55F1A"/>
    <a:srgbClr val="D37014"/>
    <a:srgbClr val="9C2811"/>
    <a:srgbClr val="30499C"/>
    <a:srgbClr val="770107"/>
    <a:srgbClr val="650005"/>
    <a:srgbClr val="2F18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3088" y="-8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7DCF66-CDBF-1146-BFF4-DC7A8B3B7A48}" type="datetimeFigureOut">
              <a:rPr lang="en-US" smtClean="0"/>
              <a:t>5/27/15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79BF5-35F3-F04B-BA68-5B28E6490027}" type="slidenum">
              <a:rPr lang="en-US" smtClean="0"/>
              <a:t>‹#›</a:t>
            </a:fld>
            <a:endParaRPr lang="en-US"/>
          </a:p>
        </p:txBody>
      </p:sp>
    </p:spTree>
    <p:extLst>
      <p:ext uri="{BB962C8B-B14F-4D97-AF65-F5344CB8AC3E}">
        <p14:creationId xmlns:p14="http://schemas.microsoft.com/office/powerpoint/2010/main" val="16548796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charset="0"/>
                <a:ea typeface="ＭＳ Ｐゴシック" charset="0"/>
                <a:cs typeface="ＭＳ Ｐゴシック" charset="0"/>
              </a:defRPr>
            </a:lvl1pPr>
            <a:lvl2pPr marL="742896" indent="-285729">
              <a:defRPr sz="2400" i="1">
                <a:solidFill>
                  <a:schemeClr val="tx1"/>
                </a:solidFill>
                <a:latin typeface="Times" charset="0"/>
                <a:ea typeface="ＭＳ Ｐゴシック" charset="0"/>
              </a:defRPr>
            </a:lvl2pPr>
            <a:lvl3pPr marL="1142918" indent="-228584">
              <a:defRPr sz="2400" i="1">
                <a:solidFill>
                  <a:schemeClr val="tx1"/>
                </a:solidFill>
                <a:latin typeface="Times" charset="0"/>
                <a:ea typeface="ＭＳ Ｐゴシック" charset="0"/>
              </a:defRPr>
            </a:lvl3pPr>
            <a:lvl4pPr marL="1600084" indent="-228584">
              <a:defRPr sz="2400" i="1">
                <a:solidFill>
                  <a:schemeClr val="tx1"/>
                </a:solidFill>
                <a:latin typeface="Times" charset="0"/>
                <a:ea typeface="ＭＳ Ｐゴシック" charset="0"/>
              </a:defRPr>
            </a:lvl4pPr>
            <a:lvl5pPr marL="2057252" indent="-228584">
              <a:defRPr sz="2400" i="1">
                <a:solidFill>
                  <a:schemeClr val="tx1"/>
                </a:solidFill>
                <a:latin typeface="Times" charset="0"/>
                <a:ea typeface="ＭＳ Ｐゴシック" charset="0"/>
              </a:defRPr>
            </a:lvl5pPr>
            <a:lvl6pPr marL="2514418" indent="-228584" eaLnBrk="0" fontAlgn="base" hangingPunct="0">
              <a:spcBef>
                <a:spcPct val="0"/>
              </a:spcBef>
              <a:spcAft>
                <a:spcPct val="0"/>
              </a:spcAft>
              <a:defRPr sz="2400" i="1">
                <a:solidFill>
                  <a:schemeClr val="tx1"/>
                </a:solidFill>
                <a:latin typeface="Times" charset="0"/>
                <a:ea typeface="ＭＳ Ｐゴシック" charset="0"/>
              </a:defRPr>
            </a:lvl6pPr>
            <a:lvl7pPr marL="2971585" indent="-228584" eaLnBrk="0" fontAlgn="base" hangingPunct="0">
              <a:spcBef>
                <a:spcPct val="0"/>
              </a:spcBef>
              <a:spcAft>
                <a:spcPct val="0"/>
              </a:spcAft>
              <a:defRPr sz="2400" i="1">
                <a:solidFill>
                  <a:schemeClr val="tx1"/>
                </a:solidFill>
                <a:latin typeface="Times" charset="0"/>
                <a:ea typeface="ＭＳ Ｐゴシック" charset="0"/>
              </a:defRPr>
            </a:lvl7pPr>
            <a:lvl8pPr marL="3428752" indent="-228584" eaLnBrk="0" fontAlgn="base" hangingPunct="0">
              <a:spcBef>
                <a:spcPct val="0"/>
              </a:spcBef>
              <a:spcAft>
                <a:spcPct val="0"/>
              </a:spcAft>
              <a:defRPr sz="2400" i="1">
                <a:solidFill>
                  <a:schemeClr val="tx1"/>
                </a:solidFill>
                <a:latin typeface="Times" charset="0"/>
                <a:ea typeface="ＭＳ Ｐゴシック" charset="0"/>
              </a:defRPr>
            </a:lvl8pPr>
            <a:lvl9pPr marL="3885919" indent="-228584" eaLnBrk="0" fontAlgn="base" hangingPunct="0">
              <a:spcBef>
                <a:spcPct val="0"/>
              </a:spcBef>
              <a:spcAft>
                <a:spcPct val="0"/>
              </a:spcAft>
              <a:defRPr sz="2400" i="1">
                <a:solidFill>
                  <a:schemeClr val="tx1"/>
                </a:solidFill>
                <a:latin typeface="Times" charset="0"/>
                <a:ea typeface="ＭＳ Ｐゴシック" charset="0"/>
              </a:defRPr>
            </a:lvl9pPr>
          </a:lstStyle>
          <a:p>
            <a:fld id="{4DD4E620-E0C5-E647-8D13-39ABE4021196}" type="slidenum">
              <a:rPr lang="en-US" sz="1200"/>
              <a:pPr/>
              <a:t>2</a:t>
            </a:fld>
            <a:endParaRPr lang="en-US" sz="1200"/>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One</a:t>
            </a:r>
            <a:r>
              <a:rPr lang="en-US" baseline="0" dirty="0" smtClean="0">
                <a:latin typeface="Times" charset="0"/>
                <a:ea typeface="ＭＳ Ｐゴシック" charset="0"/>
                <a:cs typeface="ＭＳ Ｐゴシック" charset="0"/>
              </a:rPr>
              <a:t> of my favorite quotes about teaching. Why is it one of my favorites?</a:t>
            </a:r>
            <a:endParaRPr lang="en-US" dirty="0">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encapsulates what has been learned over last</a:t>
            </a:r>
            <a:r>
              <a:rPr lang="en-US" baseline="0" dirty="0" smtClean="0"/>
              <a:t> 30 years about how people learn and what teaching techniques promote the best student learning If we care about student learning (and not just teacher presentation), we need to incorporate strategies that actively engage students during class. Otherwise, classroom time is lost student learning time.</a:t>
            </a:r>
            <a:endParaRPr lang="en-US"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US" smtClean="0"/>
              <a:t>05/02/2014</a:t>
            </a:r>
            <a:endParaRPr lang="en-GB"/>
          </a:p>
        </p:txBody>
      </p:sp>
      <p:sp>
        <p:nvSpPr>
          <p:cNvPr id="6" name="Footer Placeholder 5"/>
          <p:cNvSpPr>
            <a:spLocks noGrp="1"/>
          </p:cNvSpPr>
          <p:nvPr>
            <p:ph type="ftr" sz="quarter" idx="12"/>
          </p:nvPr>
        </p:nvSpPr>
        <p:spPr/>
        <p:txBody>
          <a:bodyPr/>
          <a:lstStyle/>
          <a:p>
            <a:endParaRPr lang="en-GB"/>
          </a:p>
        </p:txBody>
      </p:sp>
      <p:sp>
        <p:nvSpPr>
          <p:cNvPr id="7" name="Slide Number Placeholder 6"/>
          <p:cNvSpPr>
            <a:spLocks noGrp="1"/>
          </p:cNvSpPr>
          <p:nvPr>
            <p:ph type="sldNum" sz="quarter" idx="13"/>
          </p:nvPr>
        </p:nvSpPr>
        <p:spPr/>
        <p:txBody>
          <a:bodyPr/>
          <a:lstStyle/>
          <a:p>
            <a:fld id="{F835A2B6-6D06-4EE2-BF99-86E5BD4C6BA9}" type="slidenum">
              <a:rPr lang="en-GB" smtClean="0"/>
              <a:t>3</a:t>
            </a:fld>
            <a:endParaRPr lang="en-GB"/>
          </a:p>
        </p:txBody>
      </p:sp>
    </p:spTree>
    <p:extLst>
      <p:ext uri="{BB962C8B-B14F-4D97-AF65-F5344CB8AC3E}">
        <p14:creationId xmlns:p14="http://schemas.microsoft.com/office/powerpoint/2010/main" val="1765866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041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charset="0"/>
                <a:ea typeface="ＭＳ Ｐゴシック" charset="0"/>
                <a:cs typeface="ＭＳ Ｐゴシック" charset="0"/>
              </a:defRPr>
            </a:lvl1pPr>
            <a:lvl2pPr marL="742896" indent="-285729">
              <a:defRPr sz="2400" i="1">
                <a:solidFill>
                  <a:schemeClr val="tx1"/>
                </a:solidFill>
                <a:latin typeface="Times" charset="0"/>
                <a:ea typeface="ＭＳ Ｐゴシック" charset="0"/>
              </a:defRPr>
            </a:lvl2pPr>
            <a:lvl3pPr marL="1142918" indent="-228584">
              <a:defRPr sz="2400" i="1">
                <a:solidFill>
                  <a:schemeClr val="tx1"/>
                </a:solidFill>
                <a:latin typeface="Times" charset="0"/>
                <a:ea typeface="ＭＳ Ｐゴシック" charset="0"/>
              </a:defRPr>
            </a:lvl3pPr>
            <a:lvl4pPr marL="1600084" indent="-228584">
              <a:defRPr sz="2400" i="1">
                <a:solidFill>
                  <a:schemeClr val="tx1"/>
                </a:solidFill>
                <a:latin typeface="Times" charset="0"/>
                <a:ea typeface="ＭＳ Ｐゴシック" charset="0"/>
              </a:defRPr>
            </a:lvl4pPr>
            <a:lvl5pPr marL="2057252" indent="-228584">
              <a:defRPr sz="2400" i="1">
                <a:solidFill>
                  <a:schemeClr val="tx1"/>
                </a:solidFill>
                <a:latin typeface="Times" charset="0"/>
                <a:ea typeface="ＭＳ Ｐゴシック" charset="0"/>
              </a:defRPr>
            </a:lvl5pPr>
            <a:lvl6pPr marL="2514418" indent="-228584" eaLnBrk="0" fontAlgn="base" hangingPunct="0">
              <a:spcBef>
                <a:spcPct val="0"/>
              </a:spcBef>
              <a:spcAft>
                <a:spcPct val="0"/>
              </a:spcAft>
              <a:defRPr sz="2400" i="1">
                <a:solidFill>
                  <a:schemeClr val="tx1"/>
                </a:solidFill>
                <a:latin typeface="Times" charset="0"/>
                <a:ea typeface="ＭＳ Ｐゴシック" charset="0"/>
              </a:defRPr>
            </a:lvl6pPr>
            <a:lvl7pPr marL="2971585" indent="-228584" eaLnBrk="0" fontAlgn="base" hangingPunct="0">
              <a:spcBef>
                <a:spcPct val="0"/>
              </a:spcBef>
              <a:spcAft>
                <a:spcPct val="0"/>
              </a:spcAft>
              <a:defRPr sz="2400" i="1">
                <a:solidFill>
                  <a:schemeClr val="tx1"/>
                </a:solidFill>
                <a:latin typeface="Times" charset="0"/>
                <a:ea typeface="ＭＳ Ｐゴシック" charset="0"/>
              </a:defRPr>
            </a:lvl7pPr>
            <a:lvl8pPr marL="3428752" indent="-228584" eaLnBrk="0" fontAlgn="base" hangingPunct="0">
              <a:spcBef>
                <a:spcPct val="0"/>
              </a:spcBef>
              <a:spcAft>
                <a:spcPct val="0"/>
              </a:spcAft>
              <a:defRPr sz="2400" i="1">
                <a:solidFill>
                  <a:schemeClr val="tx1"/>
                </a:solidFill>
                <a:latin typeface="Times" charset="0"/>
                <a:ea typeface="ＭＳ Ｐゴシック" charset="0"/>
              </a:defRPr>
            </a:lvl8pPr>
            <a:lvl9pPr marL="3885919" indent="-228584" eaLnBrk="0" fontAlgn="base" hangingPunct="0">
              <a:spcBef>
                <a:spcPct val="0"/>
              </a:spcBef>
              <a:spcAft>
                <a:spcPct val="0"/>
              </a:spcAft>
              <a:defRPr sz="2400" i="1">
                <a:solidFill>
                  <a:schemeClr val="tx1"/>
                </a:solidFill>
                <a:latin typeface="Times" charset="0"/>
                <a:ea typeface="ＭＳ Ｐゴシック" charset="0"/>
              </a:defRPr>
            </a:lvl9pPr>
          </a:lstStyle>
          <a:p>
            <a:fld id="{4321AE4D-A114-3C4D-96B3-DC6B7EE309F9}" type="slidenum">
              <a:rPr lang="en-US" sz="1200"/>
              <a:pPr/>
              <a:t>4</a:t>
            </a:fld>
            <a:endParaRPr lang="en-US" sz="120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latin typeface="Times" charset="0"/>
                <a:ea typeface="ＭＳ Ｐゴシック" charset="0"/>
                <a:cs typeface="ＭＳ Ｐゴシック" charset="0"/>
              </a:rPr>
              <a:t>If</a:t>
            </a:r>
            <a:r>
              <a:rPr lang="en-US" baseline="0" dirty="0" smtClean="0">
                <a:latin typeface="Times" charset="0"/>
                <a:ea typeface="ＭＳ Ｐゴシック" charset="0"/>
                <a:cs typeface="ＭＳ Ｐゴシック" charset="0"/>
              </a:rPr>
              <a:t> we want to focus on student learning, it’s important to have a teaching toolbox.</a:t>
            </a:r>
            <a:endParaRPr lang="en-US" dirty="0">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i="1">
                <a:solidFill>
                  <a:schemeClr val="tx1"/>
                </a:solidFill>
                <a:latin typeface="Times" charset="0"/>
                <a:ea typeface="ＭＳ Ｐゴシック" charset="0"/>
                <a:cs typeface="ＭＳ Ｐゴシック" charset="0"/>
              </a:defRPr>
            </a:lvl1pPr>
            <a:lvl2pPr marL="742896" indent="-285729">
              <a:defRPr sz="2400" i="1">
                <a:solidFill>
                  <a:schemeClr val="tx1"/>
                </a:solidFill>
                <a:latin typeface="Times" charset="0"/>
                <a:ea typeface="ＭＳ Ｐゴシック" charset="0"/>
              </a:defRPr>
            </a:lvl2pPr>
            <a:lvl3pPr marL="1142918" indent="-228584">
              <a:defRPr sz="2400" i="1">
                <a:solidFill>
                  <a:schemeClr val="tx1"/>
                </a:solidFill>
                <a:latin typeface="Times" charset="0"/>
                <a:ea typeface="ＭＳ Ｐゴシック" charset="0"/>
              </a:defRPr>
            </a:lvl3pPr>
            <a:lvl4pPr marL="1600084" indent="-228584">
              <a:defRPr sz="2400" i="1">
                <a:solidFill>
                  <a:schemeClr val="tx1"/>
                </a:solidFill>
                <a:latin typeface="Times" charset="0"/>
                <a:ea typeface="ＭＳ Ｐゴシック" charset="0"/>
              </a:defRPr>
            </a:lvl4pPr>
            <a:lvl5pPr marL="2057252" indent="-228584">
              <a:defRPr sz="2400" i="1">
                <a:solidFill>
                  <a:schemeClr val="tx1"/>
                </a:solidFill>
                <a:latin typeface="Times" charset="0"/>
                <a:ea typeface="ＭＳ Ｐゴシック" charset="0"/>
              </a:defRPr>
            </a:lvl5pPr>
            <a:lvl6pPr marL="2514418" indent="-228584" eaLnBrk="0" fontAlgn="base" hangingPunct="0">
              <a:spcBef>
                <a:spcPct val="0"/>
              </a:spcBef>
              <a:spcAft>
                <a:spcPct val="0"/>
              </a:spcAft>
              <a:defRPr sz="2400" i="1">
                <a:solidFill>
                  <a:schemeClr val="tx1"/>
                </a:solidFill>
                <a:latin typeface="Times" charset="0"/>
                <a:ea typeface="ＭＳ Ｐゴシック" charset="0"/>
              </a:defRPr>
            </a:lvl6pPr>
            <a:lvl7pPr marL="2971585" indent="-228584" eaLnBrk="0" fontAlgn="base" hangingPunct="0">
              <a:spcBef>
                <a:spcPct val="0"/>
              </a:spcBef>
              <a:spcAft>
                <a:spcPct val="0"/>
              </a:spcAft>
              <a:defRPr sz="2400" i="1">
                <a:solidFill>
                  <a:schemeClr val="tx1"/>
                </a:solidFill>
                <a:latin typeface="Times" charset="0"/>
                <a:ea typeface="ＭＳ Ｐゴシック" charset="0"/>
              </a:defRPr>
            </a:lvl7pPr>
            <a:lvl8pPr marL="3428752" indent="-228584" eaLnBrk="0" fontAlgn="base" hangingPunct="0">
              <a:spcBef>
                <a:spcPct val="0"/>
              </a:spcBef>
              <a:spcAft>
                <a:spcPct val="0"/>
              </a:spcAft>
              <a:defRPr sz="2400" i="1">
                <a:solidFill>
                  <a:schemeClr val="tx1"/>
                </a:solidFill>
                <a:latin typeface="Times" charset="0"/>
                <a:ea typeface="ＭＳ Ｐゴシック" charset="0"/>
              </a:defRPr>
            </a:lvl8pPr>
            <a:lvl9pPr marL="3885919" indent="-228584" eaLnBrk="0" fontAlgn="base" hangingPunct="0">
              <a:spcBef>
                <a:spcPct val="0"/>
              </a:spcBef>
              <a:spcAft>
                <a:spcPct val="0"/>
              </a:spcAft>
              <a:defRPr sz="2400" i="1">
                <a:solidFill>
                  <a:schemeClr val="tx1"/>
                </a:solidFill>
                <a:latin typeface="Times" charset="0"/>
                <a:ea typeface="ＭＳ Ｐゴシック" charset="0"/>
              </a:defRPr>
            </a:lvl9pPr>
          </a:lstStyle>
          <a:p>
            <a:fld id="{265C09C9-E648-1D43-9052-5F7A7CAAEA91}" type="slidenum">
              <a:rPr lang="en-US" sz="1200"/>
              <a:pPr/>
              <a:t>5</a:t>
            </a:fld>
            <a:endParaRPr lang="en-US" sz="120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29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752600"/>
            <a:ext cx="6629400" cy="1695451"/>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133600" y="3733800"/>
            <a:ext cx="6400800" cy="1752600"/>
          </a:xfrm>
        </p:spPr>
        <p:txBody>
          <a:bodyPr/>
          <a:lstStyle>
            <a:lvl1pPr marL="0" indent="0" algn="ctr">
              <a:buNone/>
              <a:defRPr>
                <a:solidFill>
                  <a:srgbClr val="30499C"/>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50089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17058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950" y="304800"/>
            <a:ext cx="16954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304800"/>
            <a:ext cx="54673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7262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81200" y="547688"/>
            <a:ext cx="6858000" cy="10525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81200" y="2286000"/>
            <a:ext cx="3314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5448300" y="2286000"/>
            <a:ext cx="3314700" cy="4114800"/>
          </a:xfrm>
        </p:spPr>
        <p:txBody>
          <a:bodyPr/>
          <a:lstStyle/>
          <a:p>
            <a:pPr lvl="0"/>
            <a:endParaRPr lang="en-US" noProof="0"/>
          </a:p>
        </p:txBody>
      </p:sp>
    </p:spTree>
    <p:extLst>
      <p:ext uri="{BB962C8B-B14F-4D97-AF65-F5344CB8AC3E}">
        <p14:creationId xmlns:p14="http://schemas.microsoft.com/office/powerpoint/2010/main" val="107667795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2095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01888" y="4419600"/>
            <a:ext cx="6324600" cy="1447800"/>
          </a:xfrm>
        </p:spPr>
        <p:txBody>
          <a:bodyPr anchor="t"/>
          <a:lstStyle>
            <a:lvl1pPr algn="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01887" y="2906713"/>
            <a:ext cx="6361113" cy="15128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2779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07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2578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3936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0200" y="381000"/>
            <a:ext cx="7239000" cy="10668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981200" y="1828800"/>
            <a:ext cx="3124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981200" y="2468562"/>
            <a:ext cx="3124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86400" y="1828800"/>
            <a:ext cx="3048000"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486400" y="2411039"/>
            <a:ext cx="3048000" cy="40199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1951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922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20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9487" y="503237"/>
            <a:ext cx="3008313" cy="12382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638800" y="503237"/>
            <a:ext cx="3200400" cy="5897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49487" y="17097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689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438400" y="685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438400" y="5440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362213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1524000" y="304800"/>
            <a:ext cx="7391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4" tIns="45707" rIns="91414" bIns="45707" numCol="1" anchor="ctr" anchorCtr="0" compatLnSpc="1">
            <a:prstTxWarp prst="textNoShape">
              <a:avLst/>
            </a:prstTxWarp>
          </a:bodyPr>
          <a:lstStyle/>
          <a:p>
            <a:pPr lvl="0"/>
            <a:r>
              <a:rPr lang="en-US"/>
              <a:t>Click to edit Master title style</a:t>
            </a:r>
          </a:p>
        </p:txBody>
      </p:sp>
      <p:sp>
        <p:nvSpPr>
          <p:cNvPr id="1027" name="Rectangle 9"/>
          <p:cNvSpPr>
            <a:spLocks noGrp="1" noChangeArrowheads="1"/>
          </p:cNvSpPr>
          <p:nvPr>
            <p:ph type="body" idx="1"/>
          </p:nvPr>
        </p:nvSpPr>
        <p:spPr bwMode="auto">
          <a:xfrm>
            <a:off x="1524000" y="1981200"/>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14" tIns="45707" rIns="91414" bIns="4570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28" name="Picture 3" descr="2014-15 ppt graphic 2.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365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txStyles>
    <p:titleStyle>
      <a:lvl1pPr algn="r" rtl="0" eaLnBrk="0" fontAlgn="base" hangingPunct="0">
        <a:spcBef>
          <a:spcPct val="0"/>
        </a:spcBef>
        <a:spcAft>
          <a:spcPct val="0"/>
        </a:spcAft>
        <a:defRPr sz="3600">
          <a:solidFill>
            <a:srgbClr val="770107"/>
          </a:solidFill>
          <a:latin typeface="+mj-lt"/>
          <a:ea typeface="+mj-ea"/>
          <a:cs typeface="+mj-cs"/>
        </a:defRPr>
      </a:lvl1pPr>
      <a:lvl2pPr algn="r" rtl="0" eaLnBrk="0" fontAlgn="base" hangingPunct="0">
        <a:spcBef>
          <a:spcPct val="0"/>
        </a:spcBef>
        <a:spcAft>
          <a:spcPct val="0"/>
        </a:spcAft>
        <a:defRPr sz="4400">
          <a:solidFill>
            <a:srgbClr val="770107"/>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2pPr>
      <a:lvl3pPr algn="r" rtl="0" eaLnBrk="0" fontAlgn="base" hangingPunct="0">
        <a:spcBef>
          <a:spcPct val="0"/>
        </a:spcBef>
        <a:spcAft>
          <a:spcPct val="0"/>
        </a:spcAft>
        <a:defRPr sz="4400">
          <a:solidFill>
            <a:srgbClr val="770107"/>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3pPr>
      <a:lvl4pPr algn="r" rtl="0" eaLnBrk="0" fontAlgn="base" hangingPunct="0">
        <a:spcBef>
          <a:spcPct val="0"/>
        </a:spcBef>
        <a:spcAft>
          <a:spcPct val="0"/>
        </a:spcAft>
        <a:defRPr sz="4400">
          <a:solidFill>
            <a:srgbClr val="770107"/>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4pPr>
      <a:lvl5pPr algn="r" rtl="0" eaLnBrk="0" fontAlgn="base" hangingPunct="0">
        <a:spcBef>
          <a:spcPct val="0"/>
        </a:spcBef>
        <a:spcAft>
          <a:spcPct val="0"/>
        </a:spcAft>
        <a:defRPr sz="4400">
          <a:solidFill>
            <a:srgbClr val="770107"/>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5pPr>
      <a:lvl6pPr marL="4572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6pPr>
      <a:lvl7pPr marL="9144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7pPr>
      <a:lvl8pPr marL="13716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8pPr>
      <a:lvl9pPr marL="18288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BE6003"/>
        </a:buClr>
        <a:buFont typeface="Wingdings" charset="0"/>
        <a:buChar char="v"/>
        <a:defRPr sz="2800">
          <a:solidFill>
            <a:srgbClr val="9C2811"/>
          </a:solidFill>
          <a:latin typeface="+mn-lt"/>
          <a:ea typeface="+mn-ea"/>
          <a:cs typeface="+mn-cs"/>
        </a:defRPr>
      </a:lvl1pPr>
      <a:lvl2pPr marL="742950" indent="-285750" algn="l" rtl="0" eaLnBrk="0" fontAlgn="base" hangingPunct="0">
        <a:spcBef>
          <a:spcPct val="20000"/>
        </a:spcBef>
        <a:spcAft>
          <a:spcPct val="0"/>
        </a:spcAft>
        <a:buClr>
          <a:srgbClr val="BE6003"/>
        </a:buClr>
        <a:buFont typeface="Wingdings" charset="0"/>
        <a:buChar char="v"/>
        <a:defRPr sz="2400">
          <a:solidFill>
            <a:srgbClr val="D37014"/>
          </a:solidFill>
          <a:latin typeface="+mn-lt"/>
          <a:ea typeface="+mn-ea"/>
        </a:defRPr>
      </a:lvl2pPr>
      <a:lvl3pPr marL="1143000" indent="-228600" algn="l" rtl="0" eaLnBrk="0" fontAlgn="base" hangingPunct="0">
        <a:spcBef>
          <a:spcPct val="20000"/>
        </a:spcBef>
        <a:spcAft>
          <a:spcPct val="0"/>
        </a:spcAft>
        <a:buClr>
          <a:srgbClr val="BE6003"/>
        </a:buClr>
        <a:buFont typeface="Wingdings" charset="0"/>
        <a:buChar char="v"/>
        <a:defRPr sz="2200">
          <a:solidFill>
            <a:srgbClr val="D37014"/>
          </a:solidFill>
          <a:latin typeface="+mn-lt"/>
          <a:ea typeface="+mn-ea"/>
        </a:defRPr>
      </a:lvl3pPr>
      <a:lvl4pPr marL="1600200" indent="-228600" algn="l" rtl="0" eaLnBrk="0" fontAlgn="base" hangingPunct="0">
        <a:spcBef>
          <a:spcPct val="20000"/>
        </a:spcBef>
        <a:spcAft>
          <a:spcPct val="0"/>
        </a:spcAft>
        <a:buClr>
          <a:srgbClr val="BE6003"/>
        </a:buClr>
        <a:buFont typeface="Wingdings" charset="0"/>
        <a:buChar char="v"/>
        <a:defRPr sz="2000">
          <a:solidFill>
            <a:srgbClr val="D37014"/>
          </a:solidFill>
          <a:latin typeface="+mn-lt"/>
          <a:ea typeface="+mn-ea"/>
        </a:defRPr>
      </a:lvl4pPr>
      <a:lvl5pPr marL="2057400" indent="-228600" algn="l" rtl="0" eaLnBrk="0" fontAlgn="base" hangingPunct="0">
        <a:spcBef>
          <a:spcPct val="20000"/>
        </a:spcBef>
        <a:spcAft>
          <a:spcPct val="0"/>
        </a:spcAft>
        <a:buClr>
          <a:srgbClr val="BE6003"/>
        </a:buClr>
        <a:buFont typeface="Wingdings" charset="0"/>
        <a:buChar char="v"/>
        <a:defRPr sz="2000">
          <a:solidFill>
            <a:srgbClr val="D37014"/>
          </a:solidFill>
          <a:latin typeface="+mn-lt"/>
          <a:ea typeface="+mn-ea"/>
        </a:defRPr>
      </a:lvl5pPr>
      <a:lvl6pPr marL="25146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rc.carleton.edu/NAGTWorkshops/careerdev/AcademicCareerTeach2013/jan.html" TargetMode="External"/><Relationship Id="rId4" Type="http://schemas.openxmlformats.org/officeDocument/2006/relationships/hyperlink" Target="http://serc.carleton.edu/NAGTWorkshops/coursedesign/tutorial/index.html" TargetMode="External"/><Relationship Id="rId5" Type="http://schemas.openxmlformats.org/officeDocument/2006/relationships/hyperlink" Target="http://serc.carleton.edu/introgeo/gallerywalk/index.html" TargetMode="External"/><Relationship Id="rId1" Type="http://schemas.openxmlformats.org/officeDocument/2006/relationships/slideLayout" Target="../slideLayouts/slideLayout2.xml"/><Relationship Id="rId2" Type="http://schemas.openxmlformats.org/officeDocument/2006/relationships/hyperlink" Target="http://serc.carleton.edu/sp/library/jigsaws/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914400"/>
            <a:ext cx="6096000" cy="2590800"/>
          </a:xfrm>
        </p:spPr>
        <p:txBody>
          <a:bodyPr/>
          <a:lstStyle/>
          <a:p>
            <a:r>
              <a:rPr lang="en-US" smtClean="0"/>
              <a:t>Designing </a:t>
            </a:r>
            <a:r>
              <a:rPr lang="en-US" dirty="0" smtClean="0"/>
              <a:t>Effective Assignments and Activities</a:t>
            </a:r>
            <a:endParaRPr lang="en-US" dirty="0"/>
          </a:p>
        </p:txBody>
      </p:sp>
      <p:sp>
        <p:nvSpPr>
          <p:cNvPr id="5" name="Subtitle 4"/>
          <p:cNvSpPr>
            <a:spLocks noGrp="1"/>
          </p:cNvSpPr>
          <p:nvPr>
            <p:ph type="subTitle" idx="1"/>
          </p:nvPr>
        </p:nvSpPr>
        <p:spPr>
          <a:xfrm>
            <a:off x="3505200" y="5638800"/>
            <a:ext cx="5334000" cy="990600"/>
          </a:xfrm>
        </p:spPr>
        <p:txBody>
          <a:bodyPr/>
          <a:lstStyle/>
          <a:p>
            <a:pPr algn="r"/>
            <a:r>
              <a:rPr lang="en-US" sz="2400" dirty="0" smtClean="0">
                <a:solidFill>
                  <a:srgbClr val="D37014"/>
                </a:solidFill>
              </a:rPr>
              <a:t>Barbara Tewksbury,</a:t>
            </a:r>
            <a:r>
              <a:rPr lang="en-US" dirty="0" smtClean="0">
                <a:solidFill>
                  <a:srgbClr val="D37014"/>
                </a:solidFill>
              </a:rPr>
              <a:t> </a:t>
            </a:r>
            <a:r>
              <a:rPr lang="en-US" sz="2200" dirty="0" smtClean="0">
                <a:solidFill>
                  <a:srgbClr val="D37014"/>
                </a:solidFill>
              </a:rPr>
              <a:t>Hamilton College</a:t>
            </a:r>
          </a:p>
          <a:p>
            <a:pPr algn="r"/>
            <a:r>
              <a:rPr lang="en-US" sz="2000" dirty="0" err="1" smtClean="0">
                <a:solidFill>
                  <a:srgbClr val="770107"/>
                </a:solidFill>
              </a:rPr>
              <a:t>btewksbu@hamilton.edu</a:t>
            </a:r>
            <a:endParaRPr lang="en-US" sz="2000" dirty="0" smtClean="0">
              <a:solidFill>
                <a:srgbClr val="770107"/>
              </a:solidFill>
            </a:endParaRPr>
          </a:p>
          <a:p>
            <a:pPr algn="r"/>
            <a:endParaRPr lang="en-US" dirty="0"/>
          </a:p>
        </p:txBody>
      </p:sp>
      <p:sp>
        <p:nvSpPr>
          <p:cNvPr id="6" name="Line 6"/>
          <p:cNvSpPr>
            <a:spLocks noChangeShapeType="1"/>
          </p:cNvSpPr>
          <p:nvPr/>
        </p:nvSpPr>
        <p:spPr bwMode="auto">
          <a:xfrm>
            <a:off x="2971800" y="3810000"/>
            <a:ext cx="4267200" cy="0"/>
          </a:xfrm>
          <a:prstGeom prst="line">
            <a:avLst/>
          </a:prstGeom>
          <a:noFill/>
          <a:ln w="25400">
            <a:solidFill>
              <a:srgbClr val="BE6003"/>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8837473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1905000" y="228600"/>
            <a:ext cx="6934200" cy="1295400"/>
          </a:xfrm>
        </p:spPr>
        <p:txBody>
          <a:bodyPr/>
          <a:lstStyle/>
          <a:p>
            <a:pPr eaLnBrk="1" hangingPunct="1"/>
            <a:r>
              <a:rPr lang="en-US" sz="3800">
                <a:latin typeface="Arial" charset="0"/>
                <a:ea typeface="ＭＳ Ｐゴシック" charset="0"/>
                <a:cs typeface="ＭＳ Ｐゴシック" charset="0"/>
              </a:rPr>
              <a:t>What makes an effective assignment/activity?</a:t>
            </a:r>
          </a:p>
        </p:txBody>
      </p:sp>
      <p:sp>
        <p:nvSpPr>
          <p:cNvPr id="11266" name="Rectangle 3"/>
          <p:cNvSpPr>
            <a:spLocks noGrp="1" noChangeArrowheads="1"/>
          </p:cNvSpPr>
          <p:nvPr>
            <p:ph type="body" idx="1"/>
          </p:nvPr>
        </p:nvSpPr>
        <p:spPr>
          <a:xfrm>
            <a:off x="1981200" y="1905000"/>
            <a:ext cx="6477000" cy="4572000"/>
          </a:xfrm>
        </p:spPr>
        <p:txBody>
          <a:bodyPr/>
          <a:lstStyle/>
          <a:p>
            <a:pPr eaLnBrk="1" hangingPunct="1">
              <a:lnSpc>
                <a:spcPct val="90000"/>
              </a:lnSpc>
            </a:pPr>
            <a:r>
              <a:rPr lang="en-US" dirty="0">
                <a:latin typeface="Arial" charset="0"/>
                <a:ea typeface="ＭＳ Ｐゴシック" charset="0"/>
                <a:cs typeface="ＭＳ Ｐゴシック" charset="0"/>
              </a:rPr>
              <a:t>Students learn best when:</a:t>
            </a:r>
          </a:p>
          <a:p>
            <a:pPr lvl="1" eaLnBrk="1" hangingPunct="1">
              <a:lnSpc>
                <a:spcPct val="90000"/>
              </a:lnSpc>
            </a:pPr>
            <a:r>
              <a:rPr lang="en-US" dirty="0">
                <a:latin typeface="Arial" charset="0"/>
                <a:ea typeface="ＭＳ Ｐゴシック" charset="0"/>
              </a:rPr>
              <a:t>They have a context for new knowledge and new experiences</a:t>
            </a:r>
          </a:p>
          <a:p>
            <a:pPr lvl="1" eaLnBrk="1" hangingPunct="1">
              <a:lnSpc>
                <a:spcPct val="90000"/>
              </a:lnSpc>
            </a:pPr>
            <a:r>
              <a:rPr lang="en-US" dirty="0">
                <a:latin typeface="Arial" charset="0"/>
                <a:ea typeface="ＭＳ Ｐゴシック" charset="0"/>
              </a:rPr>
              <a:t>Example</a:t>
            </a:r>
          </a:p>
          <a:p>
            <a:pPr lvl="2" eaLnBrk="1" hangingPunct="1">
              <a:lnSpc>
                <a:spcPct val="90000"/>
              </a:lnSpc>
            </a:pPr>
            <a:r>
              <a:rPr lang="en-US" dirty="0">
                <a:latin typeface="Arial" charset="0"/>
                <a:ea typeface="ＭＳ Ｐゴシック" charset="0"/>
              </a:rPr>
              <a:t>Launching directly into a lecture on mineral chemistry.</a:t>
            </a:r>
          </a:p>
          <a:p>
            <a:pPr lvl="2" algn="ctr" eaLnBrk="1" hangingPunct="1">
              <a:lnSpc>
                <a:spcPct val="90000"/>
              </a:lnSpc>
              <a:buFont typeface="Wingdings" charset="0"/>
              <a:buNone/>
            </a:pPr>
            <a:r>
              <a:rPr lang="en-US" dirty="0">
                <a:solidFill>
                  <a:srgbClr val="BE6003"/>
                </a:solidFill>
                <a:latin typeface="Arial" charset="0"/>
                <a:ea typeface="ＭＳ Ｐゴシック" charset="0"/>
              </a:rPr>
              <a:t>vs</a:t>
            </a:r>
            <a:r>
              <a:rPr lang="en-US" dirty="0">
                <a:latin typeface="Arial" charset="0"/>
                <a:ea typeface="ＭＳ Ｐゴシック" charset="0"/>
              </a:rPr>
              <a:t>.</a:t>
            </a:r>
          </a:p>
          <a:p>
            <a:pPr lvl="2" eaLnBrk="1" hangingPunct="1">
              <a:lnSpc>
                <a:spcPct val="90000"/>
              </a:lnSpc>
            </a:pPr>
            <a:r>
              <a:rPr lang="en-US" dirty="0">
                <a:latin typeface="Arial" charset="0"/>
                <a:ea typeface="ＭＳ Ｐゴシック" charset="0"/>
              </a:rPr>
              <a:t>Taking ten minutes to have students brainstorm what they already know about the chemistry of minerals and how it ties to their own “real world” before lecturing about mineral chemistry.</a:t>
            </a:r>
          </a:p>
          <a:p>
            <a:pPr lvl="2" eaLnBrk="1" hangingPunct="1">
              <a:lnSpc>
                <a:spcPct val="90000"/>
              </a:lnSpc>
            </a:pPr>
            <a:endParaRPr lang="en-US" dirty="0">
              <a:latin typeface="Arial" charset="0"/>
              <a:ea typeface="ＭＳ Ｐゴシック" charset="0"/>
            </a:endParaRPr>
          </a:p>
          <a:p>
            <a:pPr lvl="1" eaLnBrk="1" hangingPunct="1">
              <a:lnSpc>
                <a:spcPct val="90000"/>
              </a:lnSpc>
            </a:pPr>
            <a:endParaRPr lang="en-US" dirty="0">
              <a:latin typeface="Arial" charset="0"/>
              <a:ea typeface="ＭＳ Ｐゴシック" charset="0"/>
            </a:endParaRPr>
          </a:p>
        </p:txBody>
      </p:sp>
    </p:spTree>
    <p:extLst>
      <p:ext uri="{BB962C8B-B14F-4D97-AF65-F5344CB8AC3E}">
        <p14:creationId xmlns:p14="http://schemas.microsoft.com/office/powerpoint/2010/main" val="32790999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a:xfrm>
            <a:off x="1905000" y="304800"/>
            <a:ext cx="6934200" cy="1295400"/>
          </a:xfrm>
        </p:spPr>
        <p:txBody>
          <a:bodyPr/>
          <a:lstStyle/>
          <a:p>
            <a:pPr eaLnBrk="1" hangingPunct="1"/>
            <a:r>
              <a:rPr lang="en-US" sz="3800">
                <a:latin typeface="Arial" charset="0"/>
                <a:ea typeface="ＭＳ Ｐゴシック" charset="0"/>
                <a:cs typeface="ＭＳ Ｐゴシック" charset="0"/>
              </a:rPr>
              <a:t>What makes an effective assignment/activity?</a:t>
            </a:r>
          </a:p>
        </p:txBody>
      </p:sp>
      <p:sp>
        <p:nvSpPr>
          <p:cNvPr id="13314" name="Rectangle 3"/>
          <p:cNvSpPr>
            <a:spLocks noGrp="1" noChangeArrowheads="1"/>
          </p:cNvSpPr>
          <p:nvPr>
            <p:ph type="body" idx="1"/>
          </p:nvPr>
        </p:nvSpPr>
        <p:spPr>
          <a:xfrm>
            <a:off x="2133600" y="2133600"/>
            <a:ext cx="6477000" cy="4114800"/>
          </a:xfrm>
        </p:spPr>
        <p:txBody>
          <a:bodyPr/>
          <a:lstStyle/>
          <a:p>
            <a:pPr eaLnBrk="1" hangingPunct="1">
              <a:lnSpc>
                <a:spcPct val="90000"/>
              </a:lnSpc>
            </a:pPr>
            <a:r>
              <a:rPr lang="en-US" dirty="0">
                <a:latin typeface="Arial" charset="0"/>
                <a:ea typeface="ＭＳ Ｐゴシック" charset="0"/>
                <a:cs typeface="ＭＳ Ｐゴシック" charset="0"/>
              </a:rPr>
              <a:t>Students learn best when:</a:t>
            </a:r>
          </a:p>
          <a:p>
            <a:pPr lvl="1" eaLnBrk="1" hangingPunct="1">
              <a:lnSpc>
                <a:spcPct val="90000"/>
              </a:lnSpc>
            </a:pPr>
            <a:r>
              <a:rPr lang="en-US" dirty="0">
                <a:latin typeface="Arial" charset="0"/>
                <a:ea typeface="ＭＳ Ｐゴシック" charset="0"/>
              </a:rPr>
              <a:t>Their interest is captured (hook)</a:t>
            </a:r>
          </a:p>
          <a:p>
            <a:pPr lvl="1" eaLnBrk="1" hangingPunct="1">
              <a:lnSpc>
                <a:spcPct val="90000"/>
              </a:lnSpc>
            </a:pPr>
            <a:r>
              <a:rPr lang="en-US" dirty="0">
                <a:latin typeface="Arial" charset="0"/>
                <a:ea typeface="ＭＳ Ｐゴシック" charset="0"/>
              </a:rPr>
              <a:t>Example</a:t>
            </a:r>
          </a:p>
          <a:p>
            <a:pPr lvl="2" eaLnBrk="1" hangingPunct="1">
              <a:lnSpc>
                <a:spcPct val="90000"/>
              </a:lnSpc>
            </a:pPr>
            <a:r>
              <a:rPr lang="en-US" dirty="0">
                <a:latin typeface="Arial" charset="0"/>
                <a:ea typeface="ＭＳ Ｐゴシック" charset="0"/>
              </a:rPr>
              <a:t>Lab on water analysis that covers sampling technique, use of instrumentation, and critique of results.</a:t>
            </a:r>
          </a:p>
          <a:p>
            <a:pPr lvl="2" algn="ctr" eaLnBrk="1" hangingPunct="1">
              <a:lnSpc>
                <a:spcPct val="90000"/>
              </a:lnSpc>
              <a:buFont typeface="Wingdings" charset="0"/>
              <a:buNone/>
            </a:pPr>
            <a:r>
              <a:rPr lang="en-US" dirty="0">
                <a:solidFill>
                  <a:srgbClr val="BE6003"/>
                </a:solidFill>
                <a:latin typeface="Arial" charset="0"/>
                <a:ea typeface="ＭＳ Ｐゴシック" charset="0"/>
              </a:rPr>
              <a:t>vs.</a:t>
            </a:r>
          </a:p>
          <a:p>
            <a:pPr lvl="2" eaLnBrk="1" hangingPunct="1">
              <a:lnSpc>
                <a:spcPct val="90000"/>
              </a:lnSpc>
            </a:pPr>
            <a:r>
              <a:rPr lang="en-US" dirty="0">
                <a:latin typeface="Arial" charset="0"/>
                <a:ea typeface="ＭＳ Ｐゴシック" charset="0"/>
              </a:rPr>
              <a:t>Activity that also incorporates an introduction that sets the stage for why knowing water chemistry matters, focusing on a problem of interest and/or relevance to students.</a:t>
            </a:r>
          </a:p>
        </p:txBody>
      </p:sp>
    </p:spTree>
    <p:extLst>
      <p:ext uri="{BB962C8B-B14F-4D97-AF65-F5344CB8AC3E}">
        <p14:creationId xmlns:p14="http://schemas.microsoft.com/office/powerpoint/2010/main" val="23843823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905000" y="76200"/>
            <a:ext cx="6934200" cy="1295400"/>
          </a:xfrm>
        </p:spPr>
        <p:txBody>
          <a:bodyPr/>
          <a:lstStyle/>
          <a:p>
            <a:pPr eaLnBrk="1" hangingPunct="1"/>
            <a:r>
              <a:rPr lang="en-US" sz="3800">
                <a:latin typeface="Arial" charset="0"/>
                <a:ea typeface="ＭＳ Ｐゴシック" charset="0"/>
                <a:cs typeface="ＭＳ Ｐゴシック" charset="0"/>
              </a:rPr>
              <a:t>What makes an effective assignment/activity?</a:t>
            </a:r>
          </a:p>
        </p:txBody>
      </p:sp>
      <p:sp>
        <p:nvSpPr>
          <p:cNvPr id="15362" name="Rectangle 3"/>
          <p:cNvSpPr>
            <a:spLocks noGrp="1" noChangeArrowheads="1"/>
          </p:cNvSpPr>
          <p:nvPr>
            <p:ph type="body" idx="1"/>
          </p:nvPr>
        </p:nvSpPr>
        <p:spPr>
          <a:xfrm>
            <a:off x="1981200" y="1752600"/>
            <a:ext cx="6705600" cy="4572000"/>
          </a:xfrm>
        </p:spPr>
        <p:txBody>
          <a:bodyPr/>
          <a:lstStyle/>
          <a:p>
            <a:pPr eaLnBrk="1" hangingPunct="1">
              <a:lnSpc>
                <a:spcPct val="90000"/>
              </a:lnSpc>
            </a:pPr>
            <a:r>
              <a:rPr lang="en-US" dirty="0">
                <a:latin typeface="Arial" charset="0"/>
                <a:ea typeface="ＭＳ Ｐゴシック" charset="0"/>
                <a:cs typeface="ＭＳ Ｐゴシック" charset="0"/>
              </a:rPr>
              <a:t>Students learn best when:</a:t>
            </a:r>
          </a:p>
          <a:p>
            <a:pPr lvl="1" eaLnBrk="1" hangingPunct="1">
              <a:lnSpc>
                <a:spcPct val="90000"/>
              </a:lnSpc>
            </a:pPr>
            <a:r>
              <a:rPr lang="en-US" dirty="0">
                <a:latin typeface="Arial" charset="0"/>
                <a:ea typeface="ＭＳ Ｐゴシック" charset="0"/>
              </a:rPr>
              <a:t>They use what they know to tackle problems and think independently</a:t>
            </a:r>
          </a:p>
          <a:p>
            <a:pPr lvl="1" eaLnBrk="1" hangingPunct="1">
              <a:lnSpc>
                <a:spcPct val="90000"/>
              </a:lnSpc>
            </a:pPr>
            <a:r>
              <a:rPr lang="en-US" dirty="0">
                <a:latin typeface="Arial" charset="0"/>
                <a:ea typeface="ＭＳ Ｐゴシック" charset="0"/>
              </a:rPr>
              <a:t>Example</a:t>
            </a:r>
          </a:p>
          <a:p>
            <a:pPr lvl="2" eaLnBrk="1" hangingPunct="1">
              <a:lnSpc>
                <a:spcPct val="90000"/>
              </a:lnSpc>
            </a:pPr>
            <a:r>
              <a:rPr lang="en-US" dirty="0" smtClean="0">
                <a:latin typeface="Arial" charset="0"/>
                <a:ea typeface="ＭＳ Ｐゴシック" charset="0"/>
              </a:rPr>
              <a:t>Assignment that </a:t>
            </a:r>
            <a:r>
              <a:rPr lang="en-US" dirty="0">
                <a:latin typeface="Arial" charset="0"/>
                <a:ea typeface="ＭＳ Ｐゴシック" charset="0"/>
              </a:rPr>
              <a:t>leads students through identification and interpretation of a set of samples, with answers to leading or nuts-and-bolts questions.</a:t>
            </a:r>
          </a:p>
          <a:p>
            <a:pPr lvl="2" algn="ctr" eaLnBrk="1" hangingPunct="1">
              <a:lnSpc>
                <a:spcPct val="90000"/>
              </a:lnSpc>
              <a:buFont typeface="Wingdings" charset="0"/>
              <a:buNone/>
            </a:pPr>
            <a:r>
              <a:rPr lang="en-US" dirty="0">
                <a:solidFill>
                  <a:srgbClr val="BE6003"/>
                </a:solidFill>
                <a:latin typeface="Arial" charset="0"/>
                <a:ea typeface="ＭＳ Ｐゴシック" charset="0"/>
              </a:rPr>
              <a:t>vs.</a:t>
            </a:r>
          </a:p>
          <a:p>
            <a:pPr lvl="2" eaLnBrk="1" hangingPunct="1">
              <a:lnSpc>
                <a:spcPct val="90000"/>
              </a:lnSpc>
            </a:pPr>
            <a:r>
              <a:rPr lang="en-US" dirty="0" smtClean="0">
                <a:latin typeface="Arial" charset="0"/>
                <a:ea typeface="ＭＳ Ｐゴシック" charset="0"/>
              </a:rPr>
              <a:t>Assignment that </a:t>
            </a:r>
            <a:r>
              <a:rPr lang="en-US" dirty="0">
                <a:latin typeface="Arial" charset="0"/>
                <a:ea typeface="ＭＳ Ｐゴシック" charset="0"/>
              </a:rPr>
              <a:t>teaches the above but also provides opportunity for independent thought, work on open-ended questions, application to solve a problem. </a:t>
            </a:r>
            <a:r>
              <a:rPr lang="ja-JP" altLang="en-US" dirty="0">
                <a:latin typeface="Arial" charset="0"/>
                <a:ea typeface="ＭＳ Ｐゴシック" charset="0"/>
              </a:rPr>
              <a:t>“</a:t>
            </a:r>
            <a:r>
              <a:rPr lang="en-US" altLang="ja-JP" dirty="0">
                <a:latin typeface="Arial" charset="0"/>
                <a:ea typeface="ＭＳ Ｐゴシック" charset="0"/>
              </a:rPr>
              <a:t>What does it mean, not just what did I do?</a:t>
            </a:r>
            <a:r>
              <a:rPr lang="ja-JP" altLang="en-US" dirty="0">
                <a:latin typeface="Arial" charset="0"/>
                <a:ea typeface="ＭＳ Ｐゴシック" charset="0"/>
              </a:rPr>
              <a:t>”</a:t>
            </a:r>
            <a:endParaRPr lang="en-US" dirty="0">
              <a:latin typeface="Arial" charset="0"/>
              <a:ea typeface="ＭＳ Ｐゴシック" charset="0"/>
            </a:endParaRPr>
          </a:p>
        </p:txBody>
      </p:sp>
    </p:spTree>
    <p:extLst>
      <p:ext uri="{BB962C8B-B14F-4D97-AF65-F5344CB8AC3E}">
        <p14:creationId xmlns:p14="http://schemas.microsoft.com/office/powerpoint/2010/main" val="30336051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2057400" y="228600"/>
            <a:ext cx="6934200" cy="990600"/>
          </a:xfrm>
        </p:spPr>
        <p:txBody>
          <a:bodyPr/>
          <a:lstStyle/>
          <a:p>
            <a:pPr eaLnBrk="1" hangingPunct="1"/>
            <a:r>
              <a:rPr lang="en-US" sz="3800">
                <a:latin typeface="Arial" charset="0"/>
                <a:ea typeface="ＭＳ Ｐゴシック" charset="0"/>
                <a:cs typeface="ＭＳ Ｐゴシック" charset="0"/>
              </a:rPr>
              <a:t>What makes an effective assignment/activity?</a:t>
            </a:r>
          </a:p>
        </p:txBody>
      </p:sp>
      <p:sp>
        <p:nvSpPr>
          <p:cNvPr id="17410" name="Rectangle 3"/>
          <p:cNvSpPr>
            <a:spLocks noGrp="1" noChangeArrowheads="1"/>
          </p:cNvSpPr>
          <p:nvPr>
            <p:ph type="body" idx="1"/>
          </p:nvPr>
        </p:nvSpPr>
        <p:spPr>
          <a:xfrm>
            <a:off x="1981200" y="1752600"/>
            <a:ext cx="6781800" cy="4876800"/>
          </a:xfrm>
        </p:spPr>
        <p:txBody>
          <a:bodyPr/>
          <a:lstStyle/>
          <a:p>
            <a:pPr eaLnBrk="1" hangingPunct="1">
              <a:lnSpc>
                <a:spcPct val="90000"/>
              </a:lnSpc>
            </a:pPr>
            <a:r>
              <a:rPr lang="en-US" dirty="0">
                <a:latin typeface="Arial" charset="0"/>
                <a:ea typeface="ＭＳ Ｐゴシック" charset="0"/>
                <a:cs typeface="ＭＳ Ｐゴシック" charset="0"/>
              </a:rPr>
              <a:t>Students learn best when:</a:t>
            </a:r>
          </a:p>
          <a:p>
            <a:pPr lvl="1" eaLnBrk="1" hangingPunct="1">
              <a:lnSpc>
                <a:spcPct val="90000"/>
              </a:lnSpc>
            </a:pPr>
            <a:r>
              <a:rPr lang="en-US" dirty="0">
                <a:latin typeface="Arial" charset="0"/>
                <a:ea typeface="ＭＳ Ｐゴシック" charset="0"/>
              </a:rPr>
              <a:t>They have the opportunity to synthesize, reflect on what they have learned, explain what they know</a:t>
            </a:r>
          </a:p>
          <a:p>
            <a:pPr lvl="1" eaLnBrk="1" hangingPunct="1">
              <a:lnSpc>
                <a:spcPct val="90000"/>
              </a:lnSpc>
            </a:pPr>
            <a:r>
              <a:rPr lang="en-US" dirty="0">
                <a:latin typeface="Arial" charset="0"/>
                <a:ea typeface="ＭＳ Ｐゴシック" charset="0"/>
              </a:rPr>
              <a:t>Example</a:t>
            </a:r>
          </a:p>
          <a:p>
            <a:pPr lvl="2" eaLnBrk="1" hangingPunct="1">
              <a:lnSpc>
                <a:spcPct val="90000"/>
              </a:lnSpc>
            </a:pPr>
            <a:r>
              <a:rPr lang="en-US" dirty="0">
                <a:latin typeface="Arial" charset="0"/>
                <a:ea typeface="ＭＳ Ｐゴシック" charset="0"/>
              </a:rPr>
              <a:t>Activity that ends after students have answered questions on a worksheet.</a:t>
            </a:r>
          </a:p>
          <a:p>
            <a:pPr lvl="2" algn="ctr" eaLnBrk="1" hangingPunct="1">
              <a:lnSpc>
                <a:spcPct val="90000"/>
              </a:lnSpc>
              <a:buFont typeface="Wingdings" charset="0"/>
              <a:buNone/>
            </a:pPr>
            <a:r>
              <a:rPr lang="en-US" dirty="0">
                <a:solidFill>
                  <a:srgbClr val="BE6003"/>
                </a:solidFill>
                <a:latin typeface="Arial" charset="0"/>
                <a:ea typeface="ＭＳ Ｐゴシック" charset="0"/>
              </a:rPr>
              <a:t>vs.</a:t>
            </a:r>
          </a:p>
          <a:p>
            <a:pPr lvl="2" eaLnBrk="1" hangingPunct="1">
              <a:lnSpc>
                <a:spcPct val="90000"/>
              </a:lnSpc>
            </a:pPr>
            <a:r>
              <a:rPr lang="en-US" dirty="0">
                <a:latin typeface="Arial" charset="0"/>
                <a:ea typeface="ＭＳ Ｐゴシック" charset="0"/>
              </a:rPr>
              <a:t>Activity that asks students to step back, think about what they know, write a plan for a new analysis, talk about </a:t>
            </a:r>
            <a:r>
              <a:rPr lang="ja-JP" altLang="en-US" dirty="0">
                <a:latin typeface="Arial" charset="0"/>
                <a:ea typeface="ＭＳ Ｐゴシック" charset="0"/>
              </a:rPr>
              <a:t>“</a:t>
            </a:r>
            <a:r>
              <a:rPr lang="en-US" altLang="ja-JP" dirty="0">
                <a:latin typeface="Arial" charset="0"/>
                <a:ea typeface="ＭＳ Ｐゴシック" charset="0"/>
              </a:rPr>
              <a:t>aha</a:t>
            </a:r>
            <a:r>
              <a:rPr lang="ja-JP" altLang="en-US" dirty="0">
                <a:latin typeface="Arial" charset="0"/>
                <a:ea typeface="ＭＳ Ｐゴシック" charset="0"/>
              </a:rPr>
              <a:t>”</a:t>
            </a:r>
            <a:r>
              <a:rPr lang="en-US" altLang="ja-JP" dirty="0">
                <a:latin typeface="Arial" charset="0"/>
                <a:ea typeface="ＭＳ Ｐゴシック" charset="0"/>
              </a:rPr>
              <a:t> insights, explain it to a particular audience (</a:t>
            </a:r>
            <a:r>
              <a:rPr lang="en-US" altLang="ja-JP" i="1" dirty="0">
                <a:latin typeface="Arial" charset="0"/>
                <a:ea typeface="ＭＳ Ｐゴシック" charset="0"/>
              </a:rPr>
              <a:t>e.g.</a:t>
            </a:r>
            <a:r>
              <a:rPr lang="en-US" altLang="ja-JP" dirty="0">
                <a:latin typeface="Arial" charset="0"/>
                <a:ea typeface="ＭＳ Ｐゴシック" charset="0"/>
              </a:rPr>
              <a:t>, write an Aunt Tillie </a:t>
            </a:r>
            <a:r>
              <a:rPr lang="en-US" altLang="ja-JP" dirty="0" smtClean="0">
                <a:latin typeface="Arial" charset="0"/>
                <a:ea typeface="ＭＳ Ｐゴシック" charset="0"/>
              </a:rPr>
              <a:t>statement)</a:t>
            </a:r>
            <a:endParaRPr lang="en-US" altLang="ja-JP" dirty="0">
              <a:latin typeface="Arial" charset="0"/>
              <a:ea typeface="ＭＳ Ｐゴシック" charset="0"/>
            </a:endParaRPr>
          </a:p>
          <a:p>
            <a:pPr lvl="1" eaLnBrk="1" hangingPunct="1">
              <a:lnSpc>
                <a:spcPct val="90000"/>
              </a:lnSpc>
            </a:pPr>
            <a:endParaRPr lang="en-US" dirty="0">
              <a:latin typeface="Arial" charset="0"/>
              <a:ea typeface="ＭＳ Ｐゴシック" charset="0"/>
            </a:endParaRPr>
          </a:p>
        </p:txBody>
      </p:sp>
    </p:spTree>
    <p:extLst>
      <p:ext uri="{BB962C8B-B14F-4D97-AF65-F5344CB8AC3E}">
        <p14:creationId xmlns:p14="http://schemas.microsoft.com/office/powerpoint/2010/main" val="15386053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1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4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114800" y="838200"/>
            <a:ext cx="4648200" cy="1295400"/>
          </a:xfrm>
        </p:spPr>
        <p:txBody>
          <a:bodyPr/>
          <a:lstStyle/>
          <a:p>
            <a:r>
              <a:rPr lang="en-US" sz="2800">
                <a:latin typeface="Arial" charset="0"/>
                <a:ea typeface="ＭＳ Ｐゴシック" charset="0"/>
                <a:cs typeface="ＭＳ Ｐゴシック" charset="0"/>
              </a:rPr>
              <a:t>Can you explain it to your Aunt Tillie in 4 sentences? </a:t>
            </a:r>
            <a:br>
              <a:rPr lang="en-US" sz="2800">
                <a:latin typeface="Arial" charset="0"/>
                <a:ea typeface="ＭＳ Ｐゴシック" charset="0"/>
                <a:cs typeface="ＭＳ Ｐゴシック" charset="0"/>
              </a:rPr>
            </a:br>
            <a:endParaRPr lang="en-US" sz="2800">
              <a:latin typeface="Arial" charset="0"/>
              <a:ea typeface="ＭＳ Ｐゴシック" charset="0"/>
              <a:cs typeface="ＭＳ Ｐゴシック" charset="0"/>
            </a:endParaRPr>
          </a:p>
        </p:txBody>
      </p:sp>
      <p:sp>
        <p:nvSpPr>
          <p:cNvPr id="19458" name="Content Placeholder 2"/>
          <p:cNvSpPr>
            <a:spLocks noGrp="1"/>
          </p:cNvSpPr>
          <p:nvPr>
            <p:ph idx="1"/>
          </p:nvPr>
        </p:nvSpPr>
        <p:spPr>
          <a:xfrm>
            <a:off x="2057400" y="2895600"/>
            <a:ext cx="6781800" cy="3429000"/>
          </a:xfrm>
        </p:spPr>
        <p:txBody>
          <a:bodyPr/>
          <a:lstStyle/>
          <a:p>
            <a:r>
              <a:rPr lang="en-US" sz="2000">
                <a:latin typeface="Arial" charset="0"/>
                <a:ea typeface="ＭＳ Ｐゴシック" charset="0"/>
                <a:cs typeface="ＭＳ Ｐゴシック" charset="0"/>
              </a:rPr>
              <a:t>Born: 1920</a:t>
            </a:r>
          </a:p>
          <a:p>
            <a:r>
              <a:rPr lang="en-US" sz="2000">
                <a:latin typeface="Arial" charset="0"/>
                <a:ea typeface="ＭＳ Ｐゴシック" charset="0"/>
                <a:cs typeface="ＭＳ Ｐゴシック" charset="0"/>
              </a:rPr>
              <a:t>Education: B.S., 1942, Chemistry, Simmons College</a:t>
            </a:r>
          </a:p>
          <a:p>
            <a:r>
              <a:rPr lang="en-US" sz="2000">
                <a:latin typeface="Arial" charset="0"/>
                <a:ea typeface="ＭＳ Ｐゴシック" charset="0"/>
                <a:cs typeface="ＭＳ Ｐゴシック" charset="0"/>
              </a:rPr>
              <a:t>M.S., 1944, Chemistry, Vassar College</a:t>
            </a:r>
          </a:p>
          <a:p>
            <a:r>
              <a:rPr lang="en-US" sz="2000">
                <a:latin typeface="Arial" charset="0"/>
                <a:ea typeface="ＭＳ Ｐゴシック" charset="0"/>
                <a:cs typeface="ＭＳ Ｐゴシック" charset="0"/>
              </a:rPr>
              <a:t>Career: organic chemist at Eastman Kodak Company</a:t>
            </a:r>
          </a:p>
          <a:p>
            <a:r>
              <a:rPr lang="en-US" sz="2000">
                <a:latin typeface="Arial" charset="0"/>
                <a:ea typeface="ＭＳ Ｐゴシック" charset="0"/>
                <a:cs typeface="ＭＳ Ｐゴシック" charset="0"/>
              </a:rPr>
              <a:t>Smart, very smart. Loves to learn new stuff. Reads a lot but allows as how she rarely reads novels. Says she’</a:t>
            </a:r>
            <a:r>
              <a:rPr lang="en-US" altLang="ja-JP" sz="2000">
                <a:latin typeface="Arial" charset="0"/>
                <a:ea typeface="ＭＳ Ｐゴシック" charset="0"/>
                <a:cs typeface="ＭＳ Ｐゴシック" charset="0"/>
              </a:rPr>
              <a:t>s getting old and figures there’s too much nonfiction out there for her to learn from to waste the time she has left on reading novels. Apt to point out bad grammar, even in your emails. Can’t wait to read your statements.</a:t>
            </a:r>
          </a:p>
          <a:p>
            <a:endParaRPr lang="en-US">
              <a:latin typeface="Arial" charset="0"/>
              <a:ea typeface="ＭＳ Ｐゴシック" charset="0"/>
              <a:cs typeface="ＭＳ Ｐゴシック" charset="0"/>
            </a:endParaRPr>
          </a:p>
        </p:txBody>
      </p:sp>
      <p:pic>
        <p:nvPicPr>
          <p:cNvPr id="19459" name="Picture 0" descr="Aunt Tillie pho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09600"/>
            <a:ext cx="18288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69849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905000" y="304800"/>
            <a:ext cx="6934200" cy="1295400"/>
          </a:xfrm>
        </p:spPr>
        <p:txBody>
          <a:bodyPr/>
          <a:lstStyle/>
          <a:p>
            <a:pPr eaLnBrk="1" hangingPunct="1"/>
            <a:r>
              <a:rPr lang="en-US" sz="3800">
                <a:latin typeface="Arial" charset="0"/>
                <a:ea typeface="ＭＳ Ｐゴシック" charset="0"/>
                <a:cs typeface="ＭＳ Ｐゴシック" charset="0"/>
              </a:rPr>
              <a:t>What makes an effective assignment/activity?</a:t>
            </a:r>
          </a:p>
        </p:txBody>
      </p:sp>
      <p:sp>
        <p:nvSpPr>
          <p:cNvPr id="20482" name="Rectangle 3"/>
          <p:cNvSpPr>
            <a:spLocks noGrp="1" noChangeArrowheads="1"/>
          </p:cNvSpPr>
          <p:nvPr>
            <p:ph type="body" idx="1"/>
          </p:nvPr>
        </p:nvSpPr>
        <p:spPr>
          <a:xfrm>
            <a:off x="1905000" y="2286000"/>
            <a:ext cx="6629400" cy="4114800"/>
          </a:xfrm>
        </p:spPr>
        <p:txBody>
          <a:bodyPr/>
          <a:lstStyle/>
          <a:p>
            <a:pPr eaLnBrk="1" hangingPunct="1">
              <a:lnSpc>
                <a:spcPct val="90000"/>
              </a:lnSpc>
            </a:pPr>
            <a:r>
              <a:rPr lang="en-US" dirty="0">
                <a:latin typeface="Arial" charset="0"/>
                <a:ea typeface="ＭＳ Ｐゴシック" charset="0"/>
                <a:cs typeface="ＭＳ Ｐゴシック" charset="0"/>
              </a:rPr>
              <a:t>Students learn best when:</a:t>
            </a:r>
          </a:p>
          <a:p>
            <a:pPr lvl="1" eaLnBrk="1" hangingPunct="1">
              <a:lnSpc>
                <a:spcPct val="90000"/>
              </a:lnSpc>
            </a:pPr>
            <a:r>
              <a:rPr lang="en-US" dirty="0">
                <a:latin typeface="Arial" charset="0"/>
                <a:ea typeface="ＭＳ Ｐゴシック" charset="0"/>
              </a:rPr>
              <a:t>They are </a:t>
            </a:r>
            <a:r>
              <a:rPr lang="en-US" dirty="0" smtClean="0">
                <a:latin typeface="Arial" charset="0"/>
                <a:ea typeface="ＭＳ Ｐゴシック" charset="0"/>
              </a:rPr>
              <a:t>motivated</a:t>
            </a:r>
            <a:endParaRPr lang="en-US" dirty="0">
              <a:latin typeface="Arial" charset="0"/>
              <a:ea typeface="ＭＳ Ｐゴシック" charset="0"/>
            </a:endParaRPr>
          </a:p>
          <a:p>
            <a:pPr lvl="1" eaLnBrk="1" hangingPunct="1">
              <a:lnSpc>
                <a:spcPct val="90000"/>
              </a:lnSpc>
            </a:pPr>
            <a:r>
              <a:rPr lang="en-US" dirty="0">
                <a:latin typeface="Arial" charset="0"/>
                <a:ea typeface="ＭＳ Ｐゴシック" charset="0"/>
              </a:rPr>
              <a:t>Example</a:t>
            </a:r>
          </a:p>
          <a:p>
            <a:pPr lvl="2" eaLnBrk="1" hangingPunct="1">
              <a:lnSpc>
                <a:spcPct val="90000"/>
              </a:lnSpc>
            </a:pPr>
            <a:r>
              <a:rPr lang="en-US" dirty="0">
                <a:latin typeface="Arial" charset="0"/>
                <a:ea typeface="ＭＳ Ｐゴシック" charset="0"/>
              </a:rPr>
              <a:t>Assignment to make a portfolio of work.</a:t>
            </a:r>
          </a:p>
          <a:p>
            <a:pPr lvl="2" algn="ctr" eaLnBrk="1" hangingPunct="1">
              <a:lnSpc>
                <a:spcPct val="90000"/>
              </a:lnSpc>
              <a:buFont typeface="Wingdings" charset="0"/>
              <a:buNone/>
            </a:pPr>
            <a:r>
              <a:rPr lang="en-US" dirty="0">
                <a:solidFill>
                  <a:srgbClr val="BE6003"/>
                </a:solidFill>
                <a:latin typeface="Arial" charset="0"/>
                <a:ea typeface="ＭＳ Ｐゴシック" charset="0"/>
              </a:rPr>
              <a:t>vs.</a:t>
            </a:r>
          </a:p>
          <a:p>
            <a:pPr lvl="2" eaLnBrk="1" hangingPunct="1">
              <a:lnSpc>
                <a:spcPct val="90000"/>
              </a:lnSpc>
            </a:pPr>
            <a:r>
              <a:rPr lang="en-US" dirty="0">
                <a:latin typeface="Arial" charset="0"/>
                <a:ea typeface="ＭＳ Ｐゴシック" charset="0"/>
              </a:rPr>
              <a:t>Assignment to make a portfolio specifically designed to be </a:t>
            </a:r>
            <a:r>
              <a:rPr lang="en-US" i="1" dirty="0">
                <a:latin typeface="Arial" charset="0"/>
                <a:ea typeface="ＭＳ Ｐゴシック" charset="0"/>
              </a:rPr>
              <a:t>useful</a:t>
            </a:r>
            <a:r>
              <a:rPr lang="en-US" dirty="0">
                <a:latin typeface="Arial" charset="0"/>
                <a:ea typeface="ＭＳ Ｐゴシック" charset="0"/>
              </a:rPr>
              <a:t> for the future (</a:t>
            </a:r>
            <a:r>
              <a:rPr lang="en-US" i="1" dirty="0">
                <a:latin typeface="Arial" charset="0"/>
                <a:ea typeface="ＭＳ Ｐゴシック" charset="0"/>
              </a:rPr>
              <a:t>e.g.</a:t>
            </a:r>
            <a:r>
              <a:rPr lang="en-US" dirty="0">
                <a:latin typeface="Arial" charset="0"/>
                <a:ea typeface="ＭＳ Ｐゴシック" charset="0"/>
              </a:rPr>
              <a:t>, “showcase” work, annotated list of data sources, techniques matrix, resource tables) with a clear focus on </a:t>
            </a:r>
            <a:r>
              <a:rPr lang="en-US" i="1" dirty="0">
                <a:latin typeface="Arial" charset="0"/>
                <a:ea typeface="ＭＳ Ｐゴシック" charset="0"/>
              </a:rPr>
              <a:t>how</a:t>
            </a:r>
            <a:r>
              <a:rPr lang="en-US" dirty="0">
                <a:latin typeface="Arial" charset="0"/>
                <a:ea typeface="ＭＳ Ｐゴシック" charset="0"/>
              </a:rPr>
              <a:t> the portfolio might be useful</a:t>
            </a:r>
          </a:p>
        </p:txBody>
      </p:sp>
    </p:spTree>
    <p:extLst>
      <p:ext uri="{BB962C8B-B14F-4D97-AF65-F5344CB8AC3E}">
        <p14:creationId xmlns:p14="http://schemas.microsoft.com/office/powerpoint/2010/main" val="265250413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48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48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2057400" y="381000"/>
            <a:ext cx="6934200" cy="990600"/>
          </a:xfrm>
        </p:spPr>
        <p:txBody>
          <a:bodyPr/>
          <a:lstStyle/>
          <a:p>
            <a:pPr eaLnBrk="1" hangingPunct="1"/>
            <a:r>
              <a:rPr lang="en-US" sz="3800">
                <a:latin typeface="Arial" charset="0"/>
                <a:ea typeface="ＭＳ Ｐゴシック" charset="0"/>
                <a:cs typeface="ＭＳ Ｐゴシック" charset="0"/>
              </a:rPr>
              <a:t>What makes an effective assignment/activity?</a:t>
            </a:r>
          </a:p>
        </p:txBody>
      </p:sp>
      <p:sp>
        <p:nvSpPr>
          <p:cNvPr id="22530" name="Rectangle 3"/>
          <p:cNvSpPr>
            <a:spLocks noGrp="1" noChangeArrowheads="1"/>
          </p:cNvSpPr>
          <p:nvPr>
            <p:ph type="body" idx="1"/>
          </p:nvPr>
        </p:nvSpPr>
        <p:spPr>
          <a:xfrm>
            <a:off x="1752600" y="2362200"/>
            <a:ext cx="6781800" cy="3657600"/>
          </a:xfrm>
        </p:spPr>
        <p:txBody>
          <a:bodyPr/>
          <a:lstStyle/>
          <a:p>
            <a:pPr eaLnBrk="1" hangingPunct="1">
              <a:lnSpc>
                <a:spcPct val="90000"/>
              </a:lnSpc>
            </a:pPr>
            <a:r>
              <a:rPr lang="en-US" dirty="0">
                <a:latin typeface="Arial" charset="0"/>
                <a:ea typeface="ＭＳ Ｐゴシック" charset="0"/>
                <a:cs typeface="ＭＳ Ｐゴシック" charset="0"/>
              </a:rPr>
              <a:t>An effective assignment also has an adequate mechanism for determining what students have learned</a:t>
            </a:r>
          </a:p>
          <a:p>
            <a:pPr lvl="1" eaLnBrk="1" hangingPunct="1">
              <a:lnSpc>
                <a:spcPct val="90000"/>
              </a:lnSpc>
            </a:pPr>
            <a:r>
              <a:rPr lang="en-US" dirty="0">
                <a:latin typeface="Arial" charset="0"/>
                <a:ea typeface="ＭＳ Ｐゴシック" charset="0"/>
              </a:rPr>
              <a:t>Can you verify what students have learned, not just what they have done?</a:t>
            </a:r>
          </a:p>
          <a:p>
            <a:pPr lvl="2" eaLnBrk="1" hangingPunct="1">
              <a:lnSpc>
                <a:spcPct val="90000"/>
              </a:lnSpc>
            </a:pPr>
            <a:r>
              <a:rPr lang="en-US" dirty="0">
                <a:latin typeface="Arial" charset="0"/>
                <a:ea typeface="ＭＳ Ｐゴシック" charset="0"/>
              </a:rPr>
              <a:t>Students can answer a series of nuts and bolts/leading questions correctly and still not “get it”.</a:t>
            </a:r>
          </a:p>
          <a:p>
            <a:pPr lvl="1" eaLnBrk="1" hangingPunct="1">
              <a:lnSpc>
                <a:spcPct val="90000"/>
              </a:lnSpc>
            </a:pPr>
            <a:r>
              <a:rPr lang="en-US" dirty="0">
                <a:latin typeface="Arial" charset="0"/>
                <a:ea typeface="ＭＳ Ｐゴシック" charset="0"/>
              </a:rPr>
              <a:t>Can you assess the progress that students have made toward the goal(s)?</a:t>
            </a:r>
          </a:p>
        </p:txBody>
      </p:sp>
    </p:spTree>
    <p:extLst>
      <p:ext uri="{BB962C8B-B14F-4D97-AF65-F5344CB8AC3E}">
        <p14:creationId xmlns:p14="http://schemas.microsoft.com/office/powerpoint/2010/main" val="25283072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905000" y="152400"/>
            <a:ext cx="6934200" cy="1295400"/>
          </a:xfrm>
        </p:spPr>
        <p:txBody>
          <a:bodyPr/>
          <a:lstStyle/>
          <a:p>
            <a:pPr eaLnBrk="1" hangingPunct="1"/>
            <a:r>
              <a:rPr lang="en-US" sz="3800">
                <a:latin typeface="Arial" charset="0"/>
                <a:ea typeface="ＭＳ Ｐゴシック" charset="0"/>
                <a:cs typeface="ＭＳ Ｐゴシック" charset="0"/>
              </a:rPr>
              <a:t>Summary: what makes an effective assignment/activity?</a:t>
            </a:r>
          </a:p>
        </p:txBody>
      </p:sp>
      <p:sp>
        <p:nvSpPr>
          <p:cNvPr id="24578" name="Rectangle 3"/>
          <p:cNvSpPr>
            <a:spLocks noGrp="1" noChangeArrowheads="1"/>
          </p:cNvSpPr>
          <p:nvPr>
            <p:ph type="body" idx="1"/>
          </p:nvPr>
        </p:nvSpPr>
        <p:spPr>
          <a:xfrm>
            <a:off x="1981200" y="1828800"/>
            <a:ext cx="6781800" cy="4648200"/>
          </a:xfrm>
        </p:spPr>
        <p:txBody>
          <a:bodyPr/>
          <a:lstStyle/>
          <a:p>
            <a:pPr eaLnBrk="1" hangingPunct="1">
              <a:lnSpc>
                <a:spcPct val="90000"/>
              </a:lnSpc>
            </a:pPr>
            <a:r>
              <a:rPr lang="en-US" dirty="0">
                <a:latin typeface="Arial" charset="0"/>
                <a:ea typeface="ＭＳ Ｐゴシック" charset="0"/>
                <a:cs typeface="ＭＳ Ｐゴシック" charset="0"/>
              </a:rPr>
              <a:t>Maximizes student learning</a:t>
            </a:r>
          </a:p>
          <a:p>
            <a:pPr lvl="1" eaLnBrk="1" hangingPunct="1">
              <a:lnSpc>
                <a:spcPct val="90000"/>
              </a:lnSpc>
            </a:pPr>
            <a:r>
              <a:rPr lang="en-US" dirty="0">
                <a:latin typeface="Arial" charset="0"/>
                <a:ea typeface="ＭＳ Ｐゴシック" charset="0"/>
              </a:rPr>
              <a:t>They have a context for new knowledge and new experiences</a:t>
            </a:r>
          </a:p>
          <a:p>
            <a:pPr lvl="1" eaLnBrk="1" hangingPunct="1">
              <a:lnSpc>
                <a:spcPct val="90000"/>
              </a:lnSpc>
            </a:pPr>
            <a:r>
              <a:rPr lang="en-US" dirty="0">
                <a:latin typeface="Arial" charset="0"/>
                <a:ea typeface="ＭＳ Ｐゴシック" charset="0"/>
              </a:rPr>
              <a:t>Their interest is captured (hook)</a:t>
            </a:r>
          </a:p>
          <a:p>
            <a:pPr lvl="1" eaLnBrk="1" hangingPunct="1">
              <a:lnSpc>
                <a:spcPct val="90000"/>
              </a:lnSpc>
            </a:pPr>
            <a:r>
              <a:rPr lang="en-US" dirty="0">
                <a:latin typeface="Arial" charset="0"/>
                <a:ea typeface="ＭＳ Ｐゴシック" charset="0"/>
              </a:rPr>
              <a:t>They use what they know to tackle problems</a:t>
            </a:r>
          </a:p>
          <a:p>
            <a:pPr lvl="1" eaLnBrk="1" hangingPunct="1">
              <a:lnSpc>
                <a:spcPct val="90000"/>
              </a:lnSpc>
            </a:pPr>
            <a:r>
              <a:rPr lang="en-US" dirty="0">
                <a:latin typeface="Arial" charset="0"/>
                <a:ea typeface="ＭＳ Ｐゴシック" charset="0"/>
              </a:rPr>
              <a:t>They have the opportunity to synthesize and reflect on what they have learned</a:t>
            </a:r>
          </a:p>
          <a:p>
            <a:pPr lvl="1" eaLnBrk="1" hangingPunct="1">
              <a:lnSpc>
                <a:spcPct val="90000"/>
              </a:lnSpc>
            </a:pPr>
            <a:r>
              <a:rPr lang="en-US" dirty="0">
                <a:latin typeface="Arial" charset="0"/>
                <a:ea typeface="ＭＳ Ｐゴシック" charset="0"/>
              </a:rPr>
              <a:t>They are </a:t>
            </a:r>
            <a:r>
              <a:rPr lang="en-US" dirty="0" smtClean="0">
                <a:latin typeface="Arial" charset="0"/>
                <a:ea typeface="ＭＳ Ｐゴシック" charset="0"/>
              </a:rPr>
              <a:t>motivated</a:t>
            </a:r>
            <a:endParaRPr lang="en-US" dirty="0">
              <a:latin typeface="Arial" charset="0"/>
              <a:ea typeface="ＭＳ Ｐゴシック" charset="0"/>
            </a:endParaRPr>
          </a:p>
          <a:p>
            <a:pPr eaLnBrk="1" hangingPunct="1">
              <a:lnSpc>
                <a:spcPct val="90000"/>
              </a:lnSpc>
            </a:pPr>
            <a:r>
              <a:rPr lang="en-US" dirty="0">
                <a:latin typeface="Arial" charset="0"/>
                <a:ea typeface="ＭＳ Ｐゴシック" charset="0"/>
                <a:cs typeface="ＭＳ Ｐゴシック" charset="0"/>
              </a:rPr>
              <a:t>Allows instructor to determine what students have learned</a:t>
            </a:r>
          </a:p>
        </p:txBody>
      </p:sp>
    </p:spTree>
    <p:extLst>
      <p:ext uri="{BB962C8B-B14F-4D97-AF65-F5344CB8AC3E}">
        <p14:creationId xmlns:p14="http://schemas.microsoft.com/office/powerpoint/2010/main" val="24455373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600200" y="457200"/>
            <a:ext cx="7391400" cy="990600"/>
          </a:xfrm>
        </p:spPr>
        <p:txBody>
          <a:bodyPr/>
          <a:lstStyle/>
          <a:p>
            <a:pPr eaLnBrk="1" hangingPunct="1"/>
            <a:r>
              <a:rPr lang="en-US" dirty="0">
                <a:latin typeface="Arial" charset="0"/>
                <a:ea typeface="ＭＳ Ｐゴシック" charset="0"/>
                <a:cs typeface="ＭＳ Ｐゴシック" charset="0"/>
              </a:rPr>
              <a:t>Task: evaluating a sample activity</a:t>
            </a:r>
          </a:p>
        </p:txBody>
      </p:sp>
      <p:sp>
        <p:nvSpPr>
          <p:cNvPr id="369667" name="Rectangle 3"/>
          <p:cNvSpPr>
            <a:spLocks noGrp="1" noChangeArrowheads="1"/>
          </p:cNvSpPr>
          <p:nvPr>
            <p:ph type="body" idx="1"/>
          </p:nvPr>
        </p:nvSpPr>
        <p:spPr>
          <a:xfrm>
            <a:off x="2667000" y="2743200"/>
            <a:ext cx="5410200" cy="2895600"/>
          </a:xfrm>
        </p:spPr>
        <p:txBody>
          <a:bodyPr/>
          <a:lstStyle/>
          <a:p>
            <a:pPr eaLnBrk="1" hangingPunct="1"/>
            <a:r>
              <a:rPr lang="en-US" sz="3200">
                <a:latin typeface="Arial" charset="0"/>
                <a:ea typeface="ＭＳ Ｐゴシック" charset="0"/>
                <a:cs typeface="ＭＳ Ｐゴシック" charset="0"/>
              </a:rPr>
              <a:t>How well does it promote student learning?</a:t>
            </a:r>
          </a:p>
          <a:p>
            <a:pPr eaLnBrk="1" hangingPunct="1"/>
            <a:r>
              <a:rPr lang="en-US" sz="3200">
                <a:latin typeface="Arial" charset="0"/>
                <a:ea typeface="ＭＳ Ｐゴシック" charset="0"/>
                <a:cs typeface="ＭＳ Ｐゴシック" charset="0"/>
              </a:rPr>
              <a:t>Could it be better, and, if so, how?</a:t>
            </a:r>
          </a:p>
        </p:txBody>
      </p:sp>
    </p:spTree>
    <p:extLst>
      <p:ext uri="{BB962C8B-B14F-4D97-AF65-F5344CB8AC3E}">
        <p14:creationId xmlns:p14="http://schemas.microsoft.com/office/powerpoint/2010/main" val="274454681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9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96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7"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752600" y="457200"/>
            <a:ext cx="7239000" cy="990600"/>
          </a:xfrm>
        </p:spPr>
        <p:txBody>
          <a:bodyPr/>
          <a:lstStyle/>
          <a:p>
            <a:pPr eaLnBrk="1" hangingPunct="1"/>
            <a:r>
              <a:rPr lang="en-US" dirty="0">
                <a:latin typeface="Arial" charset="0"/>
                <a:ea typeface="ＭＳ Ｐゴシック" charset="0"/>
                <a:cs typeface="ＭＳ Ｐゴシック" charset="0"/>
              </a:rPr>
              <a:t>Task: evaluating a sample activity</a:t>
            </a:r>
          </a:p>
        </p:txBody>
      </p:sp>
      <p:sp>
        <p:nvSpPr>
          <p:cNvPr id="370691" name="Rectangle 3"/>
          <p:cNvSpPr>
            <a:spLocks noGrp="1" noChangeArrowheads="1"/>
          </p:cNvSpPr>
          <p:nvPr>
            <p:ph type="body" idx="1"/>
          </p:nvPr>
        </p:nvSpPr>
        <p:spPr>
          <a:xfrm>
            <a:off x="1981200" y="1981200"/>
            <a:ext cx="6858000" cy="4419600"/>
          </a:xfrm>
        </p:spPr>
        <p:txBody>
          <a:bodyPr/>
          <a:lstStyle/>
          <a:p>
            <a:pPr eaLnBrk="1" hangingPunct="1">
              <a:lnSpc>
                <a:spcPct val="90000"/>
              </a:lnSpc>
            </a:pPr>
            <a:r>
              <a:rPr lang="en-US" dirty="0">
                <a:latin typeface="Arial" charset="0"/>
                <a:ea typeface="ＭＳ Ｐゴシック" charset="0"/>
                <a:cs typeface="ＭＳ Ｐゴシック" charset="0"/>
              </a:rPr>
              <a:t>Goal is to have students</a:t>
            </a:r>
            <a:endParaRPr lang="en-US" sz="2000" dirty="0">
              <a:latin typeface="Arial" charset="0"/>
              <a:ea typeface="ＭＳ Ｐゴシック" charset="0"/>
              <a:cs typeface="ＭＳ Ｐゴシック" charset="0"/>
            </a:endParaRPr>
          </a:p>
          <a:p>
            <a:pPr lvl="1" eaLnBrk="1" hangingPunct="1">
              <a:lnSpc>
                <a:spcPct val="90000"/>
              </a:lnSpc>
            </a:pPr>
            <a:r>
              <a:rPr lang="en-US" dirty="0">
                <a:latin typeface="Arial" charset="0"/>
                <a:ea typeface="ＭＳ Ｐゴシック" charset="0"/>
              </a:rPr>
              <a:t>Interpret the sediment record</a:t>
            </a:r>
          </a:p>
          <a:p>
            <a:pPr lvl="1" eaLnBrk="1" hangingPunct="1">
              <a:lnSpc>
                <a:spcPct val="90000"/>
              </a:lnSpc>
            </a:pPr>
            <a:r>
              <a:rPr lang="en-US" dirty="0">
                <a:latin typeface="Arial" charset="0"/>
                <a:ea typeface="ＭＳ Ｐゴシック" charset="0"/>
              </a:rPr>
              <a:t>Determine what the environment was like</a:t>
            </a:r>
          </a:p>
          <a:p>
            <a:pPr lvl="1" eaLnBrk="1" hangingPunct="1">
              <a:lnSpc>
                <a:spcPct val="90000"/>
              </a:lnSpc>
            </a:pPr>
            <a:r>
              <a:rPr lang="en-US" dirty="0">
                <a:latin typeface="Arial" charset="0"/>
                <a:ea typeface="ＭＳ Ｐゴシック" charset="0"/>
              </a:rPr>
              <a:t>Draw conclusions about the nature and timing of rainfall changes in the Sahara</a:t>
            </a:r>
          </a:p>
          <a:p>
            <a:pPr eaLnBrk="1" hangingPunct="1">
              <a:lnSpc>
                <a:spcPct val="90000"/>
              </a:lnSpc>
            </a:pPr>
            <a:r>
              <a:rPr lang="en-US" dirty="0">
                <a:latin typeface="Arial" charset="0"/>
                <a:ea typeface="ＭＳ Ｐゴシック" charset="0"/>
                <a:cs typeface="ＭＳ Ｐゴシック" charset="0"/>
              </a:rPr>
              <a:t>Student background: they know that </a:t>
            </a:r>
            <a:endParaRPr lang="en-US" sz="2000" dirty="0">
              <a:latin typeface="Arial" charset="0"/>
              <a:ea typeface="ＭＳ Ｐゴシック" charset="0"/>
              <a:cs typeface="ＭＳ Ｐゴシック" charset="0"/>
            </a:endParaRPr>
          </a:p>
          <a:p>
            <a:pPr lvl="1" eaLnBrk="1" hangingPunct="1">
              <a:lnSpc>
                <a:spcPct val="90000"/>
              </a:lnSpc>
            </a:pPr>
            <a:r>
              <a:rPr lang="en-US" dirty="0">
                <a:latin typeface="Arial" charset="0"/>
                <a:ea typeface="ＭＳ Ｐゴシック" charset="0"/>
              </a:rPr>
              <a:t>Lakes accumulate sediment eroded from the surrounding areas</a:t>
            </a:r>
          </a:p>
          <a:p>
            <a:pPr lvl="1" eaLnBrk="1" hangingPunct="1">
              <a:lnSpc>
                <a:spcPct val="90000"/>
              </a:lnSpc>
            </a:pPr>
            <a:r>
              <a:rPr lang="en-US" dirty="0">
                <a:latin typeface="Arial" charset="0"/>
                <a:ea typeface="ＭＳ Ｐゴシック" charset="0"/>
              </a:rPr>
              <a:t>Sediments can preserve features that reflect the nature of the environment (e.g., fossils)</a:t>
            </a:r>
          </a:p>
        </p:txBody>
      </p:sp>
    </p:spTree>
    <p:extLst>
      <p:ext uri="{BB962C8B-B14F-4D97-AF65-F5344CB8AC3E}">
        <p14:creationId xmlns:p14="http://schemas.microsoft.com/office/powerpoint/2010/main" val="220320618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06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706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706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7069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70691">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7069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706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2209800" y="1524000"/>
            <a:ext cx="6096000" cy="2971800"/>
          </a:xfrm>
        </p:spPr>
        <p:txBody>
          <a:bodyPr/>
          <a:lstStyle/>
          <a:p>
            <a:pPr eaLnBrk="1" hangingPunct="1"/>
            <a:r>
              <a:rPr lang="en-US" sz="2800" i="1" dirty="0">
                <a:solidFill>
                  <a:srgbClr val="BE6003"/>
                </a:solidFill>
                <a:latin typeface="Arial" charset="0"/>
                <a:ea typeface="ＭＳ Ｐゴシック" charset="0"/>
                <a:cs typeface="ＭＳ Ｐゴシック" charset="0"/>
              </a:rPr>
              <a:t>As you enter a classroom, ask yourself this question: </a:t>
            </a:r>
            <a:r>
              <a:rPr lang="ja-JP" altLang="en-US" sz="2800" i="1" dirty="0">
                <a:solidFill>
                  <a:srgbClr val="BE6003"/>
                </a:solidFill>
                <a:latin typeface="Arial" charset="0"/>
                <a:ea typeface="ＭＳ Ｐゴシック" charset="0"/>
                <a:cs typeface="ＭＳ Ｐゴシック" charset="0"/>
              </a:rPr>
              <a:t>“</a:t>
            </a:r>
            <a:r>
              <a:rPr lang="en-US" altLang="ja-JP" sz="2800" i="1" dirty="0">
                <a:solidFill>
                  <a:srgbClr val="BE6003"/>
                </a:solidFill>
                <a:latin typeface="Arial" charset="0"/>
                <a:ea typeface="ＭＳ Ｐゴシック" charset="0"/>
                <a:cs typeface="ＭＳ Ｐゴシック" charset="0"/>
              </a:rPr>
              <a:t>If there were no students in the classroom, could I do what I am planning to do?</a:t>
            </a:r>
            <a:r>
              <a:rPr lang="ja-JP" altLang="en-US" sz="2800" i="1" dirty="0">
                <a:solidFill>
                  <a:srgbClr val="BE6003"/>
                </a:solidFill>
                <a:latin typeface="Arial" charset="0"/>
                <a:ea typeface="ＭＳ Ｐゴシック" charset="0"/>
                <a:cs typeface="ＭＳ Ｐゴシック" charset="0"/>
              </a:rPr>
              <a:t>”</a:t>
            </a:r>
            <a:r>
              <a:rPr lang="en-US" altLang="ja-JP" sz="2800" i="1" dirty="0">
                <a:solidFill>
                  <a:srgbClr val="BE6003"/>
                </a:solidFill>
                <a:latin typeface="Arial" charset="0"/>
                <a:ea typeface="ＭＳ Ｐゴシック" charset="0"/>
                <a:cs typeface="ＭＳ Ｐゴシック" charset="0"/>
              </a:rPr>
              <a:t> If the answer to the question is yes, </a:t>
            </a:r>
            <a:r>
              <a:rPr lang="en-US" altLang="ja-JP" sz="2800" i="1" dirty="0" smtClean="0">
                <a:solidFill>
                  <a:srgbClr val="BE6003"/>
                </a:solidFill>
                <a:latin typeface="Arial" charset="0"/>
                <a:ea typeface="ＭＳ Ｐゴシック" charset="0"/>
                <a:cs typeface="ＭＳ Ｐゴシック" charset="0"/>
              </a:rPr>
              <a:t>don’t </a:t>
            </a:r>
            <a:r>
              <a:rPr lang="en-US" altLang="ja-JP" sz="2800" i="1" dirty="0">
                <a:solidFill>
                  <a:srgbClr val="BE6003"/>
                </a:solidFill>
                <a:latin typeface="Arial" charset="0"/>
                <a:ea typeface="ＭＳ Ｐゴシック" charset="0"/>
                <a:cs typeface="ＭＳ Ｐゴシック" charset="0"/>
              </a:rPr>
              <a:t>do it.</a:t>
            </a:r>
            <a:endParaRPr lang="en-US" sz="2800" dirty="0">
              <a:solidFill>
                <a:srgbClr val="BE6003"/>
              </a:solidFill>
              <a:latin typeface="Arial" charset="0"/>
              <a:ea typeface="ＭＳ Ｐゴシック" charset="0"/>
              <a:cs typeface="ＭＳ Ｐゴシック" charset="0"/>
            </a:endParaRPr>
          </a:p>
        </p:txBody>
      </p:sp>
      <p:sp>
        <p:nvSpPr>
          <p:cNvPr id="151556" name="Text Box 4"/>
          <p:cNvSpPr txBox="1">
            <a:spLocks noChangeArrowheads="1"/>
          </p:cNvSpPr>
          <p:nvPr/>
        </p:nvSpPr>
        <p:spPr bwMode="auto">
          <a:xfrm>
            <a:off x="2971800" y="4724400"/>
            <a:ext cx="56816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charset="0"/>
                <a:ea typeface="ＭＳ Ｐゴシック" charset="0"/>
                <a:cs typeface="ＭＳ Ｐゴシック" charset="0"/>
              </a:defRPr>
            </a:lvl1pPr>
            <a:lvl2pPr marL="742950" indent="-285750">
              <a:defRPr sz="2400" i="1">
                <a:solidFill>
                  <a:schemeClr val="tx1"/>
                </a:solidFill>
                <a:latin typeface="Times" charset="0"/>
                <a:ea typeface="ＭＳ Ｐゴシック" charset="0"/>
              </a:defRPr>
            </a:lvl2pPr>
            <a:lvl3pPr marL="1143000" indent="-228600">
              <a:defRPr sz="2400" i="1">
                <a:solidFill>
                  <a:schemeClr val="tx1"/>
                </a:solidFill>
                <a:latin typeface="Times" charset="0"/>
                <a:ea typeface="ＭＳ Ｐゴシック" charset="0"/>
              </a:defRPr>
            </a:lvl3pPr>
            <a:lvl4pPr marL="1600200" indent="-228600">
              <a:defRPr sz="2400" i="1">
                <a:solidFill>
                  <a:schemeClr val="tx1"/>
                </a:solidFill>
                <a:latin typeface="Times" charset="0"/>
                <a:ea typeface="ＭＳ Ｐゴシック" charset="0"/>
              </a:defRPr>
            </a:lvl4pPr>
            <a:lvl5pPr marL="2057400" indent="-228600">
              <a:defRPr sz="2400" i="1">
                <a:solidFill>
                  <a:schemeClr val="tx1"/>
                </a:solidFill>
                <a:latin typeface="Times" charset="0"/>
                <a:ea typeface="ＭＳ Ｐゴシック" charset="0"/>
              </a:defRPr>
            </a:lvl5pPr>
            <a:lvl6pPr marL="2514600" indent="-228600" eaLnBrk="0" fontAlgn="base" hangingPunct="0">
              <a:spcBef>
                <a:spcPct val="0"/>
              </a:spcBef>
              <a:spcAft>
                <a:spcPct val="0"/>
              </a:spcAft>
              <a:defRPr sz="2400" i="1">
                <a:solidFill>
                  <a:schemeClr val="tx1"/>
                </a:solidFill>
                <a:latin typeface="Times" charset="0"/>
                <a:ea typeface="ＭＳ Ｐゴシック" charset="0"/>
              </a:defRPr>
            </a:lvl6pPr>
            <a:lvl7pPr marL="2971800" indent="-228600" eaLnBrk="0" fontAlgn="base" hangingPunct="0">
              <a:spcBef>
                <a:spcPct val="0"/>
              </a:spcBef>
              <a:spcAft>
                <a:spcPct val="0"/>
              </a:spcAft>
              <a:defRPr sz="2400" i="1">
                <a:solidFill>
                  <a:schemeClr val="tx1"/>
                </a:solidFill>
                <a:latin typeface="Times" charset="0"/>
                <a:ea typeface="ＭＳ Ｐゴシック" charset="0"/>
              </a:defRPr>
            </a:lvl7pPr>
            <a:lvl8pPr marL="3429000" indent="-228600" eaLnBrk="0" fontAlgn="base" hangingPunct="0">
              <a:spcBef>
                <a:spcPct val="0"/>
              </a:spcBef>
              <a:spcAft>
                <a:spcPct val="0"/>
              </a:spcAft>
              <a:defRPr sz="2400" i="1">
                <a:solidFill>
                  <a:schemeClr val="tx1"/>
                </a:solidFill>
                <a:latin typeface="Times" charset="0"/>
                <a:ea typeface="ＭＳ Ｐゴシック" charset="0"/>
              </a:defRPr>
            </a:lvl8pPr>
            <a:lvl9pPr marL="3886200" indent="-228600" eaLnBrk="0" fontAlgn="base" hangingPunct="0">
              <a:spcBef>
                <a:spcPct val="0"/>
              </a:spcBef>
              <a:spcAft>
                <a:spcPct val="0"/>
              </a:spcAft>
              <a:defRPr sz="2400" i="1">
                <a:solidFill>
                  <a:schemeClr val="tx1"/>
                </a:solidFill>
                <a:latin typeface="Times" charset="0"/>
                <a:ea typeface="ＭＳ Ｐゴシック" charset="0"/>
              </a:defRPr>
            </a:lvl9pPr>
          </a:lstStyle>
          <a:p>
            <a:pPr algn="r" eaLnBrk="1" hangingPunct="1"/>
            <a:r>
              <a:rPr lang="en-US" sz="2200" dirty="0">
                <a:solidFill>
                  <a:srgbClr val="F1A429"/>
                </a:solidFill>
                <a:latin typeface="Arial" charset="0"/>
              </a:rPr>
              <a:t>General Ruben </a:t>
            </a:r>
            <a:r>
              <a:rPr lang="en-US" sz="2200" dirty="0" err="1">
                <a:solidFill>
                  <a:srgbClr val="F1A429"/>
                </a:solidFill>
                <a:latin typeface="Arial" charset="0"/>
              </a:rPr>
              <a:t>Cubero</a:t>
            </a:r>
            <a:r>
              <a:rPr lang="en-US" sz="2200" dirty="0">
                <a:solidFill>
                  <a:srgbClr val="F1A429"/>
                </a:solidFill>
                <a:latin typeface="Arial" charset="0"/>
              </a:rPr>
              <a:t>, Dean of the</a:t>
            </a:r>
          </a:p>
          <a:p>
            <a:pPr algn="r" eaLnBrk="1" hangingPunct="1"/>
            <a:r>
              <a:rPr lang="en-US" sz="2200" dirty="0">
                <a:solidFill>
                  <a:srgbClr val="F1A429"/>
                </a:solidFill>
                <a:latin typeface="Arial" charset="0"/>
              </a:rPr>
              <a:t>Faculty, United States Air Force Academy</a:t>
            </a:r>
          </a:p>
          <a:p>
            <a:pPr algn="r" eaLnBrk="1" hangingPunct="1"/>
            <a:r>
              <a:rPr lang="en-US" sz="2200" dirty="0">
                <a:solidFill>
                  <a:srgbClr val="F1A429"/>
                </a:solidFill>
                <a:latin typeface="Arial" charset="0"/>
              </a:rPr>
              <a:t>(Novak et al., 1999, Just-in-Time Teaching)</a:t>
            </a:r>
            <a:endParaRPr lang="en-US" sz="2000" dirty="0">
              <a:solidFill>
                <a:srgbClr val="F1A429"/>
              </a:solidFill>
              <a:latin typeface="Arial" charset="0"/>
            </a:endParaRPr>
          </a:p>
        </p:txBody>
      </p:sp>
    </p:spTree>
    <p:extLst>
      <p:ext uri="{BB962C8B-B14F-4D97-AF65-F5344CB8AC3E}">
        <p14:creationId xmlns:p14="http://schemas.microsoft.com/office/powerpoint/2010/main" val="1418723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6"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752600" y="381000"/>
            <a:ext cx="7239000" cy="1052513"/>
          </a:xfrm>
        </p:spPr>
        <p:txBody>
          <a:bodyPr/>
          <a:lstStyle/>
          <a:p>
            <a:pPr eaLnBrk="1" hangingPunct="1"/>
            <a:r>
              <a:rPr lang="en-US" dirty="0">
                <a:latin typeface="Arial" charset="0"/>
                <a:ea typeface="ＭＳ Ｐゴシック" charset="0"/>
                <a:cs typeface="ＭＳ Ｐゴシック" charset="0"/>
              </a:rPr>
              <a:t>Task: evaluating a sample activity</a:t>
            </a:r>
          </a:p>
        </p:txBody>
      </p:sp>
      <p:sp>
        <p:nvSpPr>
          <p:cNvPr id="30722" name="Rectangle 3"/>
          <p:cNvSpPr>
            <a:spLocks noGrp="1" noChangeArrowheads="1"/>
          </p:cNvSpPr>
          <p:nvPr>
            <p:ph type="body" idx="1"/>
          </p:nvPr>
        </p:nvSpPr>
        <p:spPr>
          <a:xfrm>
            <a:off x="2133600" y="1905000"/>
            <a:ext cx="6477000" cy="4800600"/>
          </a:xfrm>
        </p:spPr>
        <p:txBody>
          <a:bodyPr/>
          <a:lstStyle/>
          <a:p>
            <a:pPr eaLnBrk="1" hangingPunct="1"/>
            <a:r>
              <a:rPr lang="en-US" dirty="0">
                <a:latin typeface="Arial" charset="0"/>
                <a:ea typeface="ＭＳ Ｐゴシック" charset="0"/>
                <a:cs typeface="ＭＳ Ｐゴシック" charset="0"/>
              </a:rPr>
              <a:t>Evaluate </a:t>
            </a:r>
            <a:r>
              <a:rPr lang="en-US" b="1" dirty="0">
                <a:latin typeface="Arial" charset="0"/>
                <a:ea typeface="ＭＳ Ｐゴシック" charset="0"/>
                <a:cs typeface="ＭＳ Ｐゴシック" charset="0"/>
              </a:rPr>
              <a:t>for student learning</a:t>
            </a:r>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Read the activity, paying attention to:</a:t>
            </a:r>
          </a:p>
          <a:p>
            <a:pPr lvl="1" eaLnBrk="1" hangingPunct="1"/>
            <a:r>
              <a:rPr lang="en-US" dirty="0">
                <a:latin typeface="Arial" charset="0"/>
                <a:ea typeface="ＭＳ Ｐゴシック" charset="0"/>
              </a:rPr>
              <a:t>How the activity starts</a:t>
            </a:r>
          </a:p>
          <a:p>
            <a:pPr lvl="1" eaLnBrk="1" hangingPunct="1"/>
            <a:r>
              <a:rPr lang="en-US" dirty="0">
                <a:latin typeface="Arial" charset="0"/>
                <a:ea typeface="ＭＳ Ｐゴシック" charset="0"/>
              </a:rPr>
              <a:t>How the activity ends</a:t>
            </a:r>
          </a:p>
          <a:p>
            <a:pPr lvl="1" eaLnBrk="1" hangingPunct="1"/>
            <a:r>
              <a:rPr lang="en-US" dirty="0">
                <a:latin typeface="Arial" charset="0"/>
                <a:ea typeface="ＭＳ Ｐゴシック" charset="0"/>
              </a:rPr>
              <a:t>The flavor of the questions and what students are asked to do</a:t>
            </a:r>
          </a:p>
          <a:p>
            <a:pPr lvl="1" eaLnBrk="1" hangingPunct="1"/>
            <a:r>
              <a:rPr lang="en-US" dirty="0" smtClean="0">
                <a:latin typeface="Arial" charset="0"/>
                <a:ea typeface="ＭＳ Ｐゴシック" charset="0"/>
              </a:rPr>
              <a:t>Don’</a:t>
            </a:r>
            <a:r>
              <a:rPr lang="en-US" altLang="ja-JP" dirty="0" smtClean="0">
                <a:latin typeface="Arial" charset="0"/>
                <a:ea typeface="ＭＳ Ｐゴシック" charset="0"/>
              </a:rPr>
              <a:t>t </a:t>
            </a:r>
            <a:r>
              <a:rPr lang="en-US" altLang="ja-JP" dirty="0">
                <a:latin typeface="Arial" charset="0"/>
                <a:ea typeface="ＭＳ Ｐゴシック" charset="0"/>
              </a:rPr>
              <a:t>get bogged down in the details</a:t>
            </a:r>
          </a:p>
          <a:p>
            <a:pPr eaLnBrk="1" hangingPunct="1"/>
            <a:r>
              <a:rPr lang="en-US" dirty="0">
                <a:latin typeface="Arial" charset="0"/>
                <a:ea typeface="ＭＳ Ｐゴシック" charset="0"/>
                <a:cs typeface="ＭＳ Ｐゴシック" charset="0"/>
              </a:rPr>
              <a:t>Discuss evaluation with group and arrive at scores </a:t>
            </a:r>
            <a:r>
              <a:rPr lang="en-US" b="1" dirty="0">
                <a:latin typeface="Arial" charset="0"/>
                <a:ea typeface="ＭＳ Ｐゴシック" charset="0"/>
                <a:cs typeface="ＭＳ Ｐゴシック" charset="0"/>
              </a:rPr>
              <a:t>for student learning only</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18498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z="3800">
                <a:latin typeface="Arial" charset="0"/>
                <a:ea typeface="ＭＳ Ｐゴシック" charset="0"/>
                <a:cs typeface="ＭＳ Ｐゴシック" charset="0"/>
              </a:rPr>
              <a:t>Jigsaw technique</a:t>
            </a:r>
          </a:p>
        </p:txBody>
      </p:sp>
      <p:sp>
        <p:nvSpPr>
          <p:cNvPr id="357379" name="Rectangle 3"/>
          <p:cNvSpPr>
            <a:spLocks noGrp="1" noChangeArrowheads="1"/>
          </p:cNvSpPr>
          <p:nvPr>
            <p:ph type="body" idx="1"/>
          </p:nvPr>
        </p:nvSpPr>
        <p:spPr>
          <a:xfrm>
            <a:off x="2133600" y="4114800"/>
            <a:ext cx="6705600" cy="2438400"/>
          </a:xfrm>
        </p:spPr>
        <p:txBody>
          <a:bodyPr/>
          <a:lstStyle/>
          <a:p>
            <a:pPr eaLnBrk="1" hangingPunct="1"/>
            <a:r>
              <a:rPr lang="en-US">
                <a:latin typeface="Arial" charset="0"/>
                <a:ea typeface="ＭＳ Ｐゴシック" charset="0"/>
                <a:cs typeface="ＭＳ Ｐゴシック" charset="0"/>
              </a:rPr>
              <a:t>Prepare several different assignments for the class</a:t>
            </a:r>
          </a:p>
          <a:p>
            <a:pPr eaLnBrk="1" hangingPunct="1"/>
            <a:r>
              <a:rPr lang="en-US">
                <a:latin typeface="Arial" charset="0"/>
                <a:ea typeface="ＭＳ Ｐゴシック" charset="0"/>
                <a:cs typeface="ＭＳ Ｐゴシック" charset="0"/>
              </a:rPr>
              <a:t>Divide class into teams</a:t>
            </a:r>
          </a:p>
          <a:p>
            <a:pPr eaLnBrk="1" hangingPunct="1"/>
            <a:r>
              <a:rPr lang="en-US">
                <a:latin typeface="Arial" charset="0"/>
                <a:ea typeface="ＭＳ Ｐゴシック" charset="0"/>
                <a:cs typeface="ＭＳ Ｐゴシック" charset="0"/>
              </a:rPr>
              <a:t>Each team prepares one of the assignments</a:t>
            </a:r>
          </a:p>
        </p:txBody>
      </p:sp>
      <p:pic>
        <p:nvPicPr>
          <p:cNvPr id="32771" name="Picture 3" descr="jigsaw teams flat m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752600"/>
            <a:ext cx="64008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062360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7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73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73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z="3800">
                <a:latin typeface="Arial" charset="0"/>
                <a:ea typeface="ＭＳ Ｐゴシック" charset="0"/>
                <a:cs typeface="ＭＳ Ｐゴシック" charset="0"/>
              </a:rPr>
              <a:t>Jigsaw technique</a:t>
            </a:r>
          </a:p>
        </p:txBody>
      </p:sp>
      <p:sp>
        <p:nvSpPr>
          <p:cNvPr id="34818" name="Content Placeholder 2"/>
          <p:cNvSpPr>
            <a:spLocks noGrp="1"/>
          </p:cNvSpPr>
          <p:nvPr>
            <p:ph idx="1"/>
          </p:nvPr>
        </p:nvSpPr>
        <p:spPr>
          <a:xfrm>
            <a:off x="2027238" y="4800600"/>
            <a:ext cx="7086600" cy="1676400"/>
          </a:xfrm>
        </p:spPr>
        <p:txBody>
          <a:bodyPr/>
          <a:lstStyle/>
          <a:p>
            <a:pPr eaLnBrk="1" hangingPunct="1"/>
            <a:r>
              <a:rPr lang="en-US" dirty="0">
                <a:latin typeface="Arial" charset="0"/>
                <a:ea typeface="ＭＳ Ｐゴシック" charset="0"/>
                <a:cs typeface="ＭＳ Ｐゴシック" charset="0"/>
              </a:rPr>
              <a:t>Divide class into new groups with one member from each team</a:t>
            </a:r>
          </a:p>
          <a:p>
            <a:pPr eaLnBrk="1" hangingPunct="1"/>
            <a:r>
              <a:rPr lang="en-US" dirty="0">
                <a:latin typeface="Arial" charset="0"/>
                <a:ea typeface="ＭＳ Ｐゴシック" charset="0"/>
                <a:cs typeface="ＭＳ Ｐゴシック" charset="0"/>
              </a:rPr>
              <a:t>Individuals teach group what they know</a:t>
            </a:r>
          </a:p>
        </p:txBody>
      </p:sp>
      <p:pic>
        <p:nvPicPr>
          <p:cNvPr id="34819" name="Picture 3" descr="Atlas mixed group 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76400"/>
            <a:ext cx="64008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67934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a:latin typeface="Arial" charset="0"/>
                <a:ea typeface="ＭＳ Ｐゴシック" charset="0"/>
                <a:cs typeface="ＭＳ Ｐゴシック" charset="0"/>
              </a:rPr>
              <a:t>Jigsaw technique</a:t>
            </a:r>
          </a:p>
        </p:txBody>
      </p:sp>
      <p:sp>
        <p:nvSpPr>
          <p:cNvPr id="35842" name="Content Placeholder 2"/>
          <p:cNvSpPr>
            <a:spLocks noGrp="1"/>
          </p:cNvSpPr>
          <p:nvPr>
            <p:ph idx="1"/>
          </p:nvPr>
        </p:nvSpPr>
        <p:spPr>
          <a:xfrm>
            <a:off x="2286000" y="3505200"/>
            <a:ext cx="6553200" cy="1295400"/>
          </a:xfrm>
        </p:spPr>
        <p:txBody>
          <a:bodyPr/>
          <a:lstStyle/>
          <a:p>
            <a:r>
              <a:rPr lang="en-US" dirty="0">
                <a:latin typeface="Arial" charset="0"/>
                <a:ea typeface="ＭＳ Ｐゴシック" charset="0"/>
                <a:cs typeface="ＭＳ Ｐゴシック" charset="0"/>
              </a:rPr>
              <a:t>Group task puts picture together</a:t>
            </a:r>
          </a:p>
          <a:p>
            <a:r>
              <a:rPr lang="en-US" dirty="0">
                <a:latin typeface="Arial" charset="0"/>
                <a:ea typeface="ＭＳ Ｐゴシック" charset="0"/>
                <a:cs typeface="ＭＳ Ｐゴシック" charset="0"/>
              </a:rPr>
              <a:t>Critical – big difference between:</a:t>
            </a:r>
          </a:p>
        </p:txBody>
      </p:sp>
      <p:pic>
        <p:nvPicPr>
          <p:cNvPr id="35843" name="Picture 3" descr="jigsaw collage m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76400"/>
            <a:ext cx="6400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6" descr="Atlas 3x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953000"/>
            <a:ext cx="1447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7" descr="puzzle pieces 3 al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724150" y="4667250"/>
            <a:ext cx="14478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Content Placeholder 2"/>
          <p:cNvSpPr txBox="1">
            <a:spLocks/>
          </p:cNvSpPr>
          <p:nvPr/>
        </p:nvSpPr>
        <p:spPr bwMode="auto">
          <a:xfrm>
            <a:off x="5029200" y="5410200"/>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Clr>
                <a:srgbClr val="5AA7CF"/>
              </a:buClr>
            </a:pPr>
            <a:r>
              <a:rPr lang="en-US" sz="2800">
                <a:solidFill>
                  <a:srgbClr val="45162E"/>
                </a:solidFill>
              </a:rPr>
              <a:t>and</a:t>
            </a:r>
          </a:p>
        </p:txBody>
      </p:sp>
    </p:spTree>
    <p:extLst>
      <p:ext uri="{BB962C8B-B14F-4D97-AF65-F5344CB8AC3E}">
        <p14:creationId xmlns:p14="http://schemas.microsoft.com/office/powerpoint/2010/main" val="274546750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8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p:bldP spid="35846"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sz="3800">
                <a:latin typeface="Arial" charset="0"/>
                <a:ea typeface="ＭＳ Ｐゴシック" charset="0"/>
                <a:cs typeface="ＭＳ Ｐゴシック" charset="0"/>
              </a:rPr>
              <a:t>Value of the technique</a:t>
            </a:r>
          </a:p>
        </p:txBody>
      </p:sp>
      <p:sp>
        <p:nvSpPr>
          <p:cNvPr id="358403" name="Rectangle 3"/>
          <p:cNvSpPr>
            <a:spLocks noGrp="1" noChangeArrowheads="1"/>
          </p:cNvSpPr>
          <p:nvPr>
            <p:ph type="body" idx="1"/>
          </p:nvPr>
        </p:nvSpPr>
        <p:spPr>
          <a:xfrm>
            <a:off x="2286000" y="1905000"/>
            <a:ext cx="6096000" cy="4191000"/>
          </a:xfrm>
        </p:spPr>
        <p:txBody>
          <a:bodyPr/>
          <a:lstStyle/>
          <a:p>
            <a:pPr eaLnBrk="1" hangingPunct="1">
              <a:lnSpc>
                <a:spcPct val="90000"/>
              </a:lnSpc>
            </a:pPr>
            <a:r>
              <a:rPr lang="en-US">
                <a:latin typeface="Arial" charset="0"/>
                <a:ea typeface="ＭＳ Ｐゴシック" charset="0"/>
                <a:cs typeface="ＭＳ Ｐゴシック" charset="0"/>
              </a:rPr>
              <a:t>Students must know something well enough to teach it</a:t>
            </a:r>
          </a:p>
          <a:p>
            <a:pPr eaLnBrk="1" hangingPunct="1">
              <a:lnSpc>
                <a:spcPct val="90000"/>
              </a:lnSpc>
            </a:pPr>
            <a:r>
              <a:rPr lang="en-US">
                <a:latin typeface="Arial" charset="0"/>
                <a:ea typeface="ＭＳ Ｐゴシック" charset="0"/>
                <a:cs typeface="ＭＳ Ｐゴシック" charset="0"/>
              </a:rPr>
              <a:t>Gives students practice in using the language</a:t>
            </a:r>
          </a:p>
          <a:p>
            <a:pPr eaLnBrk="1" hangingPunct="1">
              <a:lnSpc>
                <a:spcPct val="90000"/>
              </a:lnSpc>
            </a:pPr>
            <a:r>
              <a:rPr lang="en-US">
                <a:latin typeface="Arial" charset="0"/>
                <a:ea typeface="ＭＳ Ｐゴシック" charset="0"/>
                <a:cs typeface="ＭＳ Ｐゴシック" charset="0"/>
              </a:rPr>
              <a:t>Students can learn one aspect/example well but see a range of aspects/examples without doing all the work</a:t>
            </a:r>
          </a:p>
          <a:p>
            <a:pPr eaLnBrk="1" hangingPunct="1">
              <a:lnSpc>
                <a:spcPct val="90000"/>
              </a:lnSpc>
            </a:pPr>
            <a:r>
              <a:rPr lang="en-US">
                <a:latin typeface="Arial" charset="0"/>
                <a:ea typeface="ＭＳ Ｐゴシック" charset="0"/>
                <a:cs typeface="ＭＳ Ｐゴシック" charset="0"/>
              </a:rPr>
              <a:t>Well-structured group activity</a:t>
            </a:r>
          </a:p>
        </p:txBody>
      </p:sp>
    </p:spTree>
    <p:extLst>
      <p:ext uri="{BB962C8B-B14F-4D97-AF65-F5344CB8AC3E}">
        <p14:creationId xmlns:p14="http://schemas.microsoft.com/office/powerpoint/2010/main" val="312328300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84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bldLvl="2"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sz="3800">
                <a:latin typeface="Arial" charset="0"/>
                <a:ea typeface="ＭＳ Ｐゴシック" charset="0"/>
                <a:cs typeface="ＭＳ Ｐゴシック" charset="0"/>
              </a:rPr>
              <a:t>Critical elements of jigsaw</a:t>
            </a:r>
          </a:p>
        </p:txBody>
      </p:sp>
      <p:sp>
        <p:nvSpPr>
          <p:cNvPr id="359427" name="Rectangle 3"/>
          <p:cNvSpPr>
            <a:spLocks noGrp="1" noChangeArrowheads="1"/>
          </p:cNvSpPr>
          <p:nvPr>
            <p:ph type="body" idx="1"/>
          </p:nvPr>
        </p:nvSpPr>
        <p:spPr>
          <a:xfrm>
            <a:off x="2362200" y="1905000"/>
            <a:ext cx="6248400" cy="4191000"/>
          </a:xfrm>
        </p:spPr>
        <p:txBody>
          <a:bodyPr/>
          <a:lstStyle/>
          <a:p>
            <a:pPr eaLnBrk="1" hangingPunct="1">
              <a:lnSpc>
                <a:spcPct val="90000"/>
              </a:lnSpc>
            </a:pPr>
            <a:r>
              <a:rPr lang="en-US">
                <a:latin typeface="Arial" charset="0"/>
                <a:ea typeface="ＭＳ Ｐゴシック" charset="0"/>
                <a:cs typeface="ＭＳ Ｐゴシック" charset="0"/>
              </a:rPr>
              <a:t>Students must be prepared and not be wrong-headed</a:t>
            </a:r>
          </a:p>
          <a:p>
            <a:pPr eaLnBrk="1" hangingPunct="1">
              <a:lnSpc>
                <a:spcPct val="90000"/>
              </a:lnSpc>
            </a:pPr>
            <a:r>
              <a:rPr lang="en-US">
                <a:latin typeface="Arial" charset="0"/>
                <a:ea typeface="ＭＳ Ｐゴシック" charset="0"/>
                <a:cs typeface="ＭＳ Ｐゴシック" charset="0"/>
              </a:rPr>
              <a:t>You must be happy that each student knows his/her assignment well and the others much less well</a:t>
            </a:r>
          </a:p>
          <a:p>
            <a:pPr eaLnBrk="1" hangingPunct="1">
              <a:lnSpc>
                <a:spcPct val="90000"/>
              </a:lnSpc>
            </a:pPr>
            <a:r>
              <a:rPr lang="en-US">
                <a:latin typeface="Arial" charset="0"/>
                <a:ea typeface="ＭＳ Ｐゴシック" charset="0"/>
                <a:cs typeface="ＭＳ Ｐゴシック" charset="0"/>
              </a:rPr>
              <a:t>The group task is crucial - without it, it’s not a jigsaw</a:t>
            </a:r>
          </a:p>
          <a:p>
            <a:pPr eaLnBrk="1" hangingPunct="1">
              <a:lnSpc>
                <a:spcPct val="90000"/>
              </a:lnSpc>
            </a:pPr>
            <a:r>
              <a:rPr lang="en-US">
                <a:latin typeface="Arial" charset="0"/>
                <a:ea typeface="ＭＳ Ｐゴシック" charset="0"/>
                <a:cs typeface="ＭＳ Ｐゴシック" charset="0"/>
              </a:rPr>
              <a:t>Some type of individual follow-up is valuable</a:t>
            </a:r>
          </a:p>
        </p:txBody>
      </p:sp>
    </p:spTree>
    <p:extLst>
      <p:ext uri="{BB962C8B-B14F-4D97-AF65-F5344CB8AC3E}">
        <p14:creationId xmlns:p14="http://schemas.microsoft.com/office/powerpoint/2010/main" val="404452528"/>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9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9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94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594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bldLvl="2"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The Gallery Walk</a:t>
            </a:r>
          </a:p>
        </p:txBody>
      </p:sp>
      <p:sp>
        <p:nvSpPr>
          <p:cNvPr id="360451" name="Rectangle 3"/>
          <p:cNvSpPr>
            <a:spLocks noGrp="1" noChangeArrowheads="1"/>
          </p:cNvSpPr>
          <p:nvPr>
            <p:ph type="body" idx="1"/>
          </p:nvPr>
        </p:nvSpPr>
        <p:spPr>
          <a:xfrm>
            <a:off x="1981200" y="1524000"/>
            <a:ext cx="6781800" cy="4419600"/>
          </a:xfrm>
        </p:spPr>
        <p:txBody>
          <a:bodyPr/>
          <a:lstStyle/>
          <a:p>
            <a:pPr eaLnBrk="1" hangingPunct="1">
              <a:lnSpc>
                <a:spcPct val="90000"/>
              </a:lnSpc>
            </a:pPr>
            <a:r>
              <a:rPr lang="en-US" sz="2400">
                <a:latin typeface="Arial" charset="0"/>
                <a:ea typeface="ＭＳ Ｐゴシック" charset="0"/>
                <a:cs typeface="ＭＳ Ｐゴシック" charset="0"/>
              </a:rPr>
              <a:t>Prepare several posters each with a different question, data set, or an object to observe and interpret</a:t>
            </a:r>
          </a:p>
          <a:p>
            <a:pPr eaLnBrk="1" hangingPunct="1">
              <a:lnSpc>
                <a:spcPct val="90000"/>
              </a:lnSpc>
            </a:pPr>
            <a:r>
              <a:rPr lang="en-US" sz="2400">
                <a:latin typeface="Arial" charset="0"/>
                <a:ea typeface="ＭＳ Ｐゴシック" charset="0"/>
                <a:cs typeface="ＭＳ Ｐゴシック" charset="0"/>
              </a:rPr>
              <a:t>Hang the posters around the room</a:t>
            </a:r>
          </a:p>
          <a:p>
            <a:pPr eaLnBrk="1" hangingPunct="1">
              <a:lnSpc>
                <a:spcPct val="90000"/>
              </a:lnSpc>
            </a:pPr>
            <a:r>
              <a:rPr lang="en-US" sz="2400">
                <a:latin typeface="Arial" charset="0"/>
                <a:ea typeface="ＭＳ Ｐゴシック" charset="0"/>
                <a:cs typeface="ＭＳ Ｐゴシック" charset="0"/>
              </a:rPr>
              <a:t>Divide the class into as many teams as there are posters</a:t>
            </a:r>
          </a:p>
          <a:p>
            <a:pPr eaLnBrk="1" hangingPunct="1">
              <a:lnSpc>
                <a:spcPct val="90000"/>
              </a:lnSpc>
            </a:pPr>
            <a:r>
              <a:rPr lang="en-US" sz="2400">
                <a:latin typeface="Arial" charset="0"/>
                <a:ea typeface="ＭＳ Ｐゴシック" charset="0"/>
                <a:cs typeface="ＭＳ Ｐゴシック" charset="0"/>
              </a:rPr>
              <a:t>At first station, team makes observation/interpretation, writes it down</a:t>
            </a:r>
          </a:p>
          <a:p>
            <a:pPr eaLnBrk="1" hangingPunct="1">
              <a:lnSpc>
                <a:spcPct val="90000"/>
              </a:lnSpc>
            </a:pPr>
            <a:r>
              <a:rPr lang="en-US" sz="2400">
                <a:latin typeface="Arial" charset="0"/>
                <a:ea typeface="ＭＳ Ｐゴシック" charset="0"/>
                <a:cs typeface="ＭＳ Ｐゴシック" charset="0"/>
              </a:rPr>
              <a:t>At second station, team reads existing observations/interpretations, makes additions and corrections, and adds a new one.</a:t>
            </a:r>
          </a:p>
          <a:p>
            <a:pPr eaLnBrk="1" hangingPunct="1">
              <a:lnSpc>
                <a:spcPct val="90000"/>
              </a:lnSpc>
            </a:pPr>
            <a:r>
              <a:rPr lang="en-US" sz="2400">
                <a:latin typeface="Arial" charset="0"/>
                <a:ea typeface="ＭＳ Ｐゴシック" charset="0"/>
                <a:cs typeface="ＭＳ Ｐゴシック" charset="0"/>
              </a:rPr>
              <a:t>Back at first station, team summarizes and reports to class; class wrap-up.</a:t>
            </a:r>
          </a:p>
        </p:txBody>
      </p:sp>
    </p:spTree>
    <p:extLst>
      <p:ext uri="{BB962C8B-B14F-4D97-AF65-F5344CB8AC3E}">
        <p14:creationId xmlns:p14="http://schemas.microsoft.com/office/powerpoint/2010/main" val="148667451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0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0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04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04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04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604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bldLvl="2"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Value of the technique</a:t>
            </a:r>
          </a:p>
        </p:txBody>
      </p:sp>
      <p:sp>
        <p:nvSpPr>
          <p:cNvPr id="361475" name="Rectangle 3"/>
          <p:cNvSpPr>
            <a:spLocks noGrp="1" noChangeArrowheads="1"/>
          </p:cNvSpPr>
          <p:nvPr>
            <p:ph type="body" idx="1"/>
          </p:nvPr>
        </p:nvSpPr>
        <p:spPr>
          <a:xfrm>
            <a:off x="2286000" y="1676400"/>
            <a:ext cx="6096000" cy="3810000"/>
          </a:xfrm>
        </p:spPr>
        <p:txBody>
          <a:bodyPr/>
          <a:lstStyle/>
          <a:p>
            <a:pPr eaLnBrk="1" hangingPunct="1"/>
            <a:r>
              <a:rPr lang="en-US">
                <a:latin typeface="Arial" charset="0"/>
                <a:ea typeface="ＭＳ Ｐゴシック" charset="0"/>
                <a:cs typeface="ＭＳ Ｐゴシック" charset="0"/>
              </a:rPr>
              <a:t>Gets students up and moving</a:t>
            </a:r>
          </a:p>
          <a:p>
            <a:pPr eaLnBrk="1" hangingPunct="1"/>
            <a:r>
              <a:rPr lang="en-US">
                <a:latin typeface="Arial" charset="0"/>
                <a:ea typeface="ＭＳ Ｐゴシック" charset="0"/>
                <a:cs typeface="ＭＳ Ｐゴシック" charset="0"/>
              </a:rPr>
              <a:t>Students can work directly with a range of examples without having to do all of the analyses on all examples</a:t>
            </a:r>
          </a:p>
          <a:p>
            <a:pPr eaLnBrk="1" hangingPunct="1"/>
            <a:r>
              <a:rPr lang="en-US">
                <a:latin typeface="Arial" charset="0"/>
                <a:ea typeface="ＭＳ Ｐゴシック" charset="0"/>
                <a:cs typeface="ＭＳ Ｐゴシック" charset="0"/>
              </a:rPr>
              <a:t>Incorporates critical analysis, synthesis, and presentation</a:t>
            </a:r>
          </a:p>
          <a:p>
            <a:pPr eaLnBrk="1" hangingPunct="1"/>
            <a:r>
              <a:rPr lang="en-US">
                <a:latin typeface="Arial" charset="0"/>
                <a:ea typeface="ＭＳ Ｐゴシック" charset="0"/>
                <a:cs typeface="ＭＳ Ｐゴシック" charset="0"/>
              </a:rPr>
              <a:t>Generates a written record of student thinking</a:t>
            </a:r>
          </a:p>
          <a:p>
            <a:pPr eaLnBrk="1" hangingPunct="1"/>
            <a:r>
              <a:rPr lang="en-US">
                <a:latin typeface="Arial" charset="0"/>
                <a:ea typeface="ＭＳ Ｐゴシック" charset="0"/>
                <a:cs typeface="ＭＳ Ｐゴシック" charset="0"/>
              </a:rPr>
              <a:t>Well-structured group activity</a:t>
            </a:r>
          </a:p>
        </p:txBody>
      </p:sp>
    </p:spTree>
    <p:extLst>
      <p:ext uri="{BB962C8B-B14F-4D97-AF65-F5344CB8AC3E}">
        <p14:creationId xmlns:p14="http://schemas.microsoft.com/office/powerpoint/2010/main" val="222932142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14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14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14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14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614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bldLvl="2"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3352800" y="381000"/>
            <a:ext cx="5486400" cy="1128713"/>
          </a:xfrm>
        </p:spPr>
        <p:txBody>
          <a:bodyPr/>
          <a:lstStyle/>
          <a:p>
            <a:pPr eaLnBrk="1" hangingPunct="1"/>
            <a:r>
              <a:rPr lang="en-US" dirty="0">
                <a:latin typeface="Arial" charset="0"/>
                <a:ea typeface="ＭＳ Ｐゴシック" charset="0"/>
                <a:cs typeface="ＭＳ Ｐゴシック" charset="0"/>
              </a:rPr>
              <a:t>Critical elements of Gallery Walk</a:t>
            </a:r>
          </a:p>
        </p:txBody>
      </p:sp>
      <p:sp>
        <p:nvSpPr>
          <p:cNvPr id="362499" name="Rectangle 3"/>
          <p:cNvSpPr>
            <a:spLocks noGrp="1" noChangeArrowheads="1"/>
          </p:cNvSpPr>
          <p:nvPr>
            <p:ph type="body" idx="1"/>
          </p:nvPr>
        </p:nvSpPr>
        <p:spPr>
          <a:xfrm>
            <a:off x="2209800" y="1981200"/>
            <a:ext cx="6400800" cy="4495800"/>
          </a:xfrm>
        </p:spPr>
        <p:txBody>
          <a:bodyPr/>
          <a:lstStyle/>
          <a:p>
            <a:pPr eaLnBrk="1" hangingPunct="1">
              <a:lnSpc>
                <a:spcPct val="90000"/>
              </a:lnSpc>
            </a:pPr>
            <a:r>
              <a:rPr lang="en-US" dirty="0">
                <a:latin typeface="Arial" charset="0"/>
                <a:ea typeface="ＭＳ Ｐゴシック" charset="0"/>
                <a:cs typeface="ＭＳ Ｐゴシック" charset="0"/>
              </a:rPr>
              <a:t>Topics/objects must be broad/complicated enough for multiple teams to comment</a:t>
            </a:r>
          </a:p>
          <a:p>
            <a:pPr eaLnBrk="1" hangingPunct="1">
              <a:lnSpc>
                <a:spcPct val="90000"/>
              </a:lnSpc>
            </a:pPr>
            <a:r>
              <a:rPr lang="en-US" dirty="0">
                <a:latin typeface="Arial" charset="0"/>
                <a:ea typeface="ＭＳ Ｐゴシック" charset="0"/>
                <a:cs typeface="ＭＳ Ｐゴシック" charset="0"/>
              </a:rPr>
              <a:t>You must be happy that each student knows his/her final topic well and the others much less well</a:t>
            </a:r>
          </a:p>
          <a:p>
            <a:pPr eaLnBrk="1" hangingPunct="1">
              <a:lnSpc>
                <a:spcPct val="90000"/>
              </a:lnSpc>
            </a:pPr>
            <a:r>
              <a:rPr lang="en-US" dirty="0">
                <a:latin typeface="Arial" charset="0"/>
                <a:ea typeface="ＭＳ Ｐゴシック" charset="0"/>
                <a:cs typeface="ＭＳ Ｐゴシック" charset="0"/>
              </a:rPr>
              <a:t>The synthesis and reporting at the end is crucial</a:t>
            </a:r>
          </a:p>
          <a:p>
            <a:pPr eaLnBrk="1" hangingPunct="1">
              <a:lnSpc>
                <a:spcPct val="90000"/>
              </a:lnSpc>
            </a:pPr>
            <a:r>
              <a:rPr lang="en-US" dirty="0">
                <a:latin typeface="Arial" charset="0"/>
                <a:ea typeface="ＭＳ Ｐゴシック" charset="0"/>
                <a:cs typeface="ＭＳ Ｐゴシック" charset="0"/>
              </a:rPr>
              <a:t>Some type of individual follow-up is valuable</a:t>
            </a:r>
          </a:p>
        </p:txBody>
      </p:sp>
    </p:spTree>
    <p:extLst>
      <p:ext uri="{BB962C8B-B14F-4D97-AF65-F5344CB8AC3E}">
        <p14:creationId xmlns:p14="http://schemas.microsoft.com/office/powerpoint/2010/main" val="356264235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2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2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62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624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499" grpId="0" build="p" bldLvl="2"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Modifications of Gallery Walk</a:t>
            </a:r>
            <a:endParaRPr lang="en-US" dirty="0"/>
          </a:p>
        </p:txBody>
      </p:sp>
      <p:sp>
        <p:nvSpPr>
          <p:cNvPr id="3" name="Content Placeholder 2"/>
          <p:cNvSpPr>
            <a:spLocks noGrp="1"/>
          </p:cNvSpPr>
          <p:nvPr>
            <p:ph idx="1"/>
          </p:nvPr>
        </p:nvSpPr>
        <p:spPr>
          <a:xfrm>
            <a:off x="2209800" y="1905000"/>
            <a:ext cx="6096000" cy="4495800"/>
          </a:xfrm>
        </p:spPr>
        <p:txBody>
          <a:bodyPr/>
          <a:lstStyle/>
          <a:p>
            <a:r>
              <a:rPr lang="en-US" dirty="0" smtClean="0"/>
              <a:t>Hidden Gallery Walk</a:t>
            </a:r>
          </a:p>
          <a:p>
            <a:pPr lvl="1"/>
            <a:r>
              <a:rPr lang="en-US" dirty="0" smtClean="0"/>
              <a:t>Each team writes on separate page, puts page in envelope</a:t>
            </a:r>
          </a:p>
          <a:p>
            <a:pPr lvl="1"/>
            <a:r>
              <a:rPr lang="en-US" dirty="0" smtClean="0"/>
              <a:t>Once back at first station, teams open envelopes and resolve discrepancies</a:t>
            </a:r>
          </a:p>
          <a:p>
            <a:r>
              <a:rPr lang="en-US" dirty="0" smtClean="0"/>
              <a:t>Clipboard Gallery Walk</a:t>
            </a:r>
          </a:p>
          <a:p>
            <a:pPr lvl="1"/>
            <a:r>
              <a:rPr lang="en-US" dirty="0" smtClean="0"/>
              <a:t>Teams pass clipboards instead of moving from poster to poster</a:t>
            </a:r>
          </a:p>
          <a:p>
            <a:pPr lvl="1"/>
            <a:r>
              <a:rPr lang="en-US" dirty="0" smtClean="0"/>
              <a:t>Great for larger class</a:t>
            </a:r>
            <a:endParaRPr lang="en-US" dirty="0"/>
          </a:p>
        </p:txBody>
      </p:sp>
    </p:spTree>
    <p:extLst>
      <p:ext uri="{BB962C8B-B14F-4D97-AF65-F5344CB8AC3E}">
        <p14:creationId xmlns:p14="http://schemas.microsoft.com/office/powerpoint/2010/main" val="2999998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1066800"/>
            <a:ext cx="6172200" cy="4724400"/>
          </a:xfrm>
        </p:spPr>
        <p:txBody>
          <a:bodyPr/>
          <a:lstStyle/>
          <a:p>
            <a:r>
              <a:rPr lang="en-US" dirty="0" smtClean="0"/>
              <a:t>Research into how people learn (cognitive science) and how to teach to promote better learning (pedagogy) has shown clearly that (e.g., NRC </a:t>
            </a:r>
            <a:r>
              <a:rPr lang="en-US" i="1" dirty="0" smtClean="0"/>
              <a:t>How People Learn)</a:t>
            </a:r>
            <a:r>
              <a:rPr lang="en-US" dirty="0" smtClean="0"/>
              <a:t>:</a:t>
            </a:r>
          </a:p>
          <a:p>
            <a:pPr lvl="1"/>
            <a:r>
              <a:rPr lang="en-US" dirty="0"/>
              <a:t>T</a:t>
            </a:r>
            <a:r>
              <a:rPr lang="en-US" dirty="0" smtClean="0"/>
              <a:t>raditional lecture (students as passive receivers of knowledge) is not effective in terms of student learning</a:t>
            </a:r>
          </a:p>
          <a:p>
            <a:pPr lvl="1"/>
            <a:r>
              <a:rPr lang="en-US" dirty="0" smtClean="0"/>
              <a:t>Strategies that </a:t>
            </a:r>
            <a:r>
              <a:rPr lang="en-US" b="1" dirty="0" smtClean="0">
                <a:solidFill>
                  <a:srgbClr val="C94200"/>
                </a:solidFill>
              </a:rPr>
              <a:t>actively engage</a:t>
            </a:r>
            <a:r>
              <a:rPr lang="en-US" dirty="0" smtClean="0">
                <a:solidFill>
                  <a:srgbClr val="C94200"/>
                </a:solidFill>
              </a:rPr>
              <a:t> </a:t>
            </a:r>
            <a:r>
              <a:rPr lang="en-US" dirty="0" smtClean="0"/>
              <a:t>students result in better student learning</a:t>
            </a:r>
          </a:p>
          <a:p>
            <a:endParaRPr lang="en-US" dirty="0"/>
          </a:p>
          <a:p>
            <a:endParaRPr lang="en-US" dirty="0"/>
          </a:p>
        </p:txBody>
      </p:sp>
    </p:spTree>
    <p:extLst>
      <p:ext uri="{BB962C8B-B14F-4D97-AF65-F5344CB8AC3E}">
        <p14:creationId xmlns:p14="http://schemas.microsoft.com/office/powerpoint/2010/main" val="17909705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1981200" y="381000"/>
            <a:ext cx="6858000" cy="671513"/>
          </a:xfrm>
        </p:spPr>
        <p:txBody>
          <a:bodyPr/>
          <a:lstStyle/>
          <a:p>
            <a:r>
              <a:rPr lang="en-US" sz="3800">
                <a:latin typeface="Arial" charset="0"/>
                <a:ea typeface="ＭＳ Ｐゴシック" charset="0"/>
                <a:cs typeface="ＭＳ Ｐゴシック" charset="0"/>
              </a:rPr>
              <a:t>Concept sketches</a:t>
            </a:r>
          </a:p>
        </p:txBody>
      </p:sp>
      <p:pic>
        <p:nvPicPr>
          <p:cNvPr id="49154" name="Picture 5" descr="gw conce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524000"/>
            <a:ext cx="525780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7"/>
          <p:cNvSpPr>
            <a:spLocks noGrp="1" noChangeArrowheads="1"/>
          </p:cNvSpPr>
          <p:nvPr>
            <p:ph type="body" sz="half" idx="1"/>
          </p:nvPr>
        </p:nvSpPr>
        <p:spPr>
          <a:xfrm>
            <a:off x="1600200" y="2209800"/>
            <a:ext cx="3124200" cy="3733800"/>
          </a:xfrm>
        </p:spPr>
        <p:txBody>
          <a:bodyPr/>
          <a:lstStyle/>
          <a:p>
            <a:r>
              <a:rPr lang="en-US" sz="2600" dirty="0">
                <a:latin typeface="Arial" charset="0"/>
                <a:ea typeface="ＭＳ Ｐゴシック" charset="0"/>
                <a:cs typeface="ＭＳ Ｐゴシック" charset="0"/>
              </a:rPr>
              <a:t>More than a labeled sketch</a:t>
            </a:r>
          </a:p>
          <a:p>
            <a:r>
              <a:rPr lang="en-US" sz="2600" dirty="0">
                <a:latin typeface="Arial" charset="0"/>
                <a:ea typeface="ＭＳ Ｐゴシック" charset="0"/>
                <a:cs typeface="ＭＳ Ｐゴシック" charset="0"/>
              </a:rPr>
              <a:t>Includes processes, concepts, observations, interpretations, interrelationships</a:t>
            </a:r>
          </a:p>
        </p:txBody>
      </p:sp>
      <p:sp>
        <p:nvSpPr>
          <p:cNvPr id="49156" name="Rectangle 8"/>
          <p:cNvSpPr>
            <a:spLocks noChangeArrowheads="1"/>
          </p:cNvSpPr>
          <p:nvPr/>
        </p:nvSpPr>
        <p:spPr bwMode="auto">
          <a:xfrm>
            <a:off x="3810000" y="5943600"/>
            <a:ext cx="51054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6551837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2209800" y="228600"/>
            <a:ext cx="6781800" cy="533400"/>
          </a:xfrm>
        </p:spPr>
        <p:txBody>
          <a:bodyPr/>
          <a:lstStyle/>
          <a:p>
            <a:r>
              <a:rPr lang="en-US" sz="3800">
                <a:latin typeface="Arial" charset="0"/>
                <a:ea typeface="ＭＳ Ｐゴシック" charset="0"/>
                <a:cs typeface="ＭＳ Ｐゴシック" charset="0"/>
              </a:rPr>
              <a:t>Using concept sketches</a:t>
            </a:r>
          </a:p>
        </p:txBody>
      </p:sp>
      <p:sp>
        <p:nvSpPr>
          <p:cNvPr id="51202" name="Rectangle 3"/>
          <p:cNvSpPr>
            <a:spLocks noGrp="1" noChangeArrowheads="1"/>
          </p:cNvSpPr>
          <p:nvPr>
            <p:ph type="body" idx="1"/>
          </p:nvPr>
        </p:nvSpPr>
        <p:spPr>
          <a:xfrm>
            <a:off x="1905000" y="1600200"/>
            <a:ext cx="6781800" cy="4419600"/>
          </a:xfrm>
        </p:spPr>
        <p:txBody>
          <a:bodyPr/>
          <a:lstStyle/>
          <a:p>
            <a:pPr eaLnBrk="1" hangingPunct="1"/>
            <a:r>
              <a:rPr lang="en-US" dirty="0">
                <a:latin typeface="Arial" charset="0"/>
                <a:ea typeface="ＭＳ Ｐゴシック" charset="0"/>
                <a:cs typeface="ＭＳ Ｐゴシック" charset="0"/>
              </a:rPr>
              <a:t>Any central graphic object will work	</a:t>
            </a:r>
          </a:p>
          <a:p>
            <a:pPr lvl="1" eaLnBrk="1" hangingPunct="1"/>
            <a:r>
              <a:rPr lang="en-US" dirty="0">
                <a:latin typeface="Arial" charset="0"/>
                <a:ea typeface="ＭＳ Ｐゴシック" charset="0"/>
              </a:rPr>
              <a:t>Diagram or illustration</a:t>
            </a:r>
          </a:p>
          <a:p>
            <a:pPr lvl="1" eaLnBrk="1" hangingPunct="1"/>
            <a:r>
              <a:rPr lang="en-US" dirty="0">
                <a:latin typeface="Arial" charset="0"/>
                <a:ea typeface="ＭＳ Ｐゴシック" charset="0"/>
              </a:rPr>
              <a:t>Satellite image</a:t>
            </a:r>
          </a:p>
          <a:p>
            <a:pPr lvl="1" eaLnBrk="1" hangingPunct="1"/>
            <a:r>
              <a:rPr lang="en-US" dirty="0" smtClean="0">
                <a:latin typeface="Arial" charset="0"/>
                <a:ea typeface="ＭＳ Ｐゴシック" charset="0"/>
              </a:rPr>
              <a:t>Graph or equation</a:t>
            </a:r>
            <a:endParaRPr lang="en-US" dirty="0">
              <a:latin typeface="Arial" charset="0"/>
              <a:ea typeface="ＭＳ Ｐゴシック" charset="0"/>
            </a:endParaRPr>
          </a:p>
          <a:p>
            <a:pPr lvl="1" eaLnBrk="1" hangingPunct="1"/>
            <a:r>
              <a:rPr lang="en-US" dirty="0" smtClean="0">
                <a:latin typeface="Arial" charset="0"/>
                <a:ea typeface="ＭＳ Ｐゴシック" charset="0"/>
              </a:rPr>
              <a:t>Set of photographs</a:t>
            </a:r>
            <a:endParaRPr lang="en-US" dirty="0">
              <a:latin typeface="Arial" charset="0"/>
              <a:ea typeface="ＭＳ Ｐゴシック" charset="0"/>
            </a:endParaRPr>
          </a:p>
          <a:p>
            <a:pPr lvl="1" eaLnBrk="1" hangingPunct="1"/>
            <a:r>
              <a:rPr lang="en-US" dirty="0" smtClean="0">
                <a:latin typeface="Arial" charset="0"/>
                <a:ea typeface="ＭＳ Ｐゴシック" charset="0"/>
              </a:rPr>
              <a:t>A poem or piece of text</a:t>
            </a:r>
            <a:endParaRPr lang="en-US" dirty="0">
              <a:latin typeface="Arial" charset="0"/>
              <a:ea typeface="ＭＳ Ｐゴシック" charset="0"/>
            </a:endParaRPr>
          </a:p>
          <a:p>
            <a:pPr lvl="1" eaLnBrk="1" hangingPunct="1"/>
            <a:r>
              <a:rPr lang="en-US" dirty="0">
                <a:latin typeface="Arial" charset="0"/>
                <a:ea typeface="ＭＳ Ｐゴシック" charset="0"/>
              </a:rPr>
              <a:t>Student-generated sketch</a:t>
            </a:r>
          </a:p>
          <a:p>
            <a:pPr eaLnBrk="1" hangingPunct="1"/>
            <a:r>
              <a:rPr lang="en-US" dirty="0">
                <a:latin typeface="Arial" charset="0"/>
                <a:ea typeface="ＭＳ Ｐゴシック" charset="0"/>
                <a:cs typeface="ＭＳ Ｐゴシック" charset="0"/>
              </a:rPr>
              <a:t>Homework/lab prep, in-class activity, exams, field work</a:t>
            </a:r>
          </a:p>
        </p:txBody>
      </p:sp>
    </p:spTree>
    <p:extLst>
      <p:ext uri="{BB962C8B-B14F-4D97-AF65-F5344CB8AC3E}">
        <p14:creationId xmlns:p14="http://schemas.microsoft.com/office/powerpoint/2010/main" val="28630044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133600" y="304800"/>
            <a:ext cx="6781800" cy="685800"/>
          </a:xfrm>
        </p:spPr>
        <p:txBody>
          <a:bodyPr/>
          <a:lstStyle/>
          <a:p>
            <a:r>
              <a:rPr lang="en-US" sz="3800">
                <a:latin typeface="Arial" charset="0"/>
                <a:ea typeface="ＭＳ Ｐゴシック" charset="0"/>
                <a:cs typeface="ＭＳ Ｐゴシック" charset="0"/>
              </a:rPr>
              <a:t>Value of concept sketches</a:t>
            </a:r>
          </a:p>
        </p:txBody>
      </p:sp>
      <p:sp>
        <p:nvSpPr>
          <p:cNvPr id="53250" name="Rectangle 3"/>
          <p:cNvSpPr>
            <a:spLocks noGrp="1" noChangeArrowheads="1"/>
          </p:cNvSpPr>
          <p:nvPr>
            <p:ph type="body" idx="1"/>
          </p:nvPr>
        </p:nvSpPr>
        <p:spPr>
          <a:xfrm>
            <a:off x="2286000" y="1981200"/>
            <a:ext cx="6172200" cy="4419600"/>
          </a:xfrm>
        </p:spPr>
        <p:txBody>
          <a:bodyPr/>
          <a:lstStyle/>
          <a:p>
            <a:r>
              <a:rPr lang="en-US" dirty="0">
                <a:latin typeface="Arial" charset="0"/>
                <a:ea typeface="ＭＳ Ｐゴシック" charset="0"/>
                <a:cs typeface="ＭＳ Ｐゴシック" charset="0"/>
              </a:rPr>
              <a:t>Students have to organize their knowledge and convey it to others</a:t>
            </a:r>
          </a:p>
          <a:p>
            <a:pPr eaLnBrk="1" hangingPunct="1"/>
            <a:r>
              <a:rPr lang="en-US" dirty="0">
                <a:latin typeface="Arial" charset="0"/>
                <a:ea typeface="ＭＳ Ｐゴシック" charset="0"/>
                <a:cs typeface="ＭＳ Ｐゴシック" charset="0"/>
              </a:rPr>
              <a:t>Have to do more than paraphrase and parrot back</a:t>
            </a:r>
          </a:p>
          <a:p>
            <a:pPr eaLnBrk="1" hangingPunct="1"/>
            <a:r>
              <a:rPr lang="en-US" dirty="0">
                <a:latin typeface="Arial" charset="0"/>
                <a:ea typeface="ＭＳ Ｐゴシック" charset="0"/>
                <a:cs typeface="ＭＳ Ｐゴシック" charset="0"/>
              </a:rPr>
              <a:t>Easy to tell whether students know what they’</a:t>
            </a:r>
            <a:r>
              <a:rPr lang="en-US" altLang="ja-JP" dirty="0">
                <a:latin typeface="Arial" charset="0"/>
                <a:ea typeface="ＭＳ Ｐゴシック" charset="0"/>
                <a:cs typeface="ＭＳ Ｐゴシック" charset="0"/>
              </a:rPr>
              <a:t>re talking about</a:t>
            </a:r>
          </a:p>
          <a:p>
            <a:pPr eaLnBrk="1" hangingPunct="1"/>
            <a:r>
              <a:rPr lang="en-US" dirty="0">
                <a:latin typeface="Arial" charset="0"/>
                <a:ea typeface="ＭＳ Ｐゴシック" charset="0"/>
                <a:cs typeface="ＭＳ Ｐゴシック" charset="0"/>
              </a:rPr>
              <a:t>Quick to grade</a:t>
            </a:r>
          </a:p>
        </p:txBody>
      </p:sp>
    </p:spTree>
    <p:extLst>
      <p:ext uri="{BB962C8B-B14F-4D97-AF65-F5344CB8AC3E}">
        <p14:creationId xmlns:p14="http://schemas.microsoft.com/office/powerpoint/2010/main" val="33202248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5"/>
          <p:cNvSpPr>
            <a:spLocks noChangeArrowheads="1"/>
          </p:cNvSpPr>
          <p:nvPr/>
        </p:nvSpPr>
        <p:spPr bwMode="auto">
          <a:xfrm>
            <a:off x="0" y="0"/>
            <a:ext cx="31242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55298" name="Picture 6" descr="concept sketch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6725"/>
            <a:ext cx="9145588" cy="592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7" descr="sketch 4 inse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63246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0" name="Picture 8" descr="sketch 4 inse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0025" y="1066800"/>
            <a:ext cx="490537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421814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5239"/>
                                        </p:tgtEl>
                                        <p:attrNameLst>
                                          <p:attrName>style.visibility</p:attrName>
                                        </p:attrNameLst>
                                      </p:cBhvr>
                                      <p:to>
                                        <p:strVal val="visible"/>
                                      </p:to>
                                    </p:set>
                                    <p:anim calcmode="lin" valueType="num">
                                      <p:cBhvr>
                                        <p:cTn id="7" dur="500" fill="hold"/>
                                        <p:tgtEl>
                                          <p:spTgt spid="95239"/>
                                        </p:tgtEl>
                                        <p:attrNameLst>
                                          <p:attrName>ppt_w</p:attrName>
                                        </p:attrNameLst>
                                      </p:cBhvr>
                                      <p:tavLst>
                                        <p:tav tm="0">
                                          <p:val>
                                            <p:fltVal val="0"/>
                                          </p:val>
                                        </p:tav>
                                        <p:tav tm="100000">
                                          <p:val>
                                            <p:strVal val="#ppt_w"/>
                                          </p:val>
                                        </p:tav>
                                      </p:tavLst>
                                    </p:anim>
                                    <p:anim calcmode="lin" valueType="num">
                                      <p:cBhvr>
                                        <p:cTn id="8" dur="500" fill="hold"/>
                                        <p:tgtEl>
                                          <p:spTgt spid="9523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xit" presetSubtype="32" fill="hold" nodeType="clickEffect">
                                  <p:stCondLst>
                                    <p:cond delay="0"/>
                                  </p:stCondLst>
                                  <p:childTnLst>
                                    <p:anim calcmode="lin" valueType="num">
                                      <p:cBhvr>
                                        <p:cTn id="12" dur="500"/>
                                        <p:tgtEl>
                                          <p:spTgt spid="95239"/>
                                        </p:tgtEl>
                                        <p:attrNameLst>
                                          <p:attrName>ppt_w</p:attrName>
                                        </p:attrNameLst>
                                      </p:cBhvr>
                                      <p:tavLst>
                                        <p:tav tm="0">
                                          <p:val>
                                            <p:strVal val="ppt_w"/>
                                          </p:val>
                                        </p:tav>
                                        <p:tav tm="100000">
                                          <p:val>
                                            <p:fltVal val="0"/>
                                          </p:val>
                                        </p:tav>
                                      </p:tavLst>
                                    </p:anim>
                                    <p:anim calcmode="lin" valueType="num">
                                      <p:cBhvr>
                                        <p:cTn id="13" dur="500"/>
                                        <p:tgtEl>
                                          <p:spTgt spid="95239"/>
                                        </p:tgtEl>
                                        <p:attrNameLst>
                                          <p:attrName>ppt_h</p:attrName>
                                        </p:attrNameLst>
                                      </p:cBhvr>
                                      <p:tavLst>
                                        <p:tav tm="0">
                                          <p:val>
                                            <p:strVal val="ppt_h"/>
                                          </p:val>
                                        </p:tav>
                                        <p:tav tm="100000">
                                          <p:val>
                                            <p:fltVal val="0"/>
                                          </p:val>
                                        </p:tav>
                                      </p:tavLst>
                                    </p:anim>
                                    <p:set>
                                      <p:cBhvr>
                                        <p:cTn id="14" dur="1" fill="hold">
                                          <p:stCondLst>
                                            <p:cond delay="499"/>
                                          </p:stCondLst>
                                        </p:cTn>
                                        <p:tgtEl>
                                          <p:spTgt spid="95239"/>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95240"/>
                                        </p:tgtEl>
                                        <p:attrNameLst>
                                          <p:attrName>style.visibility</p:attrName>
                                        </p:attrNameLst>
                                      </p:cBhvr>
                                      <p:to>
                                        <p:strVal val="visible"/>
                                      </p:to>
                                    </p:set>
                                    <p:anim calcmode="lin" valueType="num">
                                      <p:cBhvr>
                                        <p:cTn id="19" dur="500" fill="hold"/>
                                        <p:tgtEl>
                                          <p:spTgt spid="95240"/>
                                        </p:tgtEl>
                                        <p:attrNameLst>
                                          <p:attrName>ppt_w</p:attrName>
                                        </p:attrNameLst>
                                      </p:cBhvr>
                                      <p:tavLst>
                                        <p:tav tm="0">
                                          <p:val>
                                            <p:fltVal val="0"/>
                                          </p:val>
                                        </p:tav>
                                        <p:tav tm="100000">
                                          <p:val>
                                            <p:strVal val="#ppt_w"/>
                                          </p:val>
                                        </p:tav>
                                      </p:tavLst>
                                    </p:anim>
                                    <p:anim calcmode="lin" valueType="num">
                                      <p:cBhvr>
                                        <p:cTn id="20" dur="500" fill="hold"/>
                                        <p:tgtEl>
                                          <p:spTgt spid="95240"/>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xit" presetSubtype="32" fill="hold" nodeType="clickEffect">
                                  <p:stCondLst>
                                    <p:cond delay="0"/>
                                  </p:stCondLst>
                                  <p:childTnLst>
                                    <p:anim calcmode="lin" valueType="num">
                                      <p:cBhvr>
                                        <p:cTn id="24" dur="500"/>
                                        <p:tgtEl>
                                          <p:spTgt spid="95240"/>
                                        </p:tgtEl>
                                        <p:attrNameLst>
                                          <p:attrName>ppt_w</p:attrName>
                                        </p:attrNameLst>
                                      </p:cBhvr>
                                      <p:tavLst>
                                        <p:tav tm="0">
                                          <p:val>
                                            <p:strVal val="ppt_w"/>
                                          </p:val>
                                        </p:tav>
                                        <p:tav tm="100000">
                                          <p:val>
                                            <p:fltVal val="0"/>
                                          </p:val>
                                        </p:tav>
                                      </p:tavLst>
                                    </p:anim>
                                    <p:anim calcmode="lin" valueType="num">
                                      <p:cBhvr>
                                        <p:cTn id="25" dur="500"/>
                                        <p:tgtEl>
                                          <p:spTgt spid="95240"/>
                                        </p:tgtEl>
                                        <p:attrNameLst>
                                          <p:attrName>ppt_h</p:attrName>
                                        </p:attrNameLst>
                                      </p:cBhvr>
                                      <p:tavLst>
                                        <p:tav tm="0">
                                          <p:val>
                                            <p:strVal val="ppt_h"/>
                                          </p:val>
                                        </p:tav>
                                        <p:tav tm="100000">
                                          <p:val>
                                            <p:fltVal val="0"/>
                                          </p:val>
                                        </p:tav>
                                      </p:tavLst>
                                    </p:anim>
                                    <p:set>
                                      <p:cBhvr>
                                        <p:cTn id="26" dur="1" fill="hold">
                                          <p:stCondLst>
                                            <p:cond delay="499"/>
                                          </p:stCondLst>
                                        </p:cTn>
                                        <p:tgtEl>
                                          <p:spTgt spid="952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ChangeArrowheads="1"/>
          </p:cNvSpPr>
          <p:nvPr/>
        </p:nvSpPr>
        <p:spPr bwMode="auto">
          <a:xfrm>
            <a:off x="0" y="0"/>
            <a:ext cx="19812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57346" name="Picture 2" descr="concept sketc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145588"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700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ChangeArrowheads="1"/>
          </p:cNvSpPr>
          <p:nvPr/>
        </p:nvSpPr>
        <p:spPr bwMode="auto">
          <a:xfrm>
            <a:off x="0" y="0"/>
            <a:ext cx="4953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59394" name="Picture 2" descr="Castle big 4 road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6200"/>
            <a:ext cx="5448300" cy="671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3131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2133600" y="304800"/>
            <a:ext cx="6781800" cy="685800"/>
          </a:xfrm>
        </p:spPr>
        <p:txBody>
          <a:bodyPr/>
          <a:lstStyle/>
          <a:p>
            <a:r>
              <a:rPr lang="en-US" sz="3200" dirty="0">
                <a:latin typeface="Arial" charset="0"/>
                <a:ea typeface="ＭＳ Ｐゴシック" charset="0"/>
                <a:cs typeface="ＭＳ Ｐゴシック" charset="0"/>
              </a:rPr>
              <a:t>Jigsaws, concept sketches &amp; incorporating leading edge ideas</a:t>
            </a:r>
          </a:p>
        </p:txBody>
      </p:sp>
      <p:sp>
        <p:nvSpPr>
          <p:cNvPr id="62466" name="Content Placeholder 2"/>
          <p:cNvSpPr>
            <a:spLocks noGrp="1"/>
          </p:cNvSpPr>
          <p:nvPr>
            <p:ph idx="1"/>
          </p:nvPr>
        </p:nvSpPr>
        <p:spPr>
          <a:xfrm>
            <a:off x="1905000" y="1752600"/>
            <a:ext cx="6705600" cy="4419600"/>
          </a:xfrm>
        </p:spPr>
        <p:txBody>
          <a:bodyPr/>
          <a:lstStyle/>
          <a:p>
            <a:r>
              <a:rPr lang="en-US" dirty="0">
                <a:latin typeface="Arial" charset="0"/>
                <a:ea typeface="ＭＳ Ｐゴシック" charset="0"/>
                <a:cs typeface="ＭＳ Ｐゴシック" charset="0"/>
              </a:rPr>
              <a:t>Challenge of building assignments around the primary literature</a:t>
            </a:r>
          </a:p>
          <a:p>
            <a:pPr lvl="1"/>
            <a:r>
              <a:rPr lang="en-US" dirty="0">
                <a:latin typeface="Arial" charset="0"/>
                <a:ea typeface="ＭＳ Ｐゴシック" charset="0"/>
              </a:rPr>
              <a:t>Students read but most don’t prepare effectively</a:t>
            </a:r>
          </a:p>
          <a:p>
            <a:pPr lvl="1"/>
            <a:r>
              <a:rPr lang="en-US" dirty="0">
                <a:latin typeface="Arial" charset="0"/>
                <a:ea typeface="ＭＳ Ｐゴシック" charset="0"/>
              </a:rPr>
              <a:t>If all students actually read and come prepared effectively, it’s hard to “discuss the reading” in class in an interesting way</a:t>
            </a:r>
          </a:p>
          <a:p>
            <a:pPr lvl="1"/>
            <a:r>
              <a:rPr lang="en-US" dirty="0">
                <a:latin typeface="Arial" charset="0"/>
                <a:ea typeface="ＭＳ Ｐゴシック" charset="0"/>
              </a:rPr>
              <a:t>Achieving breadth/depth by assigning multiple articles is too much for most undergrad courses</a:t>
            </a:r>
          </a:p>
        </p:txBody>
      </p:sp>
    </p:spTree>
    <p:extLst>
      <p:ext uri="{BB962C8B-B14F-4D97-AF65-F5344CB8AC3E}">
        <p14:creationId xmlns:p14="http://schemas.microsoft.com/office/powerpoint/2010/main" val="268766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2133600" y="152400"/>
            <a:ext cx="6781800" cy="914400"/>
          </a:xfrm>
        </p:spPr>
        <p:txBody>
          <a:bodyPr/>
          <a:lstStyle/>
          <a:p>
            <a:r>
              <a:rPr lang="en-US" sz="3200" dirty="0" smtClean="0">
                <a:latin typeface="Arial" charset="0"/>
                <a:ea typeface="ＭＳ Ｐゴシック" charset="0"/>
                <a:cs typeface="ＭＳ Ｐゴシック" charset="0"/>
              </a:rPr>
              <a:t>Jigsaws, concept sketches &amp; incorporating leading edge ideas</a:t>
            </a:r>
            <a:endParaRPr lang="en-US" sz="3200" dirty="0">
              <a:latin typeface="Arial" charset="0"/>
              <a:ea typeface="ＭＳ Ｐゴシック" charset="0"/>
              <a:cs typeface="ＭＳ Ｐゴシック" charset="0"/>
            </a:endParaRPr>
          </a:p>
        </p:txBody>
      </p:sp>
      <p:sp>
        <p:nvSpPr>
          <p:cNvPr id="63490" name="Content Placeholder 2"/>
          <p:cNvSpPr>
            <a:spLocks noGrp="1"/>
          </p:cNvSpPr>
          <p:nvPr>
            <p:ph idx="1"/>
          </p:nvPr>
        </p:nvSpPr>
        <p:spPr>
          <a:xfrm>
            <a:off x="1752600" y="1524000"/>
            <a:ext cx="6858000" cy="5105400"/>
          </a:xfrm>
        </p:spPr>
        <p:txBody>
          <a:bodyPr/>
          <a:lstStyle/>
          <a:p>
            <a:r>
              <a:rPr lang="en-US" dirty="0">
                <a:latin typeface="Arial" charset="0"/>
                <a:ea typeface="ＭＳ Ｐゴシック" charset="0"/>
                <a:cs typeface="ＭＳ Ｐゴシック" charset="0"/>
              </a:rPr>
              <a:t>Jigsaw for reading the literature</a:t>
            </a:r>
          </a:p>
          <a:p>
            <a:pPr lvl="1"/>
            <a:r>
              <a:rPr lang="en-US" sz="2200" dirty="0">
                <a:latin typeface="Arial" charset="0"/>
                <a:ea typeface="ＭＳ Ｐゴシック" charset="0"/>
              </a:rPr>
              <a:t>Students prepare different but related articles as homework</a:t>
            </a:r>
          </a:p>
          <a:p>
            <a:pPr lvl="1"/>
            <a:r>
              <a:rPr lang="en-US" sz="2200" dirty="0">
                <a:latin typeface="Arial" charset="0"/>
                <a:ea typeface="ＭＳ Ｐゴシック" charset="0"/>
              </a:rPr>
              <a:t>Peer teaching aspect of jigsaw allows students to see a broader/deeper range of ideas about the topic</a:t>
            </a:r>
          </a:p>
          <a:p>
            <a:pPr lvl="1"/>
            <a:r>
              <a:rPr lang="en-US" sz="2200" dirty="0">
                <a:latin typeface="Arial" charset="0"/>
                <a:ea typeface="ＭＳ Ｐゴシック" charset="0"/>
              </a:rPr>
              <a:t>Mixed groups have something interesting to discuss in comparing the different articles</a:t>
            </a:r>
          </a:p>
          <a:p>
            <a:pPr lvl="1"/>
            <a:r>
              <a:rPr lang="en-US" sz="2200" dirty="0">
                <a:latin typeface="Arial" charset="0"/>
                <a:ea typeface="ＭＳ Ｐゴシック" charset="0"/>
              </a:rPr>
              <a:t>Ideal for leading edge ideas where a consensus hasn’t emerged.</a:t>
            </a:r>
          </a:p>
          <a:p>
            <a:pPr lvl="2"/>
            <a:r>
              <a:rPr lang="en-US" dirty="0">
                <a:latin typeface="Arial" charset="0"/>
                <a:ea typeface="ＭＳ Ｐゴシック" charset="0"/>
              </a:rPr>
              <a:t>E</a:t>
            </a:r>
            <a:r>
              <a:rPr lang="en-US" sz="2000" dirty="0">
                <a:latin typeface="Arial" charset="0"/>
                <a:ea typeface="ＭＳ Ｐゴシック" charset="0"/>
              </a:rPr>
              <a:t>xample: exhumation of UHP rocks?</a:t>
            </a:r>
          </a:p>
          <a:p>
            <a:pPr lvl="2"/>
            <a:r>
              <a:rPr lang="en-US" sz="2000" dirty="0">
                <a:latin typeface="Arial" charset="0"/>
                <a:ea typeface="ＭＳ Ｐゴシック" charset="0"/>
              </a:rPr>
              <a:t>Different approaches? different case examples? conflicting results? different models?</a:t>
            </a:r>
          </a:p>
        </p:txBody>
      </p:sp>
    </p:spTree>
    <p:extLst>
      <p:ext uri="{BB962C8B-B14F-4D97-AF65-F5344CB8AC3E}">
        <p14:creationId xmlns:p14="http://schemas.microsoft.com/office/powerpoint/2010/main" val="20571352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4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34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4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4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z="3200" dirty="0" smtClean="0">
                <a:latin typeface="Arial" charset="0"/>
                <a:ea typeface="ＭＳ Ｐゴシック" charset="0"/>
                <a:cs typeface="ＭＳ Ｐゴシック" charset="0"/>
              </a:rPr>
              <a:t>Jigsaws, concept sketches &amp; incorporating leading edge ideas</a:t>
            </a:r>
            <a:endParaRPr lang="en-US" sz="3200" dirty="0">
              <a:latin typeface="Arial" charset="0"/>
              <a:ea typeface="ＭＳ Ｐゴシック" charset="0"/>
              <a:cs typeface="ＭＳ Ｐゴシック" charset="0"/>
            </a:endParaRPr>
          </a:p>
        </p:txBody>
      </p:sp>
      <p:sp>
        <p:nvSpPr>
          <p:cNvPr id="64514" name="Content Placeholder 2"/>
          <p:cNvSpPr>
            <a:spLocks noGrp="1"/>
          </p:cNvSpPr>
          <p:nvPr>
            <p:ph idx="1"/>
          </p:nvPr>
        </p:nvSpPr>
        <p:spPr>
          <a:xfrm>
            <a:off x="2057400" y="1828800"/>
            <a:ext cx="6324600" cy="4572000"/>
          </a:xfrm>
        </p:spPr>
        <p:txBody>
          <a:bodyPr/>
          <a:lstStyle/>
          <a:p>
            <a:r>
              <a:rPr lang="en-US" dirty="0">
                <a:latin typeface="Arial" charset="0"/>
                <a:ea typeface="ＭＳ Ｐゴシック" charset="0"/>
                <a:cs typeface="ＭＳ Ｐゴシック" charset="0"/>
              </a:rPr>
              <a:t>Effective pre-class prep is critical</a:t>
            </a:r>
          </a:p>
          <a:p>
            <a:pPr lvl="1"/>
            <a:r>
              <a:rPr lang="en-US" dirty="0">
                <a:latin typeface="Arial" charset="0"/>
                <a:ea typeface="ＭＳ Ｐゴシック" charset="0"/>
              </a:rPr>
              <a:t>Don’t just say “read and come prepared to discuss the article” </a:t>
            </a:r>
          </a:p>
          <a:p>
            <a:pPr lvl="2"/>
            <a:r>
              <a:rPr lang="en-US" dirty="0">
                <a:latin typeface="Arial" charset="0"/>
                <a:ea typeface="ＭＳ Ｐゴシック" charset="0"/>
              </a:rPr>
              <a:t>Ask students to answer guiding questions in writing to insure that they understand the critical aspects</a:t>
            </a:r>
          </a:p>
          <a:p>
            <a:pPr lvl="1"/>
            <a:r>
              <a:rPr lang="en-US" dirty="0">
                <a:latin typeface="Arial" charset="0"/>
                <a:ea typeface="ＭＳ Ｐゴシック" charset="0"/>
              </a:rPr>
              <a:t>Assigning concept sketches of critical figures is useful</a:t>
            </a:r>
          </a:p>
          <a:p>
            <a:pPr lvl="1"/>
            <a:r>
              <a:rPr lang="en-US" dirty="0">
                <a:latin typeface="Arial" charset="0"/>
                <a:ea typeface="ＭＳ Ｐゴシック" charset="0"/>
              </a:rPr>
              <a:t>Hold students accountable – if they know that you will explain it all, they won’t do the prep effectively.</a:t>
            </a:r>
          </a:p>
          <a:p>
            <a:pPr lvl="1"/>
            <a:endParaRPr lang="en-US" dirty="0">
              <a:latin typeface="Arial" charset="0"/>
              <a:ea typeface="ＭＳ Ｐゴシック" charset="0"/>
            </a:endParaRPr>
          </a:p>
        </p:txBody>
      </p:sp>
    </p:spTree>
    <p:extLst>
      <p:ext uri="{BB962C8B-B14F-4D97-AF65-F5344CB8AC3E}">
        <p14:creationId xmlns:p14="http://schemas.microsoft.com/office/powerpoint/2010/main" val="28433207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133600" y="76200"/>
            <a:ext cx="6781800" cy="1066800"/>
          </a:xfrm>
        </p:spPr>
        <p:txBody>
          <a:bodyPr/>
          <a:lstStyle/>
          <a:p>
            <a:r>
              <a:rPr lang="en-US" sz="3200" dirty="0" smtClean="0">
                <a:latin typeface="Arial" charset="0"/>
                <a:ea typeface="ＭＳ Ｐゴシック" charset="0"/>
                <a:cs typeface="ＭＳ Ｐゴシック" charset="0"/>
              </a:rPr>
              <a:t>Jigsaws, concept sketches &amp; incorporating leading edge ideas</a:t>
            </a:r>
            <a:endParaRPr lang="en-US" sz="3200" dirty="0">
              <a:latin typeface="Arial" charset="0"/>
              <a:ea typeface="ＭＳ Ｐゴシック" charset="0"/>
              <a:cs typeface="ＭＳ Ｐゴシック" charset="0"/>
            </a:endParaRPr>
          </a:p>
        </p:txBody>
      </p:sp>
      <p:sp>
        <p:nvSpPr>
          <p:cNvPr id="65538" name="Content Placeholder 2"/>
          <p:cNvSpPr>
            <a:spLocks noGrp="1"/>
          </p:cNvSpPr>
          <p:nvPr>
            <p:ph idx="1"/>
          </p:nvPr>
        </p:nvSpPr>
        <p:spPr>
          <a:xfrm>
            <a:off x="1905000" y="1676400"/>
            <a:ext cx="6553200" cy="4800600"/>
          </a:xfrm>
        </p:spPr>
        <p:txBody>
          <a:bodyPr/>
          <a:lstStyle/>
          <a:p>
            <a:r>
              <a:rPr lang="en-US" dirty="0">
                <a:latin typeface="Arial" charset="0"/>
                <a:ea typeface="ＭＳ Ｐゴシック" charset="0"/>
                <a:cs typeface="ＭＳ Ｐゴシック" charset="0"/>
              </a:rPr>
              <a:t>Effective in-class prep for group work is critical</a:t>
            </a:r>
          </a:p>
          <a:p>
            <a:pPr lvl="1"/>
            <a:r>
              <a:rPr lang="en-US" sz="2200" dirty="0">
                <a:latin typeface="Arial" charset="0"/>
                <a:ea typeface="ＭＳ Ｐゴシック" charset="0"/>
              </a:rPr>
              <a:t>Provide time/guidance to prep for peer teaching; ask students to write out:</a:t>
            </a:r>
          </a:p>
          <a:p>
            <a:pPr lvl="2"/>
            <a:r>
              <a:rPr lang="en-US" sz="2000" dirty="0">
                <a:latin typeface="Arial" charset="0"/>
                <a:ea typeface="ＭＳ Ｐゴシック" charset="0"/>
              </a:rPr>
              <a:t>What are the </a:t>
            </a:r>
            <a:r>
              <a:rPr lang="en-US" sz="2000" i="1" dirty="0">
                <a:latin typeface="Arial" charset="0"/>
                <a:ea typeface="ＭＳ Ｐゴシック" charset="0"/>
              </a:rPr>
              <a:t>most important messages</a:t>
            </a:r>
            <a:r>
              <a:rPr lang="en-US" sz="2000" dirty="0">
                <a:latin typeface="Arial" charset="0"/>
                <a:ea typeface="ＭＳ Ｐゴシック" charset="0"/>
              </a:rPr>
              <a:t> to convey?</a:t>
            </a:r>
          </a:p>
          <a:p>
            <a:pPr lvl="2"/>
            <a:r>
              <a:rPr lang="en-US" sz="2000" dirty="0">
                <a:latin typeface="Arial" charset="0"/>
                <a:ea typeface="ＭＳ Ｐゴシック" charset="0"/>
              </a:rPr>
              <a:t>What is the evidence, and what illustrations do you need to make your point?</a:t>
            </a:r>
          </a:p>
          <a:p>
            <a:pPr lvl="1"/>
            <a:r>
              <a:rPr lang="en-US" sz="2200" dirty="0">
                <a:latin typeface="Arial" charset="0"/>
                <a:ea typeface="ＭＳ Ｐゴシック" charset="0"/>
              </a:rPr>
              <a:t>Having students prepare a written teaching prep also gives you time to check in with each team/student to make sure they will not teach something wrong-headed</a:t>
            </a:r>
          </a:p>
          <a:p>
            <a:pPr lvl="2"/>
            <a:endParaRPr lang="en-US" dirty="0">
              <a:latin typeface="Arial" charset="0"/>
              <a:ea typeface="ＭＳ Ｐゴシック" charset="0"/>
            </a:endParaRPr>
          </a:p>
          <a:p>
            <a:pPr lvl="2"/>
            <a:endParaRPr lang="en-US" dirty="0">
              <a:latin typeface="Arial" charset="0"/>
              <a:ea typeface="ＭＳ Ｐゴシック" charset="0"/>
            </a:endParaRPr>
          </a:p>
        </p:txBody>
      </p:sp>
    </p:spTree>
    <p:extLst>
      <p:ext uri="{BB962C8B-B14F-4D97-AF65-F5344CB8AC3E}">
        <p14:creationId xmlns:p14="http://schemas.microsoft.com/office/powerpoint/2010/main" val="31042442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53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53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5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a:xfrm>
            <a:off x="4267200" y="381000"/>
            <a:ext cx="4572000" cy="1219200"/>
          </a:xfrm>
        </p:spPr>
        <p:txBody>
          <a:bodyPr/>
          <a:lstStyle/>
          <a:p>
            <a:pPr eaLnBrk="1" hangingPunct="1"/>
            <a:r>
              <a:rPr lang="en-US" dirty="0">
                <a:latin typeface="Arial" charset="0"/>
                <a:ea typeface="ＭＳ Ｐゴシック" charset="0"/>
                <a:cs typeface="ＭＳ Ｐゴシック" charset="0"/>
              </a:rPr>
              <a:t>Importance of having a teaching toolbox</a:t>
            </a:r>
          </a:p>
        </p:txBody>
      </p:sp>
      <p:sp>
        <p:nvSpPr>
          <p:cNvPr id="81923" name="Rectangle 3"/>
          <p:cNvSpPr>
            <a:spLocks noGrp="1" noChangeArrowheads="1"/>
          </p:cNvSpPr>
          <p:nvPr>
            <p:ph type="body" idx="1"/>
          </p:nvPr>
        </p:nvSpPr>
        <p:spPr>
          <a:xfrm>
            <a:off x="2590800" y="2971800"/>
            <a:ext cx="5638800" cy="3200400"/>
          </a:xfrm>
        </p:spPr>
        <p:txBody>
          <a:bodyPr/>
          <a:lstStyle/>
          <a:p>
            <a:pPr eaLnBrk="1" hangingPunct="1"/>
            <a:r>
              <a:rPr lang="en-US" dirty="0">
                <a:latin typeface="Arial" charset="0"/>
                <a:ea typeface="ＭＳ Ｐゴシック" charset="0"/>
                <a:cs typeface="ＭＳ Ｐゴシック" charset="0"/>
              </a:rPr>
              <a:t>If all you have is a hammer, everything looks like a nail.</a:t>
            </a:r>
          </a:p>
          <a:p>
            <a:pPr eaLnBrk="1" hangingPunct="1"/>
            <a:r>
              <a:rPr lang="en-US" dirty="0">
                <a:latin typeface="Arial" charset="0"/>
                <a:ea typeface="ＭＳ Ｐゴシック" charset="0"/>
                <a:cs typeface="ＭＳ Ｐゴシック" charset="0"/>
              </a:rPr>
              <a:t>Same goes for teaching. If the only tool in your teaching toolbox is lecturing, then…. </a:t>
            </a:r>
          </a:p>
        </p:txBody>
      </p:sp>
    </p:spTree>
    <p:extLst>
      <p:ext uri="{BB962C8B-B14F-4D97-AF65-F5344CB8AC3E}">
        <p14:creationId xmlns:p14="http://schemas.microsoft.com/office/powerpoint/2010/main" val="283358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19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z="3200" dirty="0" smtClean="0">
                <a:latin typeface="Arial" charset="0"/>
                <a:ea typeface="ＭＳ Ｐゴシック" charset="0"/>
                <a:cs typeface="ＭＳ Ｐゴシック" charset="0"/>
              </a:rPr>
              <a:t>Jigsaws, concept sketches &amp; incorporating leading edge ideas</a:t>
            </a:r>
            <a:endParaRPr lang="en-US" sz="3200" dirty="0">
              <a:latin typeface="Arial" charset="0"/>
              <a:ea typeface="ＭＳ Ｐゴシック" charset="0"/>
              <a:cs typeface="ＭＳ Ｐゴシック" charset="0"/>
            </a:endParaRPr>
          </a:p>
        </p:txBody>
      </p:sp>
      <p:sp>
        <p:nvSpPr>
          <p:cNvPr id="66562" name="Content Placeholder 2"/>
          <p:cNvSpPr>
            <a:spLocks noGrp="1"/>
          </p:cNvSpPr>
          <p:nvPr>
            <p:ph idx="1"/>
          </p:nvPr>
        </p:nvSpPr>
        <p:spPr>
          <a:xfrm>
            <a:off x="1676400" y="1600200"/>
            <a:ext cx="7162800" cy="4953000"/>
          </a:xfrm>
        </p:spPr>
        <p:txBody>
          <a:bodyPr/>
          <a:lstStyle/>
          <a:p>
            <a:r>
              <a:rPr lang="en-US" dirty="0">
                <a:latin typeface="Arial" charset="0"/>
                <a:ea typeface="ＭＳ Ｐゴシック" charset="0"/>
                <a:cs typeface="ＭＳ Ｐゴシック" charset="0"/>
              </a:rPr>
              <a:t>Effective group work is critical</a:t>
            </a:r>
          </a:p>
          <a:p>
            <a:pPr lvl="1"/>
            <a:r>
              <a:rPr lang="en-US" dirty="0">
                <a:latin typeface="Arial" charset="0"/>
                <a:ea typeface="ＭＳ Ｐゴシック" charset="0"/>
              </a:rPr>
              <a:t>Consider having students role-play the researcher in the article – “</a:t>
            </a:r>
            <a:r>
              <a:rPr lang="en-US" dirty="0" smtClean="0">
                <a:latin typeface="Arial" charset="0"/>
                <a:ea typeface="ＭＳ Ｐゴシック" charset="0"/>
              </a:rPr>
              <a:t>We/I </a:t>
            </a:r>
            <a:r>
              <a:rPr lang="en-US" dirty="0">
                <a:latin typeface="Arial" charset="0"/>
                <a:ea typeface="ＭＳ Ｐゴシック" charset="0"/>
              </a:rPr>
              <a:t>did XXX</a:t>
            </a:r>
            <a:r>
              <a:rPr lang="en-US" dirty="0" smtClean="0">
                <a:latin typeface="Arial" charset="0"/>
                <a:ea typeface="ＭＳ Ｐゴシック" charset="0"/>
              </a:rPr>
              <a:t>”</a:t>
            </a:r>
            <a:endParaRPr lang="en-US" dirty="0">
              <a:latin typeface="Arial" charset="0"/>
              <a:ea typeface="ＭＳ Ｐゴシック" charset="0"/>
            </a:endParaRPr>
          </a:p>
          <a:p>
            <a:pPr lvl="1"/>
            <a:r>
              <a:rPr lang="en-US" dirty="0">
                <a:latin typeface="Arial" charset="0"/>
                <a:ea typeface="ＭＳ Ｐゴシック" charset="0"/>
              </a:rPr>
              <a:t>Help if a group gets stuck.</a:t>
            </a:r>
          </a:p>
          <a:p>
            <a:pPr lvl="1"/>
            <a:r>
              <a:rPr lang="en-US" dirty="0">
                <a:latin typeface="Arial" charset="0"/>
                <a:ea typeface="ＭＳ Ｐゴシック" charset="0"/>
              </a:rPr>
              <a:t>Be sure that students have the group assignment in mind before peer teaching.</a:t>
            </a:r>
          </a:p>
          <a:p>
            <a:pPr lvl="1"/>
            <a:r>
              <a:rPr lang="en-US" dirty="0">
                <a:latin typeface="Arial" charset="0"/>
                <a:ea typeface="ＭＳ Ｐゴシック" charset="0"/>
              </a:rPr>
              <a:t>Be sure that the group assignment is more than just a summary/comparison</a:t>
            </a:r>
          </a:p>
          <a:p>
            <a:pPr lvl="2"/>
            <a:r>
              <a:rPr lang="en-US" dirty="0">
                <a:latin typeface="Arial" charset="0"/>
                <a:ea typeface="ＭＳ Ｐゴシック" charset="0"/>
              </a:rPr>
              <a:t>Whole bigger than sum of parts?</a:t>
            </a:r>
          </a:p>
          <a:p>
            <a:pPr lvl="2"/>
            <a:r>
              <a:rPr lang="en-US" dirty="0">
                <a:latin typeface="Arial" charset="0"/>
                <a:ea typeface="ＭＳ Ｐゴシック" charset="0"/>
              </a:rPr>
              <a:t>How to resolve a conflict?</a:t>
            </a:r>
          </a:p>
          <a:p>
            <a:pPr lvl="2"/>
            <a:r>
              <a:rPr lang="en-US" dirty="0">
                <a:latin typeface="Arial" charset="0"/>
                <a:ea typeface="ＭＳ Ｐゴシック" charset="0"/>
              </a:rPr>
              <a:t>Analysis of approaches?</a:t>
            </a:r>
          </a:p>
          <a:p>
            <a:pPr lvl="2"/>
            <a:r>
              <a:rPr lang="en-US" dirty="0">
                <a:latin typeface="Arial" charset="0"/>
                <a:ea typeface="ＭＳ Ｐゴシック" charset="0"/>
              </a:rPr>
              <a:t>Directions for future research?</a:t>
            </a:r>
          </a:p>
          <a:p>
            <a:pPr lvl="2"/>
            <a:endParaRPr lang="en-US" dirty="0">
              <a:latin typeface="Arial" charset="0"/>
              <a:ea typeface="ＭＳ Ｐゴシック" charset="0"/>
            </a:endParaRPr>
          </a:p>
          <a:p>
            <a:pPr lvl="2"/>
            <a:endParaRPr lang="en-US" dirty="0">
              <a:latin typeface="Arial" charset="0"/>
              <a:ea typeface="ＭＳ Ｐゴシック" charset="0"/>
            </a:endParaRPr>
          </a:p>
        </p:txBody>
      </p:sp>
    </p:spTree>
    <p:extLst>
      <p:ext uri="{BB962C8B-B14F-4D97-AF65-F5344CB8AC3E}">
        <p14:creationId xmlns:p14="http://schemas.microsoft.com/office/powerpoint/2010/main" val="2923024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56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656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656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656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sz="3200" dirty="0" smtClean="0">
                <a:latin typeface="Arial" charset="0"/>
                <a:ea typeface="ＭＳ Ｐゴシック" charset="0"/>
                <a:cs typeface="ＭＳ Ｐゴシック" charset="0"/>
              </a:rPr>
              <a:t>Jigsaws, concept sketches &amp; incorporating </a:t>
            </a:r>
            <a:r>
              <a:rPr lang="en-US" sz="3200" dirty="0">
                <a:latin typeface="Arial" charset="0"/>
                <a:ea typeface="ＭＳ Ｐゴシック" charset="0"/>
                <a:cs typeface="ＭＳ Ｐゴシック" charset="0"/>
              </a:rPr>
              <a:t>leading edge ideas</a:t>
            </a:r>
          </a:p>
        </p:txBody>
      </p:sp>
      <p:sp>
        <p:nvSpPr>
          <p:cNvPr id="67586" name="Content Placeholder 2"/>
          <p:cNvSpPr>
            <a:spLocks noGrp="1"/>
          </p:cNvSpPr>
          <p:nvPr>
            <p:ph idx="1"/>
          </p:nvPr>
        </p:nvSpPr>
        <p:spPr>
          <a:xfrm>
            <a:off x="1828800" y="1905000"/>
            <a:ext cx="6781800" cy="4572000"/>
          </a:xfrm>
        </p:spPr>
        <p:txBody>
          <a:bodyPr/>
          <a:lstStyle/>
          <a:p>
            <a:r>
              <a:rPr lang="en-US" dirty="0">
                <a:latin typeface="Arial" charset="0"/>
                <a:ea typeface="ＭＳ Ｐゴシック" charset="0"/>
                <a:cs typeface="ＭＳ Ｐゴシック" charset="0"/>
              </a:rPr>
              <a:t>Effective individual follow-up is valuable</a:t>
            </a:r>
          </a:p>
          <a:p>
            <a:pPr lvl="1"/>
            <a:r>
              <a:rPr lang="en-US" dirty="0">
                <a:latin typeface="Arial" charset="0"/>
                <a:ea typeface="ＭＳ Ｐゴシック" charset="0"/>
              </a:rPr>
              <a:t>List of aha insights after group work</a:t>
            </a:r>
          </a:p>
          <a:p>
            <a:pPr lvl="1"/>
            <a:r>
              <a:rPr lang="en-US" dirty="0">
                <a:latin typeface="Arial" charset="0"/>
                <a:ea typeface="ＭＳ Ｐゴシック" charset="0"/>
              </a:rPr>
              <a:t>Analysis of a new article based on insights from group work</a:t>
            </a:r>
          </a:p>
          <a:p>
            <a:pPr lvl="1"/>
            <a:r>
              <a:rPr lang="en-US" dirty="0">
                <a:latin typeface="Arial" charset="0"/>
                <a:ea typeface="ＭＳ Ｐゴシック" charset="0"/>
              </a:rPr>
              <a:t>Re-analysis of own article based on insights from group work</a:t>
            </a:r>
          </a:p>
          <a:p>
            <a:pPr lvl="1"/>
            <a:r>
              <a:rPr lang="en-US" dirty="0">
                <a:latin typeface="Arial" charset="0"/>
                <a:ea typeface="ＭＳ Ｐゴシック" charset="0"/>
              </a:rPr>
              <a:t>Concept sketch of current understanding</a:t>
            </a:r>
          </a:p>
          <a:p>
            <a:pPr lvl="1"/>
            <a:r>
              <a:rPr lang="en-US" dirty="0">
                <a:latin typeface="Arial" charset="0"/>
                <a:ea typeface="ＭＳ Ｐゴシック" charset="0"/>
              </a:rPr>
              <a:t>Literature search for additional work</a:t>
            </a:r>
          </a:p>
          <a:p>
            <a:pPr lvl="1"/>
            <a:r>
              <a:rPr lang="en-US" dirty="0">
                <a:latin typeface="Arial" charset="0"/>
                <a:ea typeface="ＭＳ Ｐゴシック" charset="0"/>
              </a:rPr>
              <a:t>Analysis of hypothetical situation based on insights from group work</a:t>
            </a:r>
          </a:p>
        </p:txBody>
      </p:sp>
    </p:spTree>
    <p:extLst>
      <p:ext uri="{BB962C8B-B14F-4D97-AF65-F5344CB8AC3E}">
        <p14:creationId xmlns:p14="http://schemas.microsoft.com/office/powerpoint/2010/main" val="23477602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5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5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5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75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75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3"/>
          <p:cNvSpPr>
            <a:spLocks noGrp="1"/>
          </p:cNvSpPr>
          <p:nvPr>
            <p:ph type="title"/>
          </p:nvPr>
        </p:nvSpPr>
        <p:spPr>
          <a:xfrm>
            <a:off x="1600200" y="304800"/>
            <a:ext cx="7315200" cy="685800"/>
          </a:xfrm>
        </p:spPr>
        <p:txBody>
          <a:bodyPr/>
          <a:lstStyle/>
          <a:p>
            <a:r>
              <a:rPr lang="en-US" dirty="0">
                <a:latin typeface="Arial" charset="0"/>
                <a:ea typeface="ＭＳ Ｐゴシック" charset="0"/>
                <a:cs typeface="ＭＳ Ｐゴシック" charset="0"/>
              </a:rPr>
              <a:t>More </a:t>
            </a:r>
            <a:r>
              <a:rPr lang="en-US" dirty="0" smtClean="0">
                <a:latin typeface="Arial" charset="0"/>
                <a:ea typeface="ＭＳ Ｐゴシック" charset="0"/>
                <a:cs typeface="ＭＳ Ｐゴシック" charset="0"/>
              </a:rPr>
              <a:t>info</a:t>
            </a:r>
            <a:endParaRPr lang="en-US" dirty="0">
              <a:latin typeface="Arial" charset="0"/>
              <a:ea typeface="ＭＳ Ｐゴシック" charset="0"/>
              <a:cs typeface="ＭＳ Ｐゴシック" charset="0"/>
            </a:endParaRPr>
          </a:p>
        </p:txBody>
      </p:sp>
      <p:sp>
        <p:nvSpPr>
          <p:cNvPr id="40962" name="Content Placeholder 4"/>
          <p:cNvSpPr>
            <a:spLocks noGrp="1"/>
          </p:cNvSpPr>
          <p:nvPr>
            <p:ph idx="1"/>
          </p:nvPr>
        </p:nvSpPr>
        <p:spPr>
          <a:xfrm>
            <a:off x="1676400" y="1828800"/>
            <a:ext cx="7239000" cy="4267200"/>
          </a:xfrm>
        </p:spPr>
        <p:txBody>
          <a:bodyPr/>
          <a:lstStyle/>
          <a:p>
            <a:r>
              <a:rPr lang="en-US" sz="2200" dirty="0">
                <a:latin typeface="Arial" charset="0"/>
                <a:ea typeface="ＭＳ Ｐゴシック" charset="0"/>
                <a:cs typeface="ＭＳ Ｐゴシック" charset="0"/>
                <a:hlinkClick r:id="rId2"/>
              </a:rPr>
              <a:t>http://serc.carleton.edu/sp/library/jigsaws/index.html</a:t>
            </a:r>
            <a:r>
              <a:rPr lang="en-US" sz="2200" dirty="0">
                <a:latin typeface="Arial" charset="0"/>
                <a:ea typeface="ＭＳ Ｐゴシック" charset="0"/>
                <a:cs typeface="ＭＳ Ｐゴシック" charset="0"/>
              </a:rPr>
              <a:t> </a:t>
            </a:r>
            <a:endParaRPr lang="en-US" sz="2200" dirty="0" smtClean="0">
              <a:latin typeface="Arial" charset="0"/>
              <a:ea typeface="ＭＳ Ｐゴシック" charset="0"/>
              <a:cs typeface="ＭＳ Ｐゴシック" charset="0"/>
            </a:endParaRPr>
          </a:p>
          <a:p>
            <a:r>
              <a:rPr lang="en-US" sz="2200" dirty="0">
                <a:latin typeface="Arial" charset="0"/>
                <a:ea typeface="ＭＳ Ｐゴシック" charset="0"/>
                <a:cs typeface="ＭＳ Ｐゴシック" charset="0"/>
                <a:hlinkClick r:id="rId3"/>
              </a:rPr>
              <a:t>http://serc.carleton.edu/NAGTWorkshops/careerdev/AcademicCareerTeach2013/</a:t>
            </a:r>
            <a:r>
              <a:rPr lang="en-US" sz="2200" dirty="0" smtClean="0">
                <a:latin typeface="Arial" charset="0"/>
                <a:ea typeface="ＭＳ Ｐゴシック" charset="0"/>
                <a:cs typeface="ＭＳ Ｐゴシック" charset="0"/>
                <a:hlinkClick r:id="rId3"/>
              </a:rPr>
              <a:t>jan.html</a:t>
            </a:r>
            <a:r>
              <a:rPr lang="en-US" sz="2200" dirty="0" smtClean="0">
                <a:latin typeface="Arial" charset="0"/>
                <a:ea typeface="ＭＳ Ｐゴシック" charset="0"/>
                <a:cs typeface="ＭＳ Ｐゴシック" charset="0"/>
              </a:rPr>
              <a:t> </a:t>
            </a:r>
            <a:endParaRPr lang="en-US" sz="2200" dirty="0">
              <a:latin typeface="Arial" charset="0"/>
              <a:ea typeface="ＭＳ Ｐゴシック" charset="0"/>
              <a:cs typeface="ＭＳ Ｐゴシック" charset="0"/>
            </a:endParaRPr>
          </a:p>
          <a:p>
            <a:r>
              <a:rPr lang="en-US" sz="2200" dirty="0">
                <a:latin typeface="Arial" charset="0"/>
                <a:ea typeface="ＭＳ Ｐゴシック" charset="0"/>
                <a:cs typeface="ＭＳ Ｐゴシック" charset="0"/>
                <a:hlinkClick r:id=""/>
              </a:rPr>
              <a:t>http://serc.carleton.edu/NAGTWorkshops/careerdev/AcademicCareerTeach2013/march.html</a:t>
            </a:r>
          </a:p>
          <a:p>
            <a:r>
              <a:rPr lang="en-US" sz="2200" dirty="0">
                <a:latin typeface="Arial" charset="0"/>
                <a:ea typeface="ＭＳ Ｐゴシック" charset="0"/>
                <a:cs typeface="ＭＳ Ｐゴシック" charset="0"/>
                <a:hlinkClick r:id=""/>
              </a:rPr>
              <a:t>http://serc.carleton.edu/NAGTWorkshops/coursedesign/tutorial/strategies.html</a:t>
            </a:r>
            <a:r>
              <a:rPr lang="en-US" sz="2200" dirty="0">
                <a:latin typeface="Arial" charset="0"/>
                <a:ea typeface="ＭＳ Ｐゴシック" charset="0"/>
                <a:cs typeface="ＭＳ Ｐゴシック" charset="0"/>
              </a:rPr>
              <a:t> </a:t>
            </a:r>
          </a:p>
          <a:p>
            <a:r>
              <a:rPr lang="en-US" sz="2200" dirty="0">
                <a:latin typeface="Arial" charset="0"/>
                <a:ea typeface="ＭＳ Ｐゴシック" charset="0"/>
                <a:cs typeface="ＭＳ Ｐゴシック" charset="0"/>
                <a:hlinkClick r:id="rId4"/>
              </a:rPr>
              <a:t>http://serc.carleton.edu/NAGTWorkshops/coursedesign/tutorial/index.html</a:t>
            </a:r>
            <a:r>
              <a:rPr lang="en-US" sz="2200" dirty="0">
                <a:latin typeface="Arial" charset="0"/>
                <a:ea typeface="ＭＳ Ｐゴシック" charset="0"/>
                <a:cs typeface="ＭＳ Ｐゴシック" charset="0"/>
              </a:rPr>
              <a:t> </a:t>
            </a:r>
            <a:endParaRPr lang="en-US" sz="2200" dirty="0" smtClean="0">
              <a:latin typeface="Arial" charset="0"/>
              <a:ea typeface="ＭＳ Ｐゴシック" charset="0"/>
              <a:cs typeface="ＭＳ Ｐゴシック" charset="0"/>
            </a:endParaRPr>
          </a:p>
          <a:p>
            <a:r>
              <a:rPr lang="en-US" sz="2200" dirty="0">
                <a:latin typeface="Arial" charset="0"/>
                <a:ea typeface="ＭＳ Ｐゴシック" charset="0"/>
                <a:cs typeface="ＭＳ Ｐゴシック" charset="0"/>
                <a:hlinkClick r:id="rId5"/>
              </a:rPr>
              <a:t>http://serc.carleton.edu/introgeo/gallerywalk/index.html</a:t>
            </a:r>
            <a:r>
              <a:rPr lang="en-US" sz="2200" dirty="0">
                <a:latin typeface="Arial" charset="0"/>
                <a:ea typeface="ＭＳ Ｐゴシック" charset="0"/>
                <a:cs typeface="ＭＳ Ｐゴシック" charset="0"/>
              </a:rPr>
              <a:t> </a:t>
            </a:r>
          </a:p>
          <a:p>
            <a:endParaRPr lang="en-US" sz="2200" dirty="0">
              <a:latin typeface="Arial" charset="0"/>
              <a:ea typeface="ＭＳ Ｐゴシック" charset="0"/>
              <a:cs typeface="ＭＳ Ｐゴシック" charset="0"/>
            </a:endParaRPr>
          </a:p>
          <a:p>
            <a:endParaRPr lang="en-US" sz="22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2176483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4191000" y="304800"/>
            <a:ext cx="4648200" cy="1219200"/>
          </a:xfrm>
        </p:spPr>
        <p:txBody>
          <a:bodyPr/>
          <a:lstStyle/>
          <a:p>
            <a:pPr eaLnBrk="1" hangingPunct="1"/>
            <a:r>
              <a:rPr lang="en-US" dirty="0">
                <a:latin typeface="Arial" charset="0"/>
                <a:ea typeface="ＭＳ Ｐゴシック" charset="0"/>
                <a:cs typeface="ＭＳ Ｐゴシック" charset="0"/>
              </a:rPr>
              <a:t>Importance of having a teaching toolbox</a:t>
            </a:r>
          </a:p>
        </p:txBody>
      </p:sp>
      <p:sp>
        <p:nvSpPr>
          <p:cNvPr id="83971" name="Rectangle 3"/>
          <p:cNvSpPr>
            <a:spLocks noGrp="1" noChangeArrowheads="1"/>
          </p:cNvSpPr>
          <p:nvPr>
            <p:ph type="body" idx="1"/>
          </p:nvPr>
        </p:nvSpPr>
        <p:spPr>
          <a:xfrm>
            <a:off x="1981200" y="2057400"/>
            <a:ext cx="6781800" cy="4495800"/>
          </a:xfrm>
        </p:spPr>
        <p:txBody>
          <a:bodyPr/>
          <a:lstStyle/>
          <a:p>
            <a:pPr eaLnBrk="1" hangingPunct="1"/>
            <a:r>
              <a:rPr lang="en-US" dirty="0">
                <a:latin typeface="Arial" charset="0"/>
                <a:ea typeface="ＭＳ Ｐゴシック" charset="0"/>
                <a:cs typeface="ＭＳ Ｐゴシック" charset="0"/>
              </a:rPr>
              <a:t>Learn about successful student-active assignment/activity strategies</a:t>
            </a:r>
          </a:p>
          <a:p>
            <a:pPr lvl="1" eaLnBrk="1" hangingPunct="1"/>
            <a:r>
              <a:rPr lang="en-US" dirty="0">
                <a:latin typeface="Arial" charset="0"/>
                <a:ea typeface="ＭＳ Ｐゴシック" charset="0"/>
              </a:rPr>
              <a:t>think-pair-share, jigsaw, discussion, simulations, role-playing, concept mapping, concept sketches, debates, long-term projects, research-like experiences….</a:t>
            </a:r>
          </a:p>
          <a:p>
            <a:pPr lvl="1" eaLnBrk="1" hangingPunct="1"/>
            <a:r>
              <a:rPr lang="en-US" dirty="0">
                <a:latin typeface="Arial" charset="0"/>
                <a:ea typeface="ＭＳ Ｐゴシック" charset="0"/>
              </a:rPr>
              <a:t>assignments involving writing, poster, oral presentation, service learning….</a:t>
            </a:r>
          </a:p>
          <a:p>
            <a:pPr eaLnBrk="1" hangingPunct="1"/>
            <a:r>
              <a:rPr lang="en-US" dirty="0">
                <a:latin typeface="Arial" charset="0"/>
                <a:ea typeface="ＭＳ Ｐゴシック" charset="0"/>
                <a:cs typeface="ＭＳ Ｐゴシック" charset="0"/>
              </a:rPr>
              <a:t>Make deliberate choices of the best strategy for the </a:t>
            </a:r>
            <a:r>
              <a:rPr lang="en-US" dirty="0" smtClean="0">
                <a:latin typeface="Arial" charset="0"/>
                <a:ea typeface="ＭＳ Ｐゴシック" charset="0"/>
                <a:cs typeface="ＭＳ Ｐゴシック" charset="0"/>
              </a:rPr>
              <a:t>task</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0197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97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397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839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bldLvl="2"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304800"/>
            <a:ext cx="4800600" cy="990600"/>
          </a:xfrm>
        </p:spPr>
        <p:txBody>
          <a:bodyPr/>
          <a:lstStyle/>
          <a:p>
            <a:r>
              <a:rPr lang="en-US" sz="3200" dirty="0" smtClean="0"/>
              <a:t>A simple change can make a huge difference</a:t>
            </a:r>
            <a:endParaRPr lang="en-US" sz="3200" dirty="0"/>
          </a:p>
        </p:txBody>
      </p:sp>
      <p:sp>
        <p:nvSpPr>
          <p:cNvPr id="3" name="Content Placeholder 2"/>
          <p:cNvSpPr>
            <a:spLocks noGrp="1"/>
          </p:cNvSpPr>
          <p:nvPr>
            <p:ph idx="1"/>
          </p:nvPr>
        </p:nvSpPr>
        <p:spPr>
          <a:xfrm>
            <a:off x="1524000" y="1371600"/>
            <a:ext cx="7467600" cy="5105400"/>
          </a:xfrm>
        </p:spPr>
        <p:txBody>
          <a:bodyPr/>
          <a:lstStyle/>
          <a:p>
            <a:r>
              <a:rPr lang="en-US" dirty="0" smtClean="0"/>
              <a:t>Think-pair-share</a:t>
            </a:r>
          </a:p>
          <a:p>
            <a:pPr lvl="1"/>
            <a:r>
              <a:rPr lang="en-US" dirty="0" smtClean="0"/>
              <a:t>Divide lecture into ~10 minute sections</a:t>
            </a:r>
          </a:p>
          <a:p>
            <a:pPr lvl="1"/>
            <a:r>
              <a:rPr lang="en-US" dirty="0" smtClean="0"/>
              <a:t>Ask a question </a:t>
            </a:r>
          </a:p>
          <a:p>
            <a:pPr lvl="2"/>
            <a:r>
              <a:rPr lang="en-US" dirty="0" smtClean="0"/>
              <a:t>Give students time to think (or think and write)</a:t>
            </a:r>
          </a:p>
          <a:p>
            <a:pPr lvl="2"/>
            <a:r>
              <a:rPr lang="en-US" dirty="0" smtClean="0"/>
              <a:t>Have students pair up and discuss responses</a:t>
            </a:r>
          </a:p>
          <a:p>
            <a:pPr lvl="2"/>
            <a:r>
              <a:rPr lang="en-US" dirty="0" smtClean="0"/>
              <a:t>Ask teams to share answers with the class</a:t>
            </a:r>
          </a:p>
          <a:p>
            <a:pPr lvl="1"/>
            <a:r>
              <a:rPr lang="en-US" dirty="0" smtClean="0"/>
              <a:t>Changes pace before attention span is reached</a:t>
            </a:r>
            <a:endParaRPr lang="en-US" dirty="0"/>
          </a:p>
          <a:p>
            <a:pPr lvl="1"/>
            <a:r>
              <a:rPr lang="en-US" dirty="0" smtClean="0"/>
              <a:t>Actively engages </a:t>
            </a:r>
            <a:r>
              <a:rPr lang="en-US" i="1" dirty="0" smtClean="0"/>
              <a:t>everyone</a:t>
            </a:r>
            <a:r>
              <a:rPr lang="en-US" dirty="0" smtClean="0"/>
              <a:t> in applying what you’ve just lectured about</a:t>
            </a:r>
          </a:p>
          <a:p>
            <a:pPr lvl="1"/>
            <a:r>
              <a:rPr lang="en-US" dirty="0" smtClean="0"/>
              <a:t>Gives everyone time to arrive at an answer</a:t>
            </a:r>
          </a:p>
          <a:p>
            <a:pPr lvl="1"/>
            <a:r>
              <a:rPr lang="en-US" dirty="0" smtClean="0"/>
              <a:t>Less threatening to answer as a team</a:t>
            </a:r>
          </a:p>
          <a:p>
            <a:pPr lvl="1"/>
            <a:r>
              <a:rPr lang="en-US" dirty="0" smtClean="0"/>
              <a:t>You find out where students are wrong-headed</a:t>
            </a:r>
          </a:p>
          <a:p>
            <a:pPr marL="457200" lvl="1" indent="0">
              <a:buNone/>
            </a:pPr>
            <a:endParaRPr lang="en-US" dirty="0" smtClean="0"/>
          </a:p>
          <a:p>
            <a:pPr lvl="1"/>
            <a:endParaRPr lang="en-US" dirty="0"/>
          </a:p>
        </p:txBody>
      </p:sp>
    </p:spTree>
    <p:extLst>
      <p:ext uri="{BB962C8B-B14F-4D97-AF65-F5344CB8AC3E}">
        <p14:creationId xmlns:p14="http://schemas.microsoft.com/office/powerpoint/2010/main" val="1558648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sz="3800">
                <a:latin typeface="Arial" charset="0"/>
                <a:ea typeface="ＭＳ Ｐゴシック" charset="0"/>
                <a:cs typeface="ＭＳ Ｐゴシック" charset="0"/>
              </a:rPr>
              <a:t>Plan for session</a:t>
            </a:r>
          </a:p>
        </p:txBody>
      </p:sp>
      <p:sp>
        <p:nvSpPr>
          <p:cNvPr id="6146" name="Content Placeholder 2"/>
          <p:cNvSpPr>
            <a:spLocks noGrp="1"/>
          </p:cNvSpPr>
          <p:nvPr>
            <p:ph idx="1"/>
          </p:nvPr>
        </p:nvSpPr>
        <p:spPr>
          <a:xfrm>
            <a:off x="1981200" y="1447800"/>
            <a:ext cx="6477000" cy="4495800"/>
          </a:xfrm>
        </p:spPr>
        <p:txBody>
          <a:bodyPr/>
          <a:lstStyle/>
          <a:p>
            <a:r>
              <a:rPr lang="en-US" dirty="0" smtClean="0">
                <a:latin typeface="Arial" charset="0"/>
                <a:ea typeface="ＭＳ Ｐゴシック" charset="0"/>
                <a:cs typeface="ＭＳ Ｐゴシック" charset="0"/>
              </a:rPr>
              <a:t>Link between effective assignments and effective courses</a:t>
            </a:r>
          </a:p>
          <a:p>
            <a:r>
              <a:rPr lang="en-US" dirty="0" smtClean="0">
                <a:latin typeface="Arial" charset="0"/>
                <a:ea typeface="ＭＳ Ｐゴシック" charset="0"/>
                <a:cs typeface="ＭＳ Ｐゴシック" charset="0"/>
              </a:rPr>
              <a:t>Characteristics </a:t>
            </a:r>
            <a:r>
              <a:rPr lang="en-US" dirty="0">
                <a:latin typeface="Arial" charset="0"/>
                <a:ea typeface="ＭＳ Ｐゴシック" charset="0"/>
                <a:cs typeface="ＭＳ Ｐゴシック" charset="0"/>
              </a:rPr>
              <a:t>of effective assignments/activities</a:t>
            </a:r>
          </a:p>
          <a:p>
            <a:r>
              <a:rPr lang="en-US" dirty="0">
                <a:latin typeface="Arial" charset="0"/>
                <a:ea typeface="ＭＳ Ｐゴシック" charset="0"/>
                <a:cs typeface="ＭＳ Ｐゴシック" charset="0"/>
              </a:rPr>
              <a:t>Evaluation (ruthless!) of a sample activity</a:t>
            </a:r>
          </a:p>
          <a:p>
            <a:r>
              <a:rPr lang="en-US" dirty="0">
                <a:latin typeface="Arial" charset="0"/>
                <a:ea typeface="ＭＳ Ｐゴシック" charset="0"/>
                <a:cs typeface="ＭＳ Ｐゴシック" charset="0"/>
              </a:rPr>
              <a:t>Strategies for improving the sample activity</a:t>
            </a:r>
          </a:p>
          <a:p>
            <a:r>
              <a:rPr lang="en-US" dirty="0" smtClean="0">
                <a:latin typeface="Arial" charset="0"/>
                <a:ea typeface="ＭＳ Ｐゴシック" charset="0"/>
                <a:cs typeface="ＭＳ Ｐゴシック" charset="0"/>
              </a:rPr>
              <a:t>A bit of time for you to think about how you might implement some of the ideas</a:t>
            </a:r>
            <a:endParaRPr lang="en-US" dirty="0">
              <a:latin typeface="Arial" charset="0"/>
              <a:ea typeface="ＭＳ Ｐゴシック" charset="0"/>
              <a:cs typeface="ＭＳ Ｐゴシック" charset="0"/>
            </a:endParaRPr>
          </a:p>
          <a:p>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3793704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828800" y="152400"/>
            <a:ext cx="7010400" cy="1143000"/>
          </a:xfrm>
        </p:spPr>
        <p:txBody>
          <a:bodyPr/>
          <a:lstStyle/>
          <a:p>
            <a:r>
              <a:rPr lang="en-US" sz="3800" dirty="0">
                <a:latin typeface="Arial" charset="0"/>
                <a:ea typeface="ＭＳ Ｐゴシック" charset="0"/>
                <a:cs typeface="ＭＳ Ｐゴシック" charset="0"/>
              </a:rPr>
              <a:t>Link between course goals </a:t>
            </a:r>
            <a:r>
              <a:rPr lang="en-US" sz="3800" dirty="0" smtClean="0">
                <a:latin typeface="Arial" charset="0"/>
                <a:ea typeface="ＭＳ Ｐゴシック" charset="0"/>
                <a:cs typeface="ＭＳ Ｐゴシック" charset="0"/>
              </a:rPr>
              <a:t>&amp; assignments/activities</a:t>
            </a:r>
            <a:endParaRPr lang="en-US" sz="3800" dirty="0">
              <a:latin typeface="Arial" charset="0"/>
              <a:ea typeface="ＭＳ Ｐゴシック" charset="0"/>
              <a:cs typeface="ＭＳ Ｐゴシック" charset="0"/>
            </a:endParaRPr>
          </a:p>
        </p:txBody>
      </p:sp>
      <p:sp>
        <p:nvSpPr>
          <p:cNvPr id="7170" name="Rectangle 3"/>
          <p:cNvSpPr>
            <a:spLocks noGrp="1" noChangeArrowheads="1"/>
          </p:cNvSpPr>
          <p:nvPr>
            <p:ph type="body" idx="1"/>
          </p:nvPr>
        </p:nvSpPr>
        <p:spPr>
          <a:xfrm>
            <a:off x="1981200" y="1752600"/>
            <a:ext cx="6553200" cy="4419600"/>
          </a:xfrm>
        </p:spPr>
        <p:txBody>
          <a:bodyPr/>
          <a:lstStyle/>
          <a:p>
            <a:pPr>
              <a:lnSpc>
                <a:spcPct val="90000"/>
              </a:lnSpc>
            </a:pPr>
            <a:r>
              <a:rPr lang="en-US" sz="2600" dirty="0">
                <a:latin typeface="Arial" charset="0"/>
                <a:ea typeface="ＭＳ Ｐゴシック" charset="0"/>
                <a:cs typeface="ＭＳ Ｐゴシック" charset="0"/>
              </a:rPr>
              <a:t>Course goals – things that we want students to be good at doing by the end of the course</a:t>
            </a:r>
          </a:p>
          <a:p>
            <a:pPr>
              <a:lnSpc>
                <a:spcPct val="90000"/>
              </a:lnSpc>
            </a:pPr>
            <a:r>
              <a:rPr lang="en-US" sz="2600" dirty="0" smtClean="0">
                <a:latin typeface="Arial" charset="0"/>
                <a:ea typeface="ＭＳ Ｐゴシック" charset="0"/>
                <a:cs typeface="ＭＳ Ｐゴシック" charset="0"/>
              </a:rPr>
              <a:t>Assignments/ activities </a:t>
            </a:r>
            <a:r>
              <a:rPr lang="en-US" sz="2600" dirty="0">
                <a:latin typeface="Arial" charset="0"/>
                <a:ea typeface="ＭＳ Ｐゴシック" charset="0"/>
                <a:cs typeface="ＭＳ Ｐゴシック" charset="0"/>
              </a:rPr>
              <a:t>are the way that students acquire experience and practice</a:t>
            </a:r>
          </a:p>
          <a:p>
            <a:pPr>
              <a:lnSpc>
                <a:spcPct val="90000"/>
              </a:lnSpc>
            </a:pPr>
            <a:r>
              <a:rPr lang="en-US" sz="2600" dirty="0">
                <a:latin typeface="Arial" charset="0"/>
                <a:ea typeface="ＭＳ Ｐゴシック" charset="0"/>
                <a:cs typeface="ＭＳ Ｐゴシック" charset="0"/>
              </a:rPr>
              <a:t>Students need repeated practice - one-off practice is not enough!</a:t>
            </a:r>
          </a:p>
          <a:p>
            <a:pPr lvl="1">
              <a:lnSpc>
                <a:spcPct val="90000"/>
              </a:lnSpc>
            </a:pPr>
            <a:r>
              <a:rPr lang="en-US" dirty="0">
                <a:latin typeface="Arial" charset="0"/>
                <a:ea typeface="ＭＳ Ｐゴシック" charset="0"/>
              </a:rPr>
              <a:t>Timely feedback</a:t>
            </a:r>
          </a:p>
          <a:p>
            <a:pPr lvl="1">
              <a:lnSpc>
                <a:spcPct val="90000"/>
              </a:lnSpc>
            </a:pPr>
            <a:r>
              <a:rPr lang="en-US" dirty="0">
                <a:latin typeface="Arial" charset="0"/>
                <a:ea typeface="ＭＳ Ｐゴシック" charset="0"/>
              </a:rPr>
              <a:t>Increasing independence</a:t>
            </a:r>
          </a:p>
          <a:p>
            <a:pPr>
              <a:lnSpc>
                <a:spcPct val="90000"/>
              </a:lnSpc>
            </a:pPr>
            <a:r>
              <a:rPr lang="en-US" sz="2600" dirty="0">
                <a:latin typeface="Arial" charset="0"/>
                <a:ea typeface="ＭＳ Ｐゴシック" charset="0"/>
                <a:cs typeface="ＭＳ Ｐゴシック" charset="0"/>
              </a:rPr>
              <a:t>Assignments/activities are an important part of that </a:t>
            </a:r>
            <a:r>
              <a:rPr lang="en-US" sz="2600" dirty="0" smtClean="0">
                <a:latin typeface="Arial" charset="0"/>
                <a:ea typeface="ＭＳ Ｐゴシック" charset="0"/>
                <a:cs typeface="ＭＳ Ｐゴシック" charset="0"/>
              </a:rPr>
              <a:t>practice </a:t>
            </a:r>
            <a:r>
              <a:rPr lang="en-US" sz="2600" i="1" dirty="0" smtClean="0">
                <a:solidFill>
                  <a:srgbClr val="BE6003"/>
                </a:solidFill>
                <a:latin typeface="Arial" charset="0"/>
                <a:ea typeface="ＭＳ Ｐゴシック" charset="0"/>
                <a:cs typeface="ＭＳ Ｐゴシック" charset="0"/>
              </a:rPr>
              <a:t>and</a:t>
            </a:r>
            <a:r>
              <a:rPr lang="en-US" sz="2600" dirty="0" smtClean="0">
                <a:solidFill>
                  <a:srgbClr val="BE6003"/>
                </a:solidFill>
                <a:latin typeface="Arial" charset="0"/>
                <a:ea typeface="ＭＳ Ｐゴシック" charset="0"/>
                <a:cs typeface="ＭＳ Ｐゴシック" charset="0"/>
              </a:rPr>
              <a:t> </a:t>
            </a:r>
            <a:r>
              <a:rPr lang="en-US" sz="2600" dirty="0" smtClean="0">
                <a:latin typeface="Arial" charset="0"/>
                <a:ea typeface="ＭＳ Ｐゴシック" charset="0"/>
                <a:cs typeface="ＭＳ Ｐゴシック" charset="0"/>
              </a:rPr>
              <a:t>of assessing student progress toward the goals</a:t>
            </a:r>
            <a:endParaRPr lang="en-US" sz="2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450657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2667000" y="381000"/>
            <a:ext cx="6172200" cy="1143000"/>
          </a:xfrm>
        </p:spPr>
        <p:txBody>
          <a:bodyPr/>
          <a:lstStyle/>
          <a:p>
            <a:pPr eaLnBrk="1" hangingPunct="1"/>
            <a:r>
              <a:rPr lang="en-US" sz="3800">
                <a:latin typeface="Arial" charset="0"/>
                <a:ea typeface="ＭＳ Ｐゴシック" charset="0"/>
                <a:cs typeface="ＭＳ Ｐゴシック" charset="0"/>
              </a:rPr>
              <a:t>Role of effective assignments/activities</a:t>
            </a:r>
          </a:p>
        </p:txBody>
      </p:sp>
      <p:sp>
        <p:nvSpPr>
          <p:cNvPr id="9218" name="Rectangle 3"/>
          <p:cNvSpPr>
            <a:spLocks noGrp="1" noChangeArrowheads="1"/>
          </p:cNvSpPr>
          <p:nvPr>
            <p:ph type="body" idx="1"/>
          </p:nvPr>
        </p:nvSpPr>
        <p:spPr>
          <a:xfrm>
            <a:off x="2514600" y="1981200"/>
            <a:ext cx="5867400" cy="4648200"/>
          </a:xfrm>
        </p:spPr>
        <p:txBody>
          <a:bodyPr/>
          <a:lstStyle/>
          <a:p>
            <a:pPr eaLnBrk="1" hangingPunct="1"/>
            <a:r>
              <a:rPr lang="en-US" dirty="0">
                <a:latin typeface="Arial" charset="0"/>
                <a:ea typeface="ＭＳ Ｐゴシック" charset="0"/>
                <a:cs typeface="ＭＳ Ｐゴシック" charset="0"/>
              </a:rPr>
              <a:t>What do we want?</a:t>
            </a:r>
          </a:p>
          <a:p>
            <a:pPr lvl="1" eaLnBrk="1" hangingPunct="1"/>
            <a:r>
              <a:rPr lang="en-US" dirty="0">
                <a:latin typeface="Arial" charset="0"/>
                <a:ea typeface="ＭＳ Ｐゴシック" charset="0"/>
              </a:rPr>
              <a:t>That students make progress toward the goal(s)</a:t>
            </a:r>
          </a:p>
          <a:p>
            <a:pPr lvl="1" eaLnBrk="1" hangingPunct="1"/>
            <a:r>
              <a:rPr lang="en-US" dirty="0">
                <a:latin typeface="Arial" charset="0"/>
                <a:ea typeface="ＭＳ Ｐゴシック" charset="0"/>
              </a:rPr>
              <a:t>That students learn from the assignment/activity</a:t>
            </a:r>
          </a:p>
          <a:p>
            <a:pPr lvl="1" eaLnBrk="1" hangingPunct="1"/>
            <a:r>
              <a:rPr lang="en-US" dirty="0">
                <a:latin typeface="Arial" charset="0"/>
                <a:ea typeface="ＭＳ Ｐゴシック" charset="0"/>
              </a:rPr>
              <a:t>That we can determine what students have learned</a:t>
            </a:r>
          </a:p>
          <a:p>
            <a:pPr eaLnBrk="1" hangingPunct="1"/>
            <a:r>
              <a:rPr lang="en-US" dirty="0">
                <a:latin typeface="Arial" charset="0"/>
                <a:ea typeface="ＭＳ Ｐゴシック" charset="0"/>
                <a:cs typeface="ＭＳ Ｐゴシック" charset="0"/>
              </a:rPr>
              <a:t>Design of the assignment or activity is crucial to both</a:t>
            </a:r>
            <a:endParaRPr lang="en-US"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745607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p:bldLst>
  </p:timing>
</p:sld>
</file>

<file path=ppt/theme/theme1.xml><?xml version="1.0" encoding="utf-8"?>
<a:theme xmlns:a="http://schemas.openxmlformats.org/drawingml/2006/main" name="Blank Presentation">
  <a:themeElements>
    <a:clrScheme name="Custom 11">
      <a:dk1>
        <a:srgbClr val="9242AC"/>
      </a:dk1>
      <a:lt1>
        <a:srgbClr val="FFFFFF"/>
      </a:lt1>
      <a:dk2>
        <a:srgbClr val="000000"/>
      </a:dk2>
      <a:lt2>
        <a:srgbClr val="808080"/>
      </a:lt2>
      <a:accent1>
        <a:srgbClr val="BBE0E3"/>
      </a:accent1>
      <a:accent2>
        <a:srgbClr val="333399"/>
      </a:accent2>
      <a:accent3>
        <a:srgbClr val="FFFFFF"/>
      </a:accent3>
      <a:accent4>
        <a:srgbClr val="7C3792"/>
      </a:accent4>
      <a:accent5>
        <a:srgbClr val="DAEDEF"/>
      </a:accent5>
      <a:accent6>
        <a:srgbClr val="2D2D8A"/>
      </a:accent6>
      <a:hlink>
        <a:srgbClr val="CA6420"/>
      </a:hlink>
      <a:folHlink>
        <a:srgbClr val="B84E1F"/>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342</TotalTime>
  <Words>2420</Words>
  <Application>Microsoft Macintosh PowerPoint</Application>
  <PresentationFormat>On-screen Show (4:3)</PresentationFormat>
  <Paragraphs>243</Paragraphs>
  <Slides>42</Slides>
  <Notes>28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Blank Presentation</vt:lpstr>
      <vt:lpstr>Designing Effective Assignments and Activities</vt:lpstr>
      <vt:lpstr>PowerPoint Presentation</vt:lpstr>
      <vt:lpstr>PowerPoint Presentation</vt:lpstr>
      <vt:lpstr>Importance of having a teaching toolbox</vt:lpstr>
      <vt:lpstr>Importance of having a teaching toolbox</vt:lpstr>
      <vt:lpstr>A simple change can make a huge difference</vt:lpstr>
      <vt:lpstr>Plan for session</vt:lpstr>
      <vt:lpstr>Link between course goals &amp; assignments/activities</vt:lpstr>
      <vt:lpstr>Role of effective assignments/activities</vt:lpstr>
      <vt:lpstr>What makes an effective assignment/activity?</vt:lpstr>
      <vt:lpstr>What makes an effective assignment/activity?</vt:lpstr>
      <vt:lpstr>What makes an effective assignment/activity?</vt:lpstr>
      <vt:lpstr>What makes an effective assignment/activity?</vt:lpstr>
      <vt:lpstr>Can you explain it to your Aunt Tillie in 4 sentences?  </vt:lpstr>
      <vt:lpstr>What makes an effective assignment/activity?</vt:lpstr>
      <vt:lpstr>What makes an effective assignment/activity?</vt:lpstr>
      <vt:lpstr>Summary: what makes an effective assignment/activity?</vt:lpstr>
      <vt:lpstr>Task: evaluating a sample activity</vt:lpstr>
      <vt:lpstr>Task: evaluating a sample activity</vt:lpstr>
      <vt:lpstr>Task: evaluating a sample activity</vt:lpstr>
      <vt:lpstr>Jigsaw technique</vt:lpstr>
      <vt:lpstr>Jigsaw technique</vt:lpstr>
      <vt:lpstr>Jigsaw technique</vt:lpstr>
      <vt:lpstr>Value of the technique</vt:lpstr>
      <vt:lpstr>Critical elements of jigsaw</vt:lpstr>
      <vt:lpstr>The Gallery Walk</vt:lpstr>
      <vt:lpstr>Value of the technique</vt:lpstr>
      <vt:lpstr>Critical elements of Gallery Walk</vt:lpstr>
      <vt:lpstr>Modifications of Gallery Walk</vt:lpstr>
      <vt:lpstr>Concept sketches</vt:lpstr>
      <vt:lpstr>Using concept sketches</vt:lpstr>
      <vt:lpstr>Value of concept sketches</vt:lpstr>
      <vt:lpstr>PowerPoint Presentation</vt:lpstr>
      <vt:lpstr>PowerPoint Presentation</vt:lpstr>
      <vt:lpstr>PowerPoint Presentation</vt:lpstr>
      <vt:lpstr>Jigsaws, concept sketches &amp; incorporating leading edge ideas</vt:lpstr>
      <vt:lpstr>Jigsaws, concept sketches &amp; incorporating leading edge ideas</vt:lpstr>
      <vt:lpstr>Jigsaws, concept sketches &amp; incorporating leading edge ideas</vt:lpstr>
      <vt:lpstr>Jigsaws, concept sketches &amp; incorporating leading edge ideas</vt:lpstr>
      <vt:lpstr>Jigsaws, concept sketches &amp; incorporating leading edge ideas</vt:lpstr>
      <vt:lpstr>Jigsaws, concept sketches &amp; incorporating leading edge ideas</vt:lpstr>
      <vt:lpstr>More info</vt:lpstr>
    </vt:vector>
  </TitlesOfParts>
  <Company>Barbara Tewksbury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Barbara Tewksbury</cp:lastModifiedBy>
  <cp:revision>34</cp:revision>
  <dcterms:created xsi:type="dcterms:W3CDTF">2010-10-03T18:30:38Z</dcterms:created>
  <dcterms:modified xsi:type="dcterms:W3CDTF">2015-05-27T16:00:43Z</dcterms:modified>
</cp:coreProperties>
</file>