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65" r:id="rId4"/>
    <p:sldId id="264" r:id="rId5"/>
    <p:sldId id="263" r:id="rId6"/>
    <p:sldId id="262" r:id="rId7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183"/>
    <a:srgbClr val="FF7E79"/>
    <a:srgbClr val="BDD7EE"/>
    <a:srgbClr val="9DC3E6"/>
    <a:srgbClr val="A9D18E"/>
    <a:srgbClr val="FFD966"/>
    <a:srgbClr val="D883FF"/>
    <a:srgbClr val="8C8AEE"/>
    <a:srgbClr val="0052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A00CA9-34F5-4F43-444F-D63B2E191C0A}" v="53" dt="2025-06-16T12:30:48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61"/>
  </p:normalViewPr>
  <p:slideViewPr>
    <p:cSldViewPr snapToGrid="0">
      <p:cViewPr varScale="1">
        <p:scale>
          <a:sx n="72" d="100"/>
          <a:sy n="72" d="100"/>
        </p:scale>
        <p:origin x="298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9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4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4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9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5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4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3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7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7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6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18FC-1736-C34E-BFFE-9530C13A064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DBAD-505C-6540-B5F5-51D481DF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F6B6A9-BA75-3442-88F6-A6DDCDF3CDF7}"/>
              </a:ext>
            </a:extLst>
          </p:cNvPr>
          <p:cNvSpPr txBox="1"/>
          <p:nvPr/>
        </p:nvSpPr>
        <p:spPr>
          <a:xfrm>
            <a:off x="0" y="8646"/>
            <a:ext cx="7772400" cy="19543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48E0FB-F82C-C0F5-AFFC-80E689E6D3C9}"/>
              </a:ext>
            </a:extLst>
          </p:cNvPr>
          <p:cNvSpPr txBox="1"/>
          <p:nvPr/>
        </p:nvSpPr>
        <p:spPr>
          <a:xfrm>
            <a:off x="-19285" y="8264395"/>
            <a:ext cx="7791685" cy="1846659"/>
          </a:xfrm>
          <a:prstGeom prst="rect">
            <a:avLst/>
          </a:prstGeom>
          <a:solidFill>
            <a:srgbClr val="9DC3E6"/>
          </a:solidFill>
        </p:spPr>
        <p:txBody>
          <a:bodyPr wrap="square" rtlCol="0">
            <a:spAutoFit/>
          </a:bodyPr>
          <a:lstStyle/>
          <a:p>
            <a:endParaRPr lang="en-US" b="1" dirty="0"/>
          </a:p>
          <a:p>
            <a:pPr marL="182563"/>
            <a:r>
              <a:rPr lang="en-US" b="1" dirty="0"/>
              <a:t>Project Title</a:t>
            </a:r>
          </a:p>
          <a:p>
            <a:pPr marL="182563"/>
            <a:r>
              <a:rPr lang="en-US" sz="1200" b="1" dirty="0"/>
              <a:t>Name 1*</a:t>
            </a:r>
            <a:r>
              <a:rPr lang="en-US" sz="1200" dirty="0"/>
              <a:t>, Name 2, Name 3 (*ITYC participants names in bold)</a:t>
            </a:r>
          </a:p>
          <a:p>
            <a:pPr marL="182563"/>
            <a:r>
              <a:rPr lang="en-US" sz="1100" dirty="0"/>
              <a:t>Affiliation(s)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1A7EA9-F09C-07C8-DCF0-883BD0BE5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448" y="8425688"/>
            <a:ext cx="2114055" cy="46227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D94E18C-4A45-2E46-7C87-5F8F7718E423}"/>
              </a:ext>
            </a:extLst>
          </p:cNvPr>
          <p:cNvSpPr/>
          <p:nvPr/>
        </p:nvSpPr>
        <p:spPr>
          <a:xfrm>
            <a:off x="6618179" y="9271946"/>
            <a:ext cx="728421" cy="666427"/>
          </a:xfrm>
          <a:prstGeom prst="rect">
            <a:avLst/>
          </a:prstGeom>
          <a:solidFill>
            <a:srgbClr val="00526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QR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9C5D1D-6FEF-1394-7F2E-A232125292FF}"/>
              </a:ext>
            </a:extLst>
          </p:cNvPr>
          <p:cNvSpPr/>
          <p:nvPr/>
        </p:nvSpPr>
        <p:spPr>
          <a:xfrm>
            <a:off x="228600" y="2198980"/>
            <a:ext cx="7315200" cy="5771954"/>
          </a:xfrm>
          <a:prstGeom prst="rect">
            <a:avLst/>
          </a:prstGeom>
          <a:solidFill>
            <a:srgbClr val="BDD7EE">
              <a:alpha val="7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731755-D241-EC44-8072-6A53049F56BB}"/>
              </a:ext>
            </a:extLst>
          </p:cNvPr>
          <p:cNvSpPr/>
          <p:nvPr/>
        </p:nvSpPr>
        <p:spPr>
          <a:xfrm>
            <a:off x="634874" y="238583"/>
            <a:ext cx="6400800" cy="16002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Share one sentence about a big idea, a key question, or an important takeaway. </a:t>
            </a:r>
          </a:p>
          <a:p>
            <a:pPr algn="ctr"/>
            <a:endParaRPr lang="en-US" sz="2800" b="1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0A7D81-808F-A4D2-CCCE-AAB7830F4F85}"/>
              </a:ext>
            </a:extLst>
          </p:cNvPr>
          <p:cNvSpPr/>
          <p:nvPr/>
        </p:nvSpPr>
        <p:spPr>
          <a:xfrm>
            <a:off x="420363" y="2311398"/>
            <a:ext cx="3429568" cy="1831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Goals/Objectives</a:t>
            </a:r>
          </a:p>
          <a:p>
            <a:r>
              <a:rPr lang="en-US" sz="1200">
                <a:solidFill>
                  <a:schemeClr val="tx1"/>
                </a:solidFill>
              </a:rPr>
              <a:t>[What are you trying to accomplish?]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9D7C5C-B596-F91B-464D-EF82BDD07516}"/>
              </a:ext>
            </a:extLst>
          </p:cNvPr>
          <p:cNvSpPr/>
          <p:nvPr/>
        </p:nvSpPr>
        <p:spPr>
          <a:xfrm>
            <a:off x="421114" y="4216076"/>
            <a:ext cx="3429919" cy="36538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Activities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are project activities you want to highlight? Include figures, graphics, or images as you wish.]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4F6C60-F63C-3DCB-746F-938965035382}"/>
              </a:ext>
            </a:extLst>
          </p:cNvPr>
          <p:cNvSpPr/>
          <p:nvPr/>
        </p:nvSpPr>
        <p:spPr>
          <a:xfrm>
            <a:off x="3929669" y="2307552"/>
            <a:ext cx="3422369" cy="36513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Results and/or Other Details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1-2 results do you have or anticipate getting and/or other information you’d like to share – figure, graphic, background, etc.]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30D6A2-4411-D9F6-58FB-D662003A7984}"/>
              </a:ext>
            </a:extLst>
          </p:cNvPr>
          <p:cNvSpPr/>
          <p:nvPr/>
        </p:nvSpPr>
        <p:spPr>
          <a:xfrm>
            <a:off x="3929668" y="6040148"/>
            <a:ext cx="3422369" cy="18289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Challenge Areas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challenges are you encountering or have </a:t>
            </a:r>
            <a:r>
              <a:rPr lang="en-US" sz="1200">
                <a:solidFill>
                  <a:schemeClr val="tx1"/>
                </a:solidFill>
              </a:rPr>
              <a:t>overcome (and how)?]</a:t>
            </a:r>
            <a:endParaRPr lang="en-US" sz="1200" dirty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B924C8-E6E8-B1D7-F376-357ED447F58C}"/>
              </a:ext>
            </a:extLst>
          </p:cNvPr>
          <p:cNvSpPr txBox="1"/>
          <p:nvPr/>
        </p:nvSpPr>
        <p:spPr>
          <a:xfrm>
            <a:off x="3274828" y="9187725"/>
            <a:ext cx="334335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200" dirty="0"/>
          </a:p>
          <a:p>
            <a:pPr algn="ctr"/>
            <a:r>
              <a:rPr lang="en-US" sz="1200" dirty="0"/>
              <a:t>[Make it easy for people to follow up by adding a QR code, your email(s), and/or a website link.] </a:t>
            </a:r>
            <a:endParaRPr lang="en-US" sz="1200" dirty="0">
              <a:ea typeface="Calibri"/>
              <a:cs typeface="Calibri"/>
            </a:endParaRPr>
          </a:p>
        </p:txBody>
      </p:sp>
      <p:pic>
        <p:nvPicPr>
          <p:cNvPr id="1026" name="Picture 2" descr="A blue globe with white text&#10;&#10;AI-generated content may be incorrect.">
            <a:extLst>
              <a:ext uri="{FF2B5EF4-FFF2-40B4-BE49-F238E27FC236}">
                <a16:creationId xmlns:a16="http://schemas.microsoft.com/office/drawing/2014/main" id="{1695423D-8971-2567-5352-A019BC047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369" y="8367468"/>
            <a:ext cx="578715" cy="57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06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DB93A-E36A-24AB-A4F4-FC47B2A83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44E90F-8FDF-EFAD-424D-5353FA35C76E}"/>
              </a:ext>
            </a:extLst>
          </p:cNvPr>
          <p:cNvSpPr txBox="1"/>
          <p:nvPr/>
        </p:nvSpPr>
        <p:spPr>
          <a:xfrm>
            <a:off x="-19285" y="0"/>
            <a:ext cx="7791685" cy="1963027"/>
          </a:xfrm>
          <a:prstGeom prst="rect">
            <a:avLst/>
          </a:prstGeom>
          <a:solidFill>
            <a:srgbClr val="F4B183">
              <a:alpha val="55294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825EE9-ED91-5F61-8293-B0D90E4C5E9D}"/>
              </a:ext>
            </a:extLst>
          </p:cNvPr>
          <p:cNvSpPr txBox="1"/>
          <p:nvPr/>
        </p:nvSpPr>
        <p:spPr>
          <a:xfrm>
            <a:off x="-19285" y="8264395"/>
            <a:ext cx="7791685" cy="1846659"/>
          </a:xfrm>
          <a:prstGeom prst="rect">
            <a:avLst/>
          </a:prstGeom>
          <a:solidFill>
            <a:srgbClr val="F4B183">
              <a:alpha val="54902"/>
            </a:srgbClr>
          </a:solidFill>
        </p:spPr>
        <p:txBody>
          <a:bodyPr wrap="square" rtlCol="0">
            <a:spAutoFit/>
          </a:bodyPr>
          <a:lstStyle/>
          <a:p>
            <a:endParaRPr lang="en-US" b="1" dirty="0"/>
          </a:p>
          <a:p>
            <a:pPr marL="182563"/>
            <a:r>
              <a:rPr lang="en-US" b="1" dirty="0"/>
              <a:t>Project Title</a:t>
            </a:r>
          </a:p>
          <a:p>
            <a:pPr marL="182563"/>
            <a:r>
              <a:rPr lang="en-US" sz="1200" b="1" dirty="0"/>
              <a:t>Name 1*</a:t>
            </a:r>
            <a:r>
              <a:rPr lang="en-US" sz="1200" dirty="0"/>
              <a:t>, Name 2, Name 3 (*ITYC participants names in bold)</a:t>
            </a:r>
          </a:p>
          <a:p>
            <a:pPr marL="182563"/>
            <a:r>
              <a:rPr lang="en-US" sz="1100" dirty="0"/>
              <a:t>Affiliation(s)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F1F108-7EBB-34D1-A75C-71989A060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448" y="8425688"/>
            <a:ext cx="2114055" cy="46227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A2A1707-9871-B12B-8A54-C0F74168CB10}"/>
              </a:ext>
            </a:extLst>
          </p:cNvPr>
          <p:cNvSpPr/>
          <p:nvPr/>
        </p:nvSpPr>
        <p:spPr>
          <a:xfrm>
            <a:off x="6618179" y="9271946"/>
            <a:ext cx="728421" cy="66642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QR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40D13F-7EF5-18DE-053A-79DC33D82C51}"/>
              </a:ext>
            </a:extLst>
          </p:cNvPr>
          <p:cNvSpPr/>
          <p:nvPr/>
        </p:nvSpPr>
        <p:spPr>
          <a:xfrm>
            <a:off x="228600" y="2198980"/>
            <a:ext cx="7315200" cy="5771954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617428-1160-F2FA-2A42-FD83D260C06E}"/>
              </a:ext>
            </a:extLst>
          </p:cNvPr>
          <p:cNvSpPr/>
          <p:nvPr/>
        </p:nvSpPr>
        <p:spPr>
          <a:xfrm>
            <a:off x="634874" y="238583"/>
            <a:ext cx="6400800" cy="16002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Share one sentence about a big idea, a key question, or an important takeaway. 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ABE796-6186-ECB9-E249-B53C097CE207}"/>
              </a:ext>
            </a:extLst>
          </p:cNvPr>
          <p:cNvSpPr/>
          <p:nvPr/>
        </p:nvSpPr>
        <p:spPr>
          <a:xfrm>
            <a:off x="420363" y="2311398"/>
            <a:ext cx="3429568" cy="1831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Goals/Objectives</a:t>
            </a:r>
          </a:p>
          <a:p>
            <a:r>
              <a:rPr lang="en-US" sz="1200">
                <a:solidFill>
                  <a:schemeClr val="tx1"/>
                </a:solidFill>
              </a:rPr>
              <a:t>[What are you trying to accomplish?]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B012B-A436-8FE7-E474-CB1FF98322E3}"/>
              </a:ext>
            </a:extLst>
          </p:cNvPr>
          <p:cNvSpPr/>
          <p:nvPr/>
        </p:nvSpPr>
        <p:spPr>
          <a:xfrm>
            <a:off x="421114" y="4216076"/>
            <a:ext cx="3429919" cy="36538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Activities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are project activities you want to highlight? Include figures, graphics, or images as you wish.]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A2E9C8-8DD7-1D32-37B7-69FF18CC5EAF}"/>
              </a:ext>
            </a:extLst>
          </p:cNvPr>
          <p:cNvSpPr/>
          <p:nvPr/>
        </p:nvSpPr>
        <p:spPr>
          <a:xfrm>
            <a:off x="3929669" y="2307552"/>
            <a:ext cx="3422369" cy="36513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Results and/or Other Details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1-2 results do you have or anticipate getting and/or other information you’d like to share – figure, graphic, background, etc.]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D5F0AF-D911-25EF-01DE-1BCEA68508BD}"/>
              </a:ext>
            </a:extLst>
          </p:cNvPr>
          <p:cNvSpPr/>
          <p:nvPr/>
        </p:nvSpPr>
        <p:spPr>
          <a:xfrm>
            <a:off x="3929668" y="6040148"/>
            <a:ext cx="3422369" cy="18289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Challenge Areas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challenges are you encountering or have overcome (and how)?]</a:t>
            </a:r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5DDDB7-BBA7-9B75-77B0-32BB496F3EDE}"/>
              </a:ext>
            </a:extLst>
          </p:cNvPr>
          <p:cNvSpPr txBox="1"/>
          <p:nvPr/>
        </p:nvSpPr>
        <p:spPr>
          <a:xfrm>
            <a:off x="3274828" y="9187725"/>
            <a:ext cx="334335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200" dirty="0"/>
          </a:p>
          <a:p>
            <a:pPr algn="ctr"/>
            <a:r>
              <a:rPr lang="en-US" sz="1200" dirty="0"/>
              <a:t>[Make it easy for people to follow up by adding a QR code, your email(s), and/or a website link.] </a:t>
            </a:r>
            <a:endParaRPr lang="en-US" sz="1200" dirty="0">
              <a:ea typeface="Calibri"/>
              <a:cs typeface="Calibri"/>
            </a:endParaRPr>
          </a:p>
        </p:txBody>
      </p:sp>
      <p:pic>
        <p:nvPicPr>
          <p:cNvPr id="1026" name="Picture 2" descr="A blue globe with white text&#10;&#10;AI-generated content may be incorrect.">
            <a:extLst>
              <a:ext uri="{FF2B5EF4-FFF2-40B4-BE49-F238E27FC236}">
                <a16:creationId xmlns:a16="http://schemas.microsoft.com/office/drawing/2014/main" id="{0978C062-DCD8-1BD1-4A9C-49B466518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369" y="8367468"/>
            <a:ext cx="578715" cy="57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71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0E0A1E-B79B-0A6D-424C-41F1C9D4A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16F797-09B9-E228-56F1-42A8BECDCBFF}"/>
              </a:ext>
            </a:extLst>
          </p:cNvPr>
          <p:cNvSpPr txBox="1"/>
          <p:nvPr/>
        </p:nvSpPr>
        <p:spPr>
          <a:xfrm>
            <a:off x="0" y="8646"/>
            <a:ext cx="7772400" cy="1954381"/>
          </a:xfrm>
          <a:prstGeom prst="rect">
            <a:avLst/>
          </a:prstGeom>
          <a:solidFill>
            <a:srgbClr val="A9D18E"/>
          </a:solidFill>
        </p:spPr>
        <p:txBody>
          <a:bodyPr wrap="square" rtlCol="0">
            <a:spAutoFit/>
          </a:bodyPr>
          <a:lstStyle/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C17E01-6D20-863C-E39D-B1296FB82ABF}"/>
              </a:ext>
            </a:extLst>
          </p:cNvPr>
          <p:cNvSpPr txBox="1"/>
          <p:nvPr/>
        </p:nvSpPr>
        <p:spPr>
          <a:xfrm>
            <a:off x="-19285" y="8264395"/>
            <a:ext cx="7791685" cy="1846659"/>
          </a:xfrm>
          <a:prstGeom prst="rect">
            <a:avLst/>
          </a:prstGeom>
          <a:solidFill>
            <a:srgbClr val="A9D18E">
              <a:alpha val="70196"/>
            </a:srgbClr>
          </a:solidFill>
        </p:spPr>
        <p:txBody>
          <a:bodyPr wrap="square" rtlCol="0">
            <a:spAutoFit/>
          </a:bodyPr>
          <a:lstStyle/>
          <a:p>
            <a:endParaRPr lang="en-US" b="1" dirty="0"/>
          </a:p>
          <a:p>
            <a:pPr marL="182563"/>
            <a:r>
              <a:rPr lang="en-US" b="1" dirty="0"/>
              <a:t>Project Title</a:t>
            </a:r>
          </a:p>
          <a:p>
            <a:pPr marL="182563"/>
            <a:r>
              <a:rPr lang="en-US" sz="1200" b="1" dirty="0"/>
              <a:t>Name 1*</a:t>
            </a:r>
            <a:r>
              <a:rPr lang="en-US" sz="1200" dirty="0"/>
              <a:t>, Name 2, Name 3 (*ITYC participants names in bold)</a:t>
            </a:r>
          </a:p>
          <a:p>
            <a:pPr marL="182563"/>
            <a:r>
              <a:rPr lang="en-US" sz="1100" dirty="0"/>
              <a:t>Affiliation(s)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0FC5BF-312D-814C-46BB-47D7F6C69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448" y="8425688"/>
            <a:ext cx="2114055" cy="46227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FB49AB4-60EB-2975-13C8-19F33376C2BB}"/>
              </a:ext>
            </a:extLst>
          </p:cNvPr>
          <p:cNvSpPr/>
          <p:nvPr/>
        </p:nvSpPr>
        <p:spPr>
          <a:xfrm>
            <a:off x="6618179" y="9271946"/>
            <a:ext cx="728421" cy="6664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QR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0705EE-7FA8-36ED-2D30-7D2B1EF9469B}"/>
              </a:ext>
            </a:extLst>
          </p:cNvPr>
          <p:cNvSpPr/>
          <p:nvPr/>
        </p:nvSpPr>
        <p:spPr>
          <a:xfrm>
            <a:off x="228600" y="2198980"/>
            <a:ext cx="7315200" cy="57719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0CA3C8-9DF8-1B82-2E34-80A65F3402F9}"/>
              </a:ext>
            </a:extLst>
          </p:cNvPr>
          <p:cNvSpPr/>
          <p:nvPr/>
        </p:nvSpPr>
        <p:spPr>
          <a:xfrm>
            <a:off x="634874" y="238583"/>
            <a:ext cx="6400800" cy="16002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Share one sentence about a big idea, a key question, or an important takeaway. 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8F74A2-9E3F-7419-1696-5446009585E4}"/>
              </a:ext>
            </a:extLst>
          </p:cNvPr>
          <p:cNvSpPr/>
          <p:nvPr/>
        </p:nvSpPr>
        <p:spPr>
          <a:xfrm>
            <a:off x="420363" y="2311398"/>
            <a:ext cx="3429568" cy="1831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Goals/Objectives</a:t>
            </a:r>
          </a:p>
          <a:p>
            <a:r>
              <a:rPr lang="en-US" sz="1200">
                <a:solidFill>
                  <a:schemeClr val="tx1"/>
                </a:solidFill>
              </a:rPr>
              <a:t>[What are you trying to accomplish?]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9316B-7372-14EB-BBF2-C62C8EAF09BE}"/>
              </a:ext>
            </a:extLst>
          </p:cNvPr>
          <p:cNvSpPr/>
          <p:nvPr/>
        </p:nvSpPr>
        <p:spPr>
          <a:xfrm>
            <a:off x="421114" y="4216076"/>
            <a:ext cx="3429919" cy="36538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Activities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are project activities you want to highlight? Include figures, graphics, or images as you wish.]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75FE31-4319-4563-B0F2-14A7B305FA9E}"/>
              </a:ext>
            </a:extLst>
          </p:cNvPr>
          <p:cNvSpPr/>
          <p:nvPr/>
        </p:nvSpPr>
        <p:spPr>
          <a:xfrm>
            <a:off x="3929669" y="2307552"/>
            <a:ext cx="3422369" cy="36513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Results and/or Other Details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1-2 results do you have or anticipate getting and/or other information you’d like to share – figure, graphic, background, etc.]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BA2F28-EBED-678D-2672-E15BE6947AD6}"/>
              </a:ext>
            </a:extLst>
          </p:cNvPr>
          <p:cNvSpPr/>
          <p:nvPr/>
        </p:nvSpPr>
        <p:spPr>
          <a:xfrm>
            <a:off x="3929668" y="6040148"/>
            <a:ext cx="3422369" cy="18289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Challenge Areas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challenges are you encountering or have overcome (and how)?]</a:t>
            </a:r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483D21-C32E-DF45-FE31-3BE5C9DF67E0}"/>
              </a:ext>
            </a:extLst>
          </p:cNvPr>
          <p:cNvSpPr txBox="1"/>
          <p:nvPr/>
        </p:nvSpPr>
        <p:spPr>
          <a:xfrm>
            <a:off x="3274828" y="9187725"/>
            <a:ext cx="334335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200" dirty="0"/>
          </a:p>
          <a:p>
            <a:pPr algn="ctr"/>
            <a:r>
              <a:rPr lang="en-US" sz="1200" dirty="0"/>
              <a:t>[Make it easy for people to follow up by adding a QR code, your email(s), and/or a website link.] </a:t>
            </a:r>
            <a:endParaRPr lang="en-US" sz="1200" dirty="0">
              <a:ea typeface="Calibri"/>
              <a:cs typeface="Calibri"/>
            </a:endParaRPr>
          </a:p>
        </p:txBody>
      </p:sp>
      <p:pic>
        <p:nvPicPr>
          <p:cNvPr id="1026" name="Picture 2" descr="A blue globe with white text&#10;&#10;AI-generated content may be incorrect.">
            <a:extLst>
              <a:ext uri="{FF2B5EF4-FFF2-40B4-BE49-F238E27FC236}">
                <a16:creationId xmlns:a16="http://schemas.microsoft.com/office/drawing/2014/main" id="{B3B60E8E-F742-085D-66AB-2CF6C484D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369" y="8367468"/>
            <a:ext cx="578715" cy="57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75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A72CB-7054-4DDE-2F39-19019B498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FE6D7CF-2D19-13E1-4C46-8373EAA8681C}"/>
              </a:ext>
            </a:extLst>
          </p:cNvPr>
          <p:cNvSpPr txBox="1"/>
          <p:nvPr/>
        </p:nvSpPr>
        <p:spPr>
          <a:xfrm>
            <a:off x="0" y="8646"/>
            <a:ext cx="7772400" cy="1954381"/>
          </a:xfrm>
          <a:prstGeom prst="rect">
            <a:avLst/>
          </a:prstGeom>
          <a:solidFill>
            <a:srgbClr val="FFD966">
              <a:alpha val="40392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C82489-EA76-2987-9D06-17FE3A8EFB1F}"/>
              </a:ext>
            </a:extLst>
          </p:cNvPr>
          <p:cNvSpPr txBox="1"/>
          <p:nvPr/>
        </p:nvSpPr>
        <p:spPr>
          <a:xfrm>
            <a:off x="-19285" y="8264395"/>
            <a:ext cx="7791685" cy="1846659"/>
          </a:xfrm>
          <a:prstGeom prst="rect">
            <a:avLst/>
          </a:prstGeom>
          <a:solidFill>
            <a:srgbClr val="FFD966">
              <a:alpha val="39608"/>
            </a:srgbClr>
          </a:solidFill>
        </p:spPr>
        <p:txBody>
          <a:bodyPr wrap="square" rtlCol="0">
            <a:spAutoFit/>
          </a:bodyPr>
          <a:lstStyle/>
          <a:p>
            <a:endParaRPr lang="en-US" b="1" dirty="0"/>
          </a:p>
          <a:p>
            <a:pPr marL="182563"/>
            <a:r>
              <a:rPr lang="en-US" b="1" dirty="0"/>
              <a:t>Project Title</a:t>
            </a:r>
          </a:p>
          <a:p>
            <a:pPr marL="182563"/>
            <a:r>
              <a:rPr lang="en-US" sz="1200" b="1" dirty="0"/>
              <a:t>Name 1*</a:t>
            </a:r>
            <a:r>
              <a:rPr lang="en-US" sz="1200" dirty="0"/>
              <a:t>, Name 2, Name 3 (*ITYC participants names in bold)</a:t>
            </a:r>
          </a:p>
          <a:p>
            <a:pPr marL="182563"/>
            <a:r>
              <a:rPr lang="en-US" sz="1100" dirty="0"/>
              <a:t>Affiliation(s)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67E7D2-4BF8-E819-43EC-38A4EF0A3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448" y="8425688"/>
            <a:ext cx="2114055" cy="46227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AB951A-494D-A415-F742-6AFBCCC6BD1E}"/>
              </a:ext>
            </a:extLst>
          </p:cNvPr>
          <p:cNvSpPr/>
          <p:nvPr/>
        </p:nvSpPr>
        <p:spPr>
          <a:xfrm>
            <a:off x="6618179" y="9271946"/>
            <a:ext cx="728421" cy="66642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QR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05D63-915E-67EB-CF6E-F541A23D57D5}"/>
              </a:ext>
            </a:extLst>
          </p:cNvPr>
          <p:cNvSpPr/>
          <p:nvPr/>
        </p:nvSpPr>
        <p:spPr>
          <a:xfrm>
            <a:off x="228600" y="2198980"/>
            <a:ext cx="7315200" cy="57719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63271E-32AE-7330-8EE8-6C665470ED3B}"/>
              </a:ext>
            </a:extLst>
          </p:cNvPr>
          <p:cNvSpPr/>
          <p:nvPr/>
        </p:nvSpPr>
        <p:spPr>
          <a:xfrm>
            <a:off x="634874" y="238583"/>
            <a:ext cx="6400800" cy="16002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Share one sentence about a big idea, a key question, or an important takeaway. 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BA6299-ABC5-C34A-D60F-BB554A723378}"/>
              </a:ext>
            </a:extLst>
          </p:cNvPr>
          <p:cNvSpPr/>
          <p:nvPr/>
        </p:nvSpPr>
        <p:spPr>
          <a:xfrm>
            <a:off x="420363" y="2311398"/>
            <a:ext cx="3429568" cy="1831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Goals/Objectives</a:t>
            </a:r>
          </a:p>
          <a:p>
            <a:r>
              <a:rPr lang="en-US" sz="1200">
                <a:solidFill>
                  <a:schemeClr val="tx1"/>
                </a:solidFill>
              </a:rPr>
              <a:t>[What are you trying to accomplish?]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108B8F-C0B4-8413-36EB-5913A93D05DC}"/>
              </a:ext>
            </a:extLst>
          </p:cNvPr>
          <p:cNvSpPr/>
          <p:nvPr/>
        </p:nvSpPr>
        <p:spPr>
          <a:xfrm>
            <a:off x="421114" y="4216076"/>
            <a:ext cx="3429919" cy="36538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Activities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are project activities you want to highlight? Include figures, graphics, or images as you wish.]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7A3C27-48E0-875C-D19F-E0D14168D6B6}"/>
              </a:ext>
            </a:extLst>
          </p:cNvPr>
          <p:cNvSpPr/>
          <p:nvPr/>
        </p:nvSpPr>
        <p:spPr>
          <a:xfrm>
            <a:off x="3929669" y="2307552"/>
            <a:ext cx="3422369" cy="36513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Results and/or Other Details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1-2 results do you have or anticipate getting and/or other information you’d like to share – figure, graphic, background, etc.]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44E570-649A-7464-AFD0-ACFF7F0CB214}"/>
              </a:ext>
            </a:extLst>
          </p:cNvPr>
          <p:cNvSpPr/>
          <p:nvPr/>
        </p:nvSpPr>
        <p:spPr>
          <a:xfrm>
            <a:off x="3929668" y="6040148"/>
            <a:ext cx="3422369" cy="18289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Challenge Areas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challenges are you encountering or have overcome (and how)?]</a:t>
            </a:r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676C52-A206-F86C-A619-55839BBDC2E6}"/>
              </a:ext>
            </a:extLst>
          </p:cNvPr>
          <p:cNvSpPr txBox="1"/>
          <p:nvPr/>
        </p:nvSpPr>
        <p:spPr>
          <a:xfrm>
            <a:off x="3274828" y="9187725"/>
            <a:ext cx="334335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200" dirty="0"/>
          </a:p>
          <a:p>
            <a:pPr algn="ctr"/>
            <a:r>
              <a:rPr lang="en-US" sz="1200" dirty="0"/>
              <a:t>[Make it easy for people to follow up by adding a QR code, your email(s), and/or a website link.] </a:t>
            </a:r>
            <a:endParaRPr lang="en-US" sz="1200" dirty="0">
              <a:ea typeface="Calibri"/>
              <a:cs typeface="Calibri"/>
            </a:endParaRPr>
          </a:p>
        </p:txBody>
      </p:sp>
      <p:pic>
        <p:nvPicPr>
          <p:cNvPr id="1026" name="Picture 2" descr="A blue globe with white text&#10;&#10;AI-generated content may be incorrect.">
            <a:extLst>
              <a:ext uri="{FF2B5EF4-FFF2-40B4-BE49-F238E27FC236}">
                <a16:creationId xmlns:a16="http://schemas.microsoft.com/office/drawing/2014/main" id="{C3D76756-7281-A3EC-474B-7BD5CF07A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369" y="8367468"/>
            <a:ext cx="578715" cy="57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87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191AD-2613-1F7E-C402-E4CD840A7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E427AE-F93A-46F7-CE62-EA31055494D5}"/>
              </a:ext>
            </a:extLst>
          </p:cNvPr>
          <p:cNvSpPr txBox="1"/>
          <p:nvPr/>
        </p:nvSpPr>
        <p:spPr>
          <a:xfrm>
            <a:off x="0" y="8646"/>
            <a:ext cx="7772400" cy="1954381"/>
          </a:xfrm>
          <a:prstGeom prst="rect">
            <a:avLst/>
          </a:prstGeom>
          <a:solidFill>
            <a:srgbClr val="D883FF">
              <a:alpha val="3960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1BB3D6-779F-CEFF-EA2E-F5288CC69001}"/>
              </a:ext>
            </a:extLst>
          </p:cNvPr>
          <p:cNvSpPr txBox="1"/>
          <p:nvPr/>
        </p:nvSpPr>
        <p:spPr>
          <a:xfrm>
            <a:off x="-19285" y="8264395"/>
            <a:ext cx="7791685" cy="1846659"/>
          </a:xfrm>
          <a:prstGeom prst="rect">
            <a:avLst/>
          </a:prstGeom>
          <a:solidFill>
            <a:srgbClr val="D883FF">
              <a:alpha val="39608"/>
            </a:srgbClr>
          </a:solidFill>
        </p:spPr>
        <p:txBody>
          <a:bodyPr wrap="square" rtlCol="0">
            <a:spAutoFit/>
          </a:bodyPr>
          <a:lstStyle/>
          <a:p>
            <a:endParaRPr lang="en-US" b="1" dirty="0"/>
          </a:p>
          <a:p>
            <a:pPr marL="182563"/>
            <a:r>
              <a:rPr lang="en-US" b="1" dirty="0"/>
              <a:t>Project Title</a:t>
            </a:r>
          </a:p>
          <a:p>
            <a:pPr marL="182563"/>
            <a:r>
              <a:rPr lang="en-US" sz="1200" b="1" dirty="0"/>
              <a:t>Name 1*</a:t>
            </a:r>
            <a:r>
              <a:rPr lang="en-US" sz="1200" dirty="0"/>
              <a:t>, Name 2, Name 3 (*ITYC participants names in bold)</a:t>
            </a:r>
          </a:p>
          <a:p>
            <a:pPr marL="182563"/>
            <a:r>
              <a:rPr lang="en-US" sz="1100" dirty="0"/>
              <a:t>Affiliation(s)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B40717-8D51-7519-BE75-BC7B64339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448" y="8425688"/>
            <a:ext cx="2114055" cy="46227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D42CE6-E0DF-8ACF-AC17-5DDD16712C05}"/>
              </a:ext>
            </a:extLst>
          </p:cNvPr>
          <p:cNvSpPr/>
          <p:nvPr/>
        </p:nvSpPr>
        <p:spPr>
          <a:xfrm>
            <a:off x="6618179" y="9271946"/>
            <a:ext cx="728421" cy="66642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QR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28CCF9-84C4-090E-33CC-98F96CD9F4D0}"/>
              </a:ext>
            </a:extLst>
          </p:cNvPr>
          <p:cNvSpPr/>
          <p:nvPr/>
        </p:nvSpPr>
        <p:spPr>
          <a:xfrm>
            <a:off x="228600" y="2198980"/>
            <a:ext cx="7315200" cy="5771954"/>
          </a:xfrm>
          <a:prstGeom prst="rect">
            <a:avLst/>
          </a:prstGeom>
          <a:solidFill>
            <a:srgbClr val="D88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F80307-1F53-8DAB-394C-714525960CE3}"/>
              </a:ext>
            </a:extLst>
          </p:cNvPr>
          <p:cNvSpPr/>
          <p:nvPr/>
        </p:nvSpPr>
        <p:spPr>
          <a:xfrm>
            <a:off x="634874" y="238583"/>
            <a:ext cx="6400800" cy="16002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Share one sentence about a big idea, a key question, or an important takeaway. 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4B19F5-56A0-7300-0BBE-41BA7CA52B0C}"/>
              </a:ext>
            </a:extLst>
          </p:cNvPr>
          <p:cNvSpPr/>
          <p:nvPr/>
        </p:nvSpPr>
        <p:spPr>
          <a:xfrm>
            <a:off x="420363" y="2311398"/>
            <a:ext cx="3429568" cy="1831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Goals/Objectives</a:t>
            </a:r>
          </a:p>
          <a:p>
            <a:r>
              <a:rPr lang="en-US" sz="1200">
                <a:solidFill>
                  <a:schemeClr val="tx1"/>
                </a:solidFill>
              </a:rPr>
              <a:t>[What are you trying to accomplish?]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4207F7-FC6B-A6DF-503F-EA5B97E0C605}"/>
              </a:ext>
            </a:extLst>
          </p:cNvPr>
          <p:cNvSpPr/>
          <p:nvPr/>
        </p:nvSpPr>
        <p:spPr>
          <a:xfrm>
            <a:off x="421114" y="4216076"/>
            <a:ext cx="3429919" cy="36538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Activities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are project activities you want to highlight? Include figures, graphics, or images as you wish.]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E40E5E-E630-B03F-5944-027324B142CE}"/>
              </a:ext>
            </a:extLst>
          </p:cNvPr>
          <p:cNvSpPr/>
          <p:nvPr/>
        </p:nvSpPr>
        <p:spPr>
          <a:xfrm>
            <a:off x="3929669" y="2307552"/>
            <a:ext cx="3422369" cy="36513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Results and/or Other Details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1-2 results do you have or anticipate getting and/or other information you’d like to share – figure, graphic, background, etc.]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0B16F7-7951-E6B6-2B13-275D3FE9A041}"/>
              </a:ext>
            </a:extLst>
          </p:cNvPr>
          <p:cNvSpPr/>
          <p:nvPr/>
        </p:nvSpPr>
        <p:spPr>
          <a:xfrm>
            <a:off x="3929668" y="6040148"/>
            <a:ext cx="3422369" cy="18289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Challenge Areas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challenges are you encountering or have overcome (and how)?]</a:t>
            </a:r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06244A-5A0A-0334-4D56-E669452DE2E1}"/>
              </a:ext>
            </a:extLst>
          </p:cNvPr>
          <p:cNvSpPr txBox="1"/>
          <p:nvPr/>
        </p:nvSpPr>
        <p:spPr>
          <a:xfrm>
            <a:off x="3274828" y="9187725"/>
            <a:ext cx="334335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200" dirty="0"/>
          </a:p>
          <a:p>
            <a:pPr algn="ctr"/>
            <a:r>
              <a:rPr lang="en-US" sz="1200" dirty="0"/>
              <a:t>[Make it easy for people to follow up by adding a QR code, your email(s), and/or a website link.] </a:t>
            </a:r>
            <a:endParaRPr lang="en-US" sz="1200" dirty="0">
              <a:ea typeface="Calibri"/>
              <a:cs typeface="Calibri"/>
            </a:endParaRPr>
          </a:p>
        </p:txBody>
      </p:sp>
      <p:pic>
        <p:nvPicPr>
          <p:cNvPr id="1026" name="Picture 2" descr="A blue globe with white text&#10;&#10;AI-generated content may be incorrect.">
            <a:extLst>
              <a:ext uri="{FF2B5EF4-FFF2-40B4-BE49-F238E27FC236}">
                <a16:creationId xmlns:a16="http://schemas.microsoft.com/office/drawing/2014/main" id="{26CB14AB-3B5D-02F0-44AA-E895C4B95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369" y="8367468"/>
            <a:ext cx="578715" cy="57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58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FD02DE-4B26-CDED-9148-960B5EF3C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87375E3-CD40-EE57-5DB3-53F463630BA8}"/>
              </a:ext>
            </a:extLst>
          </p:cNvPr>
          <p:cNvSpPr txBox="1"/>
          <p:nvPr/>
        </p:nvSpPr>
        <p:spPr>
          <a:xfrm>
            <a:off x="-19285" y="0"/>
            <a:ext cx="7810969" cy="1963027"/>
          </a:xfrm>
          <a:prstGeom prst="rect">
            <a:avLst/>
          </a:prstGeom>
          <a:solidFill>
            <a:srgbClr val="FF7E79"/>
          </a:solidFill>
        </p:spPr>
        <p:txBody>
          <a:bodyPr wrap="square" rtlCol="0">
            <a:spAutoFit/>
          </a:bodyPr>
          <a:lstStyle/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endParaRPr lang="en-US" sz="11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EAE968-B819-67BF-6BD9-BE4122C7FCA4}"/>
              </a:ext>
            </a:extLst>
          </p:cNvPr>
          <p:cNvSpPr txBox="1"/>
          <p:nvPr/>
        </p:nvSpPr>
        <p:spPr>
          <a:xfrm>
            <a:off x="-19285" y="8234601"/>
            <a:ext cx="7810969" cy="1846659"/>
          </a:xfrm>
          <a:prstGeom prst="rect">
            <a:avLst/>
          </a:prstGeom>
          <a:solidFill>
            <a:srgbClr val="FF7E79"/>
          </a:solidFill>
        </p:spPr>
        <p:txBody>
          <a:bodyPr wrap="square" rtlCol="0">
            <a:spAutoFit/>
          </a:bodyPr>
          <a:lstStyle/>
          <a:p>
            <a:endParaRPr lang="en-US" b="1" dirty="0"/>
          </a:p>
          <a:p>
            <a:pPr marL="182563"/>
            <a:r>
              <a:rPr lang="en-US" b="1" dirty="0"/>
              <a:t>Project Title</a:t>
            </a:r>
          </a:p>
          <a:p>
            <a:pPr marL="182563"/>
            <a:r>
              <a:rPr lang="en-US" sz="1200" b="1" dirty="0"/>
              <a:t>Name 1*</a:t>
            </a:r>
            <a:r>
              <a:rPr lang="en-US" sz="1200" dirty="0"/>
              <a:t>, Name 2, Name 3 (*ITYC participants names in bold)</a:t>
            </a:r>
          </a:p>
          <a:p>
            <a:pPr marL="182563"/>
            <a:r>
              <a:rPr lang="en-US" sz="1100" dirty="0"/>
              <a:t>Affiliation(s)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65C361-0459-45AD-DBA3-4FA78F479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448" y="8425688"/>
            <a:ext cx="2114055" cy="46227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9F2220E-E639-EB7A-1460-65BC413398A2}"/>
              </a:ext>
            </a:extLst>
          </p:cNvPr>
          <p:cNvSpPr/>
          <p:nvPr/>
        </p:nvSpPr>
        <p:spPr>
          <a:xfrm>
            <a:off x="6618179" y="9271946"/>
            <a:ext cx="728421" cy="6664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QR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F12F2E-0269-8DB2-F29E-582742FA5D55}"/>
              </a:ext>
            </a:extLst>
          </p:cNvPr>
          <p:cNvSpPr/>
          <p:nvPr/>
        </p:nvSpPr>
        <p:spPr>
          <a:xfrm>
            <a:off x="228600" y="2198980"/>
            <a:ext cx="7315200" cy="5771954"/>
          </a:xfrm>
          <a:prstGeom prst="rect">
            <a:avLst/>
          </a:prstGeom>
          <a:solidFill>
            <a:srgbClr val="FF7E7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8049C5-D75D-0783-F9C9-F74A9038C737}"/>
              </a:ext>
            </a:extLst>
          </p:cNvPr>
          <p:cNvSpPr/>
          <p:nvPr/>
        </p:nvSpPr>
        <p:spPr>
          <a:xfrm>
            <a:off x="634874" y="238583"/>
            <a:ext cx="6400800" cy="16002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Share one sentence about a big idea, a key question, or an important takeaway. 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D4E774-0A3A-EF71-EFC6-4AB0607ACE4E}"/>
              </a:ext>
            </a:extLst>
          </p:cNvPr>
          <p:cNvSpPr/>
          <p:nvPr/>
        </p:nvSpPr>
        <p:spPr>
          <a:xfrm>
            <a:off x="420363" y="2311398"/>
            <a:ext cx="3429568" cy="1831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Goals/Objectives</a:t>
            </a:r>
          </a:p>
          <a:p>
            <a:r>
              <a:rPr lang="en-US" sz="1200">
                <a:solidFill>
                  <a:schemeClr val="tx1"/>
                </a:solidFill>
              </a:rPr>
              <a:t>[What are you trying to accomplish?]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045E23-18B3-EF8C-8B82-BEA39ABFDED7}"/>
              </a:ext>
            </a:extLst>
          </p:cNvPr>
          <p:cNvSpPr/>
          <p:nvPr/>
        </p:nvSpPr>
        <p:spPr>
          <a:xfrm>
            <a:off x="421114" y="4216076"/>
            <a:ext cx="3429919" cy="36538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Activities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are project activities you want to highlight? Include figures, graphics, or images as you wish.]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884ECA-8499-0BB0-25EF-083112D28300}"/>
              </a:ext>
            </a:extLst>
          </p:cNvPr>
          <p:cNvSpPr/>
          <p:nvPr/>
        </p:nvSpPr>
        <p:spPr>
          <a:xfrm>
            <a:off x="3929669" y="2307552"/>
            <a:ext cx="3422369" cy="36513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Results and/or Other Details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1-2 results do you have or anticipate getting and/or other information you’d like to share – figure, graphic, background, etc.]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DC852D-3334-E0E4-1490-42B010F08869}"/>
              </a:ext>
            </a:extLst>
          </p:cNvPr>
          <p:cNvSpPr/>
          <p:nvPr/>
        </p:nvSpPr>
        <p:spPr>
          <a:xfrm>
            <a:off x="3929668" y="6040148"/>
            <a:ext cx="3422369" cy="18289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Challenge Areas</a:t>
            </a:r>
          </a:p>
          <a:p>
            <a:r>
              <a:rPr lang="en-US" sz="1200" dirty="0">
                <a:solidFill>
                  <a:schemeClr val="tx1"/>
                </a:solidFill>
              </a:rPr>
              <a:t>[What challenges are you encountering or have overcome (and how)?]</a:t>
            </a:r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F14BC1-A939-21CD-72F6-ACD7B0636F58}"/>
              </a:ext>
            </a:extLst>
          </p:cNvPr>
          <p:cNvSpPr txBox="1"/>
          <p:nvPr/>
        </p:nvSpPr>
        <p:spPr>
          <a:xfrm>
            <a:off x="3274828" y="9187725"/>
            <a:ext cx="334335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200" dirty="0"/>
          </a:p>
          <a:p>
            <a:pPr algn="ctr"/>
            <a:r>
              <a:rPr lang="en-US" sz="1200" dirty="0"/>
              <a:t>[Make it easy for people to follow up by adding a QR code, your email(s), and/or a website link.] </a:t>
            </a:r>
            <a:endParaRPr lang="en-US" sz="1200" dirty="0">
              <a:ea typeface="Calibri"/>
              <a:cs typeface="Calibri"/>
            </a:endParaRPr>
          </a:p>
        </p:txBody>
      </p:sp>
      <p:pic>
        <p:nvPicPr>
          <p:cNvPr id="1026" name="Picture 2" descr="A blue globe with white text&#10;&#10;AI-generated content may be incorrect.">
            <a:extLst>
              <a:ext uri="{FF2B5EF4-FFF2-40B4-BE49-F238E27FC236}">
                <a16:creationId xmlns:a16="http://schemas.microsoft.com/office/drawing/2014/main" id="{7E8FE648-5254-53A4-5C9A-9C675090D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369" y="8367468"/>
            <a:ext cx="578715" cy="57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522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226</TotalTime>
  <Words>1054</Words>
  <Application>Microsoft Office PowerPoint</Application>
  <PresentationFormat>Custom</PresentationFormat>
  <Paragraphs>178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Holly Kelchner</dc:creator>
  <cp:lastModifiedBy>Heather Macdonald</cp:lastModifiedBy>
  <cp:revision>28</cp:revision>
  <dcterms:created xsi:type="dcterms:W3CDTF">2025-06-09T20:14:03Z</dcterms:created>
  <dcterms:modified xsi:type="dcterms:W3CDTF">2025-06-16T13:58:34Z</dcterms:modified>
</cp:coreProperties>
</file>