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hCXKyfRLGUTW2ntDbKSetd2nEa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B63DCE-F155-43CC-A358-F03698117FCE}">
  <a:tblStyle styleId="{9EB63DCE-F155-43CC-A358-F03698117F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nyurl.com/ps-fit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59d854a5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659d854a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59d854a5b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59d854a5b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rgbClr val="0000FF"/>
                </a:solidFill>
              </a:rPr>
              <a:t>Digital copy: </a:t>
            </a:r>
            <a:r>
              <a:rPr b="1" lang="en" sz="1100" u="sng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https://tinyurl.com/ps-fit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59d854a5b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59d854a5b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59d854a5b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59d854a5b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6ccfcca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66ccfcca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59d854a5b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59d854a5b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59d854a5b_1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59d854a5b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59d854a5b_1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59d854a5b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59d854a5b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59d854a5b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59d854a5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59d854a5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it.ly/PSFITguide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59d854a5b_1_0"/>
          <p:cNvSpPr txBox="1"/>
          <p:nvPr>
            <p:ph type="ctrTitle"/>
          </p:nvPr>
        </p:nvSpPr>
        <p:spPr>
          <a:xfrm>
            <a:off x="126300" y="149275"/>
            <a:ext cx="8891400" cy="3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8970"/>
              <a:buNone/>
            </a:pPr>
            <a:br>
              <a:rPr b="1" lang="en" sz="3022">
                <a:solidFill>
                  <a:srgbClr val="0000FF"/>
                </a:solidFill>
              </a:rPr>
            </a:br>
            <a:r>
              <a:rPr b="1" lang="en" sz="3511">
                <a:solidFill>
                  <a:srgbClr val="0000FF"/>
                </a:solidFill>
              </a:rPr>
              <a:t>Change can happen quickly: An engaging physical sciences faculty learning community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t/>
            </a:r>
            <a:endParaRPr sz="28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165"/>
              <a:buNone/>
            </a:pPr>
            <a:r>
              <a:rPr lang="en" sz="3355"/>
              <a:t>June 11, 2025</a:t>
            </a:r>
            <a:endParaRPr sz="3355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" sz="2800"/>
              <a:t>Rachel Kennison, UCLA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165"/>
              <a:buNone/>
            </a:pPr>
            <a:r>
              <a:t/>
            </a:r>
            <a:endParaRPr sz="33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165"/>
              <a:buFont typeface="Arial"/>
              <a:buNone/>
            </a:pPr>
            <a:r>
              <a:rPr lang="en" sz="3355"/>
              <a:t>ASCN Transforming Institutions</a:t>
            </a:r>
            <a:endParaRPr sz="33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165"/>
              <a:buFont typeface="Arial"/>
              <a:buNone/>
            </a:pPr>
            <a:r>
              <a:rPr lang="en" sz="3355"/>
              <a:t>St. Louis, MO</a:t>
            </a:r>
            <a:endParaRPr sz="3355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165"/>
              <a:buNone/>
            </a:pPr>
            <a:r>
              <a:t/>
            </a:r>
            <a:endParaRPr sz="3355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59d854a5b_1_103"/>
          <p:cNvSpPr txBox="1"/>
          <p:nvPr>
            <p:ph type="title"/>
          </p:nvPr>
        </p:nvSpPr>
        <p:spPr>
          <a:xfrm>
            <a:off x="531975" y="5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0000FF"/>
                </a:solidFill>
              </a:rPr>
              <a:t>Expressed interest in Topics/Resources</a:t>
            </a:r>
            <a:endParaRPr b="1" sz="2720">
              <a:solidFill>
                <a:srgbClr val="0000FF"/>
              </a:solidFill>
            </a:endParaRPr>
          </a:p>
        </p:txBody>
      </p:sp>
      <p:sp>
        <p:nvSpPr>
          <p:cNvPr id="125" name="Google Shape;125;g3659d854a5b_1_103"/>
          <p:cNvSpPr txBox="1"/>
          <p:nvPr/>
        </p:nvSpPr>
        <p:spPr>
          <a:xfrm>
            <a:off x="311700" y="679800"/>
            <a:ext cx="8609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</a:rPr>
              <a:t>Topics</a:t>
            </a:r>
            <a:endParaRPr b="1" sz="28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Data-based/</a:t>
            </a:r>
            <a:r>
              <a:rPr b="1" lang="en" sz="1800"/>
              <a:t>evidence-based approaches </a:t>
            </a:r>
            <a:r>
              <a:rPr lang="en" sz="1800"/>
              <a:t>to improving teaching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to </a:t>
            </a:r>
            <a:r>
              <a:rPr b="1" lang="en" sz="1800"/>
              <a:t>balance flexibility of material access and encouraging students to come to class</a:t>
            </a:r>
            <a:r>
              <a:rPr lang="en" sz="1800"/>
              <a:t> in person to maximize student learning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Understanding and </a:t>
            </a:r>
            <a:r>
              <a:rPr b="1" lang="en" sz="1800"/>
              <a:t>accounting for variance in student academic backgrounds and preparation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to </a:t>
            </a:r>
            <a:r>
              <a:rPr b="1" lang="en" sz="1800"/>
              <a:t>improve student engagement </a:t>
            </a:r>
            <a:r>
              <a:rPr lang="en" sz="1800"/>
              <a:t>with the class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</a:rPr>
              <a:t>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</a:t>
            </a:r>
            <a:r>
              <a:rPr b="1" lang="en" sz="1800"/>
              <a:t>(check)list </a:t>
            </a:r>
            <a:r>
              <a:rPr lang="en" sz="1800"/>
              <a:t>of small, quick, actionable, evidence-based, ‘proven’ items to implement in a course the next time it is taught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</a:t>
            </a:r>
            <a:r>
              <a:rPr b="1" lang="en" sz="1800"/>
              <a:t>assessment plan </a:t>
            </a:r>
            <a:r>
              <a:rPr lang="en" sz="1800"/>
              <a:t>to understand if and to what extent teaching interventions were effective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4294967295" type="title"/>
          </p:nvPr>
        </p:nvSpPr>
        <p:spPr>
          <a:xfrm>
            <a:off x="52400" y="115225"/>
            <a:ext cx="95955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Learning Goals and Participant guide (</a:t>
            </a:r>
            <a:r>
              <a:rPr b="1" i="0" lang="en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https://bit.ly/PSFITguide</a:t>
            </a:r>
            <a:r>
              <a:rPr b="1" i="0" lang="en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1" name="Google Shape;131;p12"/>
          <p:cNvSpPr txBox="1"/>
          <p:nvPr/>
        </p:nvSpPr>
        <p:spPr>
          <a:xfrm>
            <a:off x="329400" y="531625"/>
            <a:ext cx="8485200" cy="4494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1 </a:t>
            </a:r>
            <a:r>
              <a:rPr lang="en">
                <a:solidFill>
                  <a:schemeClr val="dk1"/>
                </a:solidFill>
              </a:rPr>
              <a:t>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in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community with one another and reflect on ways to build community with 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syllabus to reflect a more equitable and welcoming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Outcomes: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Reflect on what it means to have an “inclusive teaching mindset”, including starting with self-awareness, Practice aligning assessments with your primary course learning goals, Learn about and discuss more inclusive teaching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HW: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Reflect on session; Review syllabus (+ revise as necessary) to integrate some of these inclusive teaching approaches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2 + 3 </a:t>
            </a:r>
            <a:r>
              <a:rPr lang="en">
                <a:solidFill>
                  <a:schemeClr val="dk1"/>
                </a:solidFill>
              </a:rPr>
              <a:t>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at least one substantial 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student surveys to reflect and iterate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3 + 4 </a:t>
            </a:r>
            <a:r>
              <a:rPr lang="en">
                <a:solidFill>
                  <a:schemeClr val="dk1"/>
                </a:solidFill>
              </a:rPr>
              <a:t>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(Begin to) Assess the impacts of the substantial 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chemeClr val="accent6"/>
                </a:highlight>
              </a:rPr>
              <a:t>Develop a plan for becoming a change agent</a:t>
            </a:r>
            <a:endParaRPr b="1" i="0" sz="1400" u="none" cap="none" strike="noStrike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Session 4: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Implement part of plan to become a change agent</a:t>
            </a:r>
            <a:endParaRPr b="0" i="0" sz="14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" id="132" name="Google Shape;1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8964" y="2855125"/>
            <a:ext cx="2128935" cy="2128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59d854a5b_1_153"/>
          <p:cNvSpPr txBox="1"/>
          <p:nvPr>
            <p:ph type="title"/>
          </p:nvPr>
        </p:nvSpPr>
        <p:spPr>
          <a:xfrm>
            <a:off x="522275" y="24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How we supported faculty in completing work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8" name="Google Shape;138;g3659d854a5b_1_153"/>
          <p:cNvSpPr txBox="1"/>
          <p:nvPr>
            <p:ph idx="1" type="body"/>
          </p:nvPr>
        </p:nvSpPr>
        <p:spPr>
          <a:xfrm>
            <a:off x="128775" y="1376600"/>
            <a:ext cx="5003700" cy="27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Pre- and post-session work</a:t>
            </a:r>
            <a:endParaRPr sz="2000">
              <a:solidFill>
                <a:schemeClr val="dk1"/>
              </a:solidFill>
            </a:endParaRPr>
          </a:p>
          <a:p>
            <a:pPr indent="-34607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Friendly reminders to folks missing things</a:t>
            </a:r>
            <a:endParaRPr sz="2000">
              <a:solidFill>
                <a:schemeClr val="dk1"/>
              </a:solidFill>
            </a:endParaRPr>
          </a:p>
          <a:p>
            <a:pPr indent="-34607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They could make up missed meetings by going to other CEILS-facilitated discussions</a:t>
            </a:r>
            <a:endParaRPr sz="2000">
              <a:solidFill>
                <a:schemeClr val="dk1"/>
              </a:solidFill>
            </a:endParaRPr>
          </a:p>
          <a:p>
            <a:pPr indent="-346075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Mixed up groups so they talked to people outside their department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9" name="Google Shape;139;g3659d854a5b_1_153" title="Screenshot 2025-06-08 at 2.26.1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699" y="1718700"/>
            <a:ext cx="3569974" cy="202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solidFill>
                  <a:srgbClr val="0000FF"/>
                </a:solidFill>
              </a:rPr>
              <a:t>Key elements of this learning community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311700" y="3905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Key elements of PS-FIT Learning Community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311700" y="109804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75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$1000 to attend 6-hour workshop on inclusive teaching and 4-5 2-hour lunch sessions; and completing plan for mid-quarter survey, teaching intervention and reflection</a:t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Informed by needs assessment (focus group of relevant faculty and departmental leaders)</a:t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Mix of folks teaching (about half) and not teaching that quarter</a:t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Pre- and post-session work to prepare for discussion and synthesize thoughts afterward</a:t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Each session had handouts instead of slides to foster individual reflection and then discussion, including time for anything arising in their own teaching in the moment.</a:t>
            </a:r>
            <a:endParaRPr sz="1530">
              <a:solidFill>
                <a:schemeClr val="dk1"/>
              </a:solidFill>
            </a:endParaRPr>
          </a:p>
          <a:p>
            <a:pPr indent="-3257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30"/>
              <a:buAutoNum type="arabicPeriod"/>
            </a:pPr>
            <a:r>
              <a:rPr lang="en" sz="1530">
                <a:solidFill>
                  <a:schemeClr val="dk1"/>
                </a:solidFill>
              </a:rPr>
              <a:t>Everyone devised teaching intervention and approach for reflection on that intervention</a:t>
            </a:r>
            <a:endParaRPr sz="15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59d854a5b_1_204"/>
          <p:cNvSpPr txBox="1"/>
          <p:nvPr>
            <p:ph type="title"/>
          </p:nvPr>
        </p:nvSpPr>
        <p:spPr>
          <a:xfrm>
            <a:off x="76925" y="101800"/>
            <a:ext cx="4605600" cy="5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80">
                <a:solidFill>
                  <a:srgbClr val="0000FF"/>
                </a:solidFill>
              </a:rPr>
              <a:t>Discuss Key Elements</a:t>
            </a:r>
            <a:endParaRPr b="1" sz="2880">
              <a:solidFill>
                <a:srgbClr val="0000FF"/>
              </a:solidFill>
            </a:endParaRPr>
          </a:p>
        </p:txBody>
      </p:sp>
      <p:sp>
        <p:nvSpPr>
          <p:cNvPr id="156" name="Google Shape;156;g3659d854a5b_1_204"/>
          <p:cNvSpPr txBox="1"/>
          <p:nvPr>
            <p:ph idx="2" type="body"/>
          </p:nvPr>
        </p:nvSpPr>
        <p:spPr>
          <a:xfrm>
            <a:off x="4682525" y="724200"/>
            <a:ext cx="4274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Discuss the faculty learning communities you’ve been a part of or involved with - what’s similar and different, compared to this community?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How can joining a learning community of colleagues support departmental change?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Are there other ways to compensate faculty or recognize the time and effort they are investing?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7" name="Google Shape;157;g3659d854a5b_1_204"/>
          <p:cNvSpPr txBox="1"/>
          <p:nvPr>
            <p:ph idx="1" type="subTitle"/>
          </p:nvPr>
        </p:nvSpPr>
        <p:spPr>
          <a:xfrm>
            <a:off x="265500" y="828975"/>
            <a:ext cx="40452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$1000 to learn, discuss and plan changes; and free lunch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Informed by needs assessment 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Mix of folks teaching and not teaching 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Pre- and post-session work 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Handouts instead of slides </a:t>
            </a:r>
            <a:endParaRPr/>
          </a:p>
          <a:p>
            <a:pPr indent="-351948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AutoNum type="arabicPeriod"/>
            </a:pPr>
            <a:r>
              <a:rPr lang="en"/>
              <a:t>Everyone devised teaching intervention and approach for reflection on that intervention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solidFill>
                  <a:srgbClr val="0000FF"/>
                </a:solidFill>
              </a:rPr>
              <a:t>Preliminary Results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1271625"/>
            <a:ext cx="9144000" cy="26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 txBox="1"/>
          <p:nvPr>
            <p:ph type="title"/>
          </p:nvPr>
        </p:nvSpPr>
        <p:spPr>
          <a:xfrm>
            <a:off x="311700" y="226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Many faculty engaged in community!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Cohort 1 - Fall quarter 2024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11700" y="1638675"/>
            <a:ext cx="2028000" cy="18831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</a:t>
            </a:r>
            <a:b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Fellows Registered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3521788" y="1638675"/>
            <a:ext cx="2028000" cy="18831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b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Fellows attended first session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731875" y="1638675"/>
            <a:ext cx="2028000" cy="18831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b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Fellows completed all the work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2339700" y="2293875"/>
            <a:ext cx="11772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5554700" y="2293875"/>
            <a:ext cx="11772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6ccfccaf8_0_0"/>
          <p:cNvSpPr txBox="1"/>
          <p:nvPr>
            <p:ph type="title"/>
          </p:nvPr>
        </p:nvSpPr>
        <p:spPr>
          <a:xfrm>
            <a:off x="311700" y="149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Half of  participants were non-Senate faculty and half Senate faculty, including two vice chairs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79" name="Google Shape;179;g366ccfccaf8_0_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50" y="1153175"/>
            <a:ext cx="74580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2333500" y="14525"/>
            <a:ext cx="463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Departments of participants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311700" y="1076275"/>
            <a:ext cx="406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 Atmospheric and Oceanic Sciences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 Institute of the Environment and Sustainability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7 Chemistry and Biochemistry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2 Mathematics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 Earth, Planetary and Space Sciences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1 Statistics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762150" y="562800"/>
            <a:ext cx="2495700" cy="461700"/>
          </a:xfrm>
          <a:prstGeom prst="rect">
            <a:avLst/>
          </a:prstGeom>
          <a:solidFill>
            <a:srgbClr val="0000FF">
              <a:alpha val="633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Cohort 1 (Fall 2024)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965450" y="1260175"/>
            <a:ext cx="4178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Atmospheric and Oceanic Sciences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Chemistry and Biochemistry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Computer Science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Mathematics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Statistics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08150" y="4311400"/>
            <a:ext cx="4067100" cy="71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Taught between 100 and 1400 students per year, totalling 6,900 students per year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5296450" y="562800"/>
            <a:ext cx="3160200" cy="461700"/>
          </a:xfrm>
          <a:prstGeom prst="rect">
            <a:avLst/>
          </a:prstGeom>
          <a:solidFill>
            <a:srgbClr val="0000FF">
              <a:alpha val="633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Cohort 2 (Spring 2025)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009625" y="4311400"/>
            <a:ext cx="4016400" cy="71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Taught between </a:t>
            </a:r>
            <a:r>
              <a:rPr lang="en" sz="1600">
                <a:solidFill>
                  <a:schemeClr val="dk1"/>
                </a:solidFill>
              </a:rPr>
              <a:t>30 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1400 students per year, totalling </a:t>
            </a:r>
            <a:r>
              <a:rPr lang="en" sz="1600">
                <a:solidFill>
                  <a:schemeClr val="dk1"/>
                </a:solidFill>
              </a:rPr>
              <a:t>5,7</a:t>
            </a:r>
            <a:r>
              <a:rPr b="0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 students per year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243002" y="62950"/>
            <a:ext cx="8658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40"/>
              <a:buNone/>
            </a:pPr>
            <a:r>
              <a:rPr b="1" lang="en" sz="2480">
                <a:solidFill>
                  <a:srgbClr val="0000FF"/>
                </a:solidFill>
              </a:rPr>
              <a:t>UCLA’s Physical Sciences Faculty Learning Community for Inclusive Teaching Team</a:t>
            </a:r>
            <a:endParaRPr b="1" sz="2480">
              <a:solidFill>
                <a:srgbClr val="0000FF"/>
              </a:solidFill>
            </a:endParaRPr>
          </a:p>
        </p:txBody>
      </p:sp>
      <p:pic>
        <p:nvPicPr>
          <p:cNvPr descr="https://lh6.googleusercontent.com/LFc0zVOa2cFdqwWTFz9cclscF4eJqb0ICBzsEx8WV48jb6LxKI5zqz3FwiAxjjjdHixI5ffKvBAxbYNFEZFnBhqu-cE9Vb1W82sp-KsT8HUFnsftKyeHroOge4A965boM1dPU9WyeDk"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14958"/>
          <a:stretch/>
        </p:blipFill>
        <p:spPr>
          <a:xfrm>
            <a:off x="301175" y="942650"/>
            <a:ext cx="3722626" cy="105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nna Shaked" id="61" name="Google Shape;61;p2"/>
          <p:cNvPicPr preferRelativeResize="0"/>
          <p:nvPr/>
        </p:nvPicPr>
        <p:blipFill rotWithShape="1">
          <a:blip r:embed="rId4">
            <a:alphaModFix/>
          </a:blip>
          <a:srcRect b="27809" l="4794" r="15562" t="8417"/>
          <a:stretch/>
        </p:blipFill>
        <p:spPr>
          <a:xfrm>
            <a:off x="1155365" y="2051175"/>
            <a:ext cx="929245" cy="1059593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2"/>
          <p:cNvSpPr txBox="1"/>
          <p:nvPr/>
        </p:nvSpPr>
        <p:spPr>
          <a:xfrm>
            <a:off x="1111288" y="3213225"/>
            <a:ext cx="1050300" cy="1854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Shanna Shaked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(she/her)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 Associate Director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2550" y="3245925"/>
            <a:ext cx="1027200" cy="1814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Rachel Kennison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(she/her)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Director,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Teaching Professor, EEB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chel Kennison" id="64" name="Google Shape;64;p2"/>
          <p:cNvPicPr preferRelativeResize="0"/>
          <p:nvPr/>
        </p:nvPicPr>
        <p:blipFill rotWithShape="1">
          <a:blip r:embed="rId5">
            <a:alphaModFix/>
          </a:blip>
          <a:srcRect b="23275" l="37735" r="19561" t="23280"/>
          <a:stretch/>
        </p:blipFill>
        <p:spPr>
          <a:xfrm>
            <a:off x="108475" y="2051175"/>
            <a:ext cx="929246" cy="1059593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upriya" id="65" name="Google Shape;65;p2"/>
          <p:cNvPicPr preferRelativeResize="0"/>
          <p:nvPr/>
        </p:nvPicPr>
        <p:blipFill rotWithShape="1">
          <a:blip r:embed="rId6">
            <a:alphaModFix/>
          </a:blip>
          <a:srcRect b="38911" l="11596" r="6274" t="5934"/>
          <a:stretch/>
        </p:blipFill>
        <p:spPr>
          <a:xfrm>
            <a:off x="2200625" y="2051176"/>
            <a:ext cx="928525" cy="105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2"/>
          <p:cNvSpPr txBox="1"/>
          <p:nvPr/>
        </p:nvSpPr>
        <p:spPr>
          <a:xfrm>
            <a:off x="2193125" y="3213225"/>
            <a:ext cx="1027200" cy="1854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Supriya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she/they)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Director for Student Success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3269500" y="3213225"/>
            <a:ext cx="1050300" cy="1854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Harrison Parker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(he/him)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Postdoctoral Scholar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rrison Parker" id="68" name="Google Shape;68;p2"/>
          <p:cNvPicPr preferRelativeResize="0"/>
          <p:nvPr/>
        </p:nvPicPr>
        <p:blipFill rotWithShape="1">
          <a:blip r:embed="rId7">
            <a:alphaModFix/>
          </a:blip>
          <a:srcRect b="27976" l="25837" r="28989" t="5365"/>
          <a:stretch/>
        </p:blipFill>
        <p:spPr>
          <a:xfrm>
            <a:off x="3334696" y="2051175"/>
            <a:ext cx="925704" cy="10595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2"/>
          <p:cNvSpPr txBox="1"/>
          <p:nvPr/>
        </p:nvSpPr>
        <p:spPr>
          <a:xfrm>
            <a:off x="5752225" y="3232775"/>
            <a:ext cx="3160200" cy="899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Courey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(he/him)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Emeritus,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Dean for Inclusive Excellence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l Courey" id="70" name="Google Shape;70;p2"/>
          <p:cNvPicPr preferRelativeResize="0"/>
          <p:nvPr/>
        </p:nvPicPr>
        <p:blipFill rotWithShape="1">
          <a:blip r:embed="rId8">
            <a:alphaModFix/>
          </a:blip>
          <a:srcRect b="0" l="0" r="13194" t="0"/>
          <a:stretch/>
        </p:blipFill>
        <p:spPr>
          <a:xfrm>
            <a:off x="4671475" y="3087813"/>
            <a:ext cx="1027200" cy="11893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ear Garcia-Garibay" id="71" name="Google Shape;7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71475" y="1014750"/>
            <a:ext cx="4095225" cy="58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n Garcia - Garibay" id="72" name="Google Shape;7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71463" y="1706722"/>
            <a:ext cx="1027200" cy="12777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2"/>
          <p:cNvSpPr txBox="1"/>
          <p:nvPr/>
        </p:nvSpPr>
        <p:spPr>
          <a:xfrm>
            <a:off x="5752225" y="1968363"/>
            <a:ext cx="3267300" cy="899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Miguel Garcia-Garibay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(he/him)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 Dean of the College and Dean of Physical Sciences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 logo" id="74" name="Google Shape;7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48638" y="4380525"/>
            <a:ext cx="3160200" cy="6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271700" y="16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300">
                <a:solidFill>
                  <a:srgbClr val="0000FF"/>
                </a:solidFill>
              </a:rPr>
              <a:t>We were able to form a learning community fairly quickly </a:t>
            </a:r>
            <a:endParaRPr b="1" sz="2300">
              <a:solidFill>
                <a:srgbClr val="0000FF"/>
              </a:solidFill>
            </a:endParaRPr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380600" y="858450"/>
            <a:ext cx="83028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</a:rPr>
              <a:t>Participants shared that they liked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talking with and hearing from their peers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the “vibe” of the approach and the discussions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271700" y="2721475"/>
            <a:ext cx="3988200" cy="1979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“Really appreciate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 other teachers to talk to and get ideas from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I've learned so many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inspiring ideas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interactive teaching, making grading more fairs, and how to use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technology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997800" y="2660425"/>
            <a:ext cx="3575700" cy="2101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“It is really helpful to talk through ideas with others, and having the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amazing friends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CEILS facilitate this is what makes it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rise way above routine course-prep help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59d854a5b_1_255"/>
          <p:cNvSpPr txBox="1"/>
          <p:nvPr>
            <p:ph type="title"/>
          </p:nvPr>
        </p:nvSpPr>
        <p:spPr>
          <a:xfrm>
            <a:off x="0" y="135200"/>
            <a:ext cx="249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0">
                <a:solidFill>
                  <a:srgbClr val="0000FF"/>
                </a:solidFill>
              </a:rPr>
              <a:t>12/13 fellows indicated they would make a substantial instructional shift</a:t>
            </a:r>
            <a:endParaRPr b="1" sz="192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2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0">
                <a:solidFill>
                  <a:srgbClr val="0000FF"/>
                </a:solidFill>
              </a:rPr>
              <a:t>At least 8 fellows implemented one or more of these </a:t>
            </a:r>
            <a:r>
              <a:rPr b="1" lang="en" sz="1920">
                <a:solidFill>
                  <a:srgbClr val="0000FF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shift</a:t>
            </a:r>
            <a:r>
              <a:rPr b="1" lang="en" sz="1920">
                <a:solidFill>
                  <a:srgbClr val="0000FF"/>
                </a:solidFill>
              </a:rPr>
              <a:t>(s) by Spring 2025</a:t>
            </a:r>
            <a:endParaRPr b="1" sz="192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2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0">
                <a:solidFill>
                  <a:srgbClr val="0000FF"/>
                </a:solidFill>
              </a:rPr>
              <a:t>Seven pre/post syllabus pairs analyzed, 3 showed changes</a:t>
            </a:r>
            <a:endParaRPr b="1" sz="192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2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2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20">
              <a:solidFill>
                <a:srgbClr val="0000FF"/>
              </a:solidFill>
            </a:endParaRPr>
          </a:p>
        </p:txBody>
      </p:sp>
      <p:graphicFrame>
        <p:nvGraphicFramePr>
          <p:cNvPr id="204" name="Google Shape;204;g3659d854a5b_1_255"/>
          <p:cNvGraphicFramePr/>
          <p:nvPr/>
        </p:nvGraphicFramePr>
        <p:xfrm>
          <a:off x="2588450" y="13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{9EB63DCE-F155-43CC-A358-F03698117FCE}</a:tableStyleId>
              </a:tblPr>
              <a:tblGrid>
                <a:gridCol w="5662425"/>
                <a:gridCol w="762925"/>
              </a:tblGrid>
              <a:tr h="37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Instructional Shift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#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2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Increasing active learning 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Reducing the weight of high-stakes exams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Implementing LAs 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Integrating a TA expectations guide</a:t>
                      </a:r>
                      <a:endParaRPr sz="17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</a:t>
                      </a:r>
                      <a:endParaRPr sz="17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Added a mid-quarter or end-of-term feedback survey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2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Integrating exam wrappers</a:t>
                      </a:r>
                      <a:endParaRPr sz="17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Adding a group project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Incorporating an alternative grading system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3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Implementing credit for discussion section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2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Incorporating learning pods in discussion section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1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59d854a5b_1_305"/>
          <p:cNvSpPr txBox="1"/>
          <p:nvPr>
            <p:ph type="title"/>
          </p:nvPr>
        </p:nvSpPr>
        <p:spPr>
          <a:xfrm>
            <a:off x="311700" y="5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Limited or indistinct responses to prompt about plan for “becoming a change agent”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0" name="Google Shape;210;g3659d854a5b_1_305"/>
          <p:cNvSpPr txBox="1"/>
          <p:nvPr>
            <p:ph idx="1" type="body"/>
          </p:nvPr>
        </p:nvSpPr>
        <p:spPr>
          <a:xfrm>
            <a:off x="164100" y="1294550"/>
            <a:ext cx="8668200" cy="26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Differences in interpreting the “becoming a change agent” question (e.g. many had the perspective of change between an instructor with their students instead of an instructor with their colleagues/department)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We added some examples of what being a change agent might look like, and folks tended to stick to those instead of adding anything else in their response (e.g. supporting other colleagues incorporating evidence-based teaching)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59d854a5b_1_355"/>
          <p:cNvSpPr txBox="1"/>
          <p:nvPr>
            <p:ph type="title"/>
          </p:nvPr>
        </p:nvSpPr>
        <p:spPr>
          <a:xfrm>
            <a:off x="311700" y="246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0000FF"/>
                </a:solidFill>
              </a:rPr>
              <a:t>Adaptations based on what we learned from cohort 1 </a:t>
            </a:r>
            <a:endParaRPr b="1" sz="2520">
              <a:solidFill>
                <a:srgbClr val="0000FF"/>
              </a:solidFill>
            </a:endParaRPr>
          </a:p>
        </p:txBody>
      </p:sp>
      <p:sp>
        <p:nvSpPr>
          <p:cNvPr id="216" name="Google Shape;216;g3659d854a5b_1_3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Focus on implementing a change rather than becoming a change agent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Practice active learning strategies in the FLC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Peer-observation of their intervention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Made distinction between active learning and whole class discussions as an intervention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Asked for an annotated Syllabus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59d854a5b_1_405"/>
          <p:cNvSpPr txBox="1"/>
          <p:nvPr>
            <p:ph type="title"/>
          </p:nvPr>
        </p:nvSpPr>
        <p:spPr>
          <a:xfrm>
            <a:off x="265500" y="19335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Discussion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22" name="Google Shape;222;g3659d854a5b_1_40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How can we help faculty see themselves as agents of change (or do we need to)?</a:t>
            </a:r>
            <a:endParaRPr sz="2200">
              <a:solidFill>
                <a:srgbClr val="0000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How might you implement, adapt, or build on this learning community approach in your own institutions?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Share how your institutional role informs the approaches you are considering.</a:t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223" name="Google Shape;223;g3659d854a5b_1_405"/>
          <p:cNvSpPr txBox="1"/>
          <p:nvPr>
            <p:ph idx="1" type="subTitle"/>
          </p:nvPr>
        </p:nvSpPr>
        <p:spPr>
          <a:xfrm>
            <a:off x="386950" y="246600"/>
            <a:ext cx="4045200" cy="16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027">
                <a:solidFill>
                  <a:schemeClr val="dk1"/>
                </a:solidFill>
              </a:rPr>
              <a:t>We were able to support participants engaging in community and making substantial changes to teaching, but didn’t have enough time to also foster agents of change.</a:t>
            </a:r>
            <a:endParaRPr sz="202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2250" y="974000"/>
            <a:ext cx="4256850" cy="26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>
            <p:ph type="title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>
                <a:solidFill>
                  <a:srgbClr val="0000FF"/>
                </a:solidFill>
              </a:rPr>
              <a:t>Outline </a:t>
            </a:r>
            <a:endParaRPr b="1" sz="2920">
              <a:solidFill>
                <a:srgbClr val="0000FF"/>
              </a:solidFill>
            </a:endParaRPr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482200" y="1138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Why a faculty learning community?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Design, support and adapt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Discussion of Key elements of a faculty learning community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Preliminary results of the impacts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Discussion of Faculty Learning Communities and how you might implement an FLC at your institution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solidFill>
                  <a:srgbClr val="0000FF"/>
                </a:solidFill>
              </a:rPr>
              <a:t>Why a Learning Community?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311700" y="220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Effectiveness of faculty learning communities (FLC)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1" name="Google Shape;91;p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2029">
                <a:solidFill>
                  <a:schemeClr val="dk1"/>
                </a:solidFill>
              </a:rPr>
              <a:t>What is a faculty learning community? </a:t>
            </a:r>
            <a:endParaRPr b="1" sz="20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A faculty learning community is one </a:t>
            </a:r>
            <a:r>
              <a:rPr b="1" lang="en" sz="1729">
                <a:solidFill>
                  <a:schemeClr val="dk1"/>
                </a:solidFill>
              </a:rPr>
              <a:t>evidence-based approach</a:t>
            </a:r>
            <a:r>
              <a:rPr lang="en" sz="1729">
                <a:solidFill>
                  <a:schemeClr val="dk1"/>
                </a:solidFill>
              </a:rPr>
              <a:t> for supporting reflective practitioners of implementing </a:t>
            </a:r>
            <a:r>
              <a:rPr b="1" lang="en" sz="1729">
                <a:solidFill>
                  <a:schemeClr val="dk1"/>
                </a:solidFill>
              </a:rPr>
              <a:t>inclusive and research-based teaching (</a:t>
            </a:r>
            <a:r>
              <a:rPr lang="en" sz="1729">
                <a:solidFill>
                  <a:schemeClr val="dk1"/>
                </a:solidFill>
              </a:rPr>
              <a:t>Beach et al. 2012)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029">
                <a:solidFill>
                  <a:schemeClr val="dk1"/>
                </a:solidFill>
              </a:rPr>
              <a:t>What are key elements to create an effective FLC (Shadle et al. 2017)? </a:t>
            </a:r>
            <a:endParaRPr sz="20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Identify </a:t>
            </a:r>
            <a:r>
              <a:rPr b="1" lang="en" sz="1729">
                <a:solidFill>
                  <a:schemeClr val="dk1"/>
                </a:solidFill>
              </a:rPr>
              <a:t>barriers and drivers</a:t>
            </a:r>
            <a:endParaRPr b="1"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30"/>
              <a:buChar char="●"/>
            </a:pPr>
            <a:r>
              <a:rPr b="1" lang="en" sz="1729">
                <a:solidFill>
                  <a:schemeClr val="dk1"/>
                </a:solidFill>
              </a:rPr>
              <a:t>Compensate faculty </a:t>
            </a:r>
            <a:r>
              <a:rPr lang="en" sz="1729">
                <a:solidFill>
                  <a:schemeClr val="dk1"/>
                </a:solidFill>
              </a:rPr>
              <a:t>for time spent learning and implementing new practices</a:t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105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730"/>
              <a:buChar char="●"/>
            </a:pPr>
            <a:r>
              <a:rPr lang="en" sz="1729">
                <a:solidFill>
                  <a:schemeClr val="dk1"/>
                </a:solidFill>
              </a:rPr>
              <a:t>A community of practice </a:t>
            </a:r>
            <a:r>
              <a:rPr b="1" lang="en" sz="1729">
                <a:solidFill>
                  <a:schemeClr val="dk1"/>
                </a:solidFill>
              </a:rPr>
              <a:t>facilitated by pedagogy experts </a:t>
            </a:r>
            <a:r>
              <a:rPr lang="en" sz="1729">
                <a:solidFill>
                  <a:schemeClr val="dk1"/>
                </a:solidFill>
              </a:rPr>
              <a:t>to </a:t>
            </a:r>
            <a:r>
              <a:rPr b="1" lang="en" sz="1729">
                <a:solidFill>
                  <a:schemeClr val="dk1"/>
                </a:solidFill>
              </a:rPr>
              <a:t>discuss and reflect on </a:t>
            </a:r>
            <a:r>
              <a:rPr lang="en" sz="1729">
                <a:solidFill>
                  <a:schemeClr val="dk1"/>
                </a:solidFill>
              </a:rPr>
              <a:t>implementation </a:t>
            </a:r>
            <a:endParaRPr sz="172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solidFill>
                  <a:srgbClr val="0000FF"/>
                </a:solidFill>
              </a:rPr>
              <a:t>How we designed, supported and adapted this Faculty Learning Community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311700" y="204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Designing the Learning Community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385025" y="838225"/>
            <a:ext cx="85206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This project is the </a:t>
            </a:r>
            <a:r>
              <a:rPr b="1" lang="en">
                <a:solidFill>
                  <a:schemeClr val="dk1"/>
                </a:solidFill>
              </a:rPr>
              <a:t>collaboration</a:t>
            </a:r>
            <a:r>
              <a:rPr lang="en">
                <a:solidFill>
                  <a:schemeClr val="dk1"/>
                </a:solidFill>
              </a:rPr>
              <a:t> of researchers, administrators, multiple units, and learning center staff to support building of change agents (the participants, the facilitators, etc.)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Intramural Grant Proposal to </a:t>
            </a:r>
            <a:r>
              <a:rPr b="1" lang="en">
                <a:solidFill>
                  <a:schemeClr val="dk1"/>
                </a:solidFill>
              </a:rPr>
              <a:t>EDI office, partnership between CEILS and Physical Sciences (PS) Associate Dean for EDI, </a:t>
            </a:r>
            <a:r>
              <a:rPr lang="en">
                <a:solidFill>
                  <a:schemeClr val="dk1"/>
                </a:solidFill>
              </a:rPr>
              <a:t>funding support by the Dean of PS, matching EDI grant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>
                <a:solidFill>
                  <a:schemeClr val="dk1"/>
                </a:solidFill>
              </a:rPr>
              <a:t>Needs assessment </a:t>
            </a:r>
            <a:r>
              <a:rPr lang="en">
                <a:solidFill>
                  <a:schemeClr val="dk1"/>
                </a:solidFill>
              </a:rPr>
              <a:t>to understand how to focus the curriculum → Results of focus groups informed the curriculum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All participants asked to engage in </a:t>
            </a:r>
            <a:r>
              <a:rPr b="1" lang="en">
                <a:solidFill>
                  <a:schemeClr val="dk1"/>
                </a:solidFill>
              </a:rPr>
              <a:t>STEM inclusive teaching workshops prior to engaging </a:t>
            </a:r>
            <a:r>
              <a:rPr lang="en">
                <a:solidFill>
                  <a:schemeClr val="dk1"/>
                </a:solidFill>
              </a:rPr>
              <a:t>in learning community, so that everyone came in with </a:t>
            </a:r>
            <a:r>
              <a:rPr b="1" lang="en">
                <a:solidFill>
                  <a:schemeClr val="dk1"/>
                </a:solidFill>
              </a:rPr>
              <a:t>similar foundational knowledge</a:t>
            </a:r>
            <a:endParaRPr b="1"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Goal was not to be didactic, but to provide a structured experience with time to connect and build relationships that also included </a:t>
            </a:r>
            <a:r>
              <a:rPr b="1" lang="en">
                <a:solidFill>
                  <a:schemeClr val="dk1"/>
                </a:solidFill>
              </a:rPr>
              <a:t>pre-work to ground the learning in prior knowledge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b="1" lang="en">
                <a:solidFill>
                  <a:schemeClr val="dk1"/>
                </a:solidFill>
              </a:rPr>
              <a:t>post-work to integrate </a:t>
            </a:r>
            <a:r>
              <a:rPr lang="en">
                <a:solidFill>
                  <a:schemeClr val="dk1"/>
                </a:solidFill>
              </a:rPr>
              <a:t>what was learned from the conversations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Called PS-Faculty in Inclusive Teaching (PS-FIT) </a:t>
            </a:r>
            <a:r>
              <a:rPr b="1" lang="en">
                <a:solidFill>
                  <a:schemeClr val="dk1"/>
                </a:solidFill>
              </a:rPr>
              <a:t>Fellows </a:t>
            </a:r>
            <a:r>
              <a:rPr lang="en">
                <a:solidFill>
                  <a:schemeClr val="dk1"/>
                </a:solidFill>
              </a:rPr>
              <a:t>to elevate a commitment to teaching excellence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00FF"/>
                </a:solidFill>
              </a:rPr>
              <a:t>The Needs Assessment informed the design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8" name="Google Shape;108;p9"/>
          <p:cNvSpPr txBox="1"/>
          <p:nvPr>
            <p:ph idx="1" type="body"/>
          </p:nvPr>
        </p:nvSpPr>
        <p:spPr>
          <a:xfrm>
            <a:off x="311700" y="958150"/>
            <a:ext cx="8520600" cy="3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4 focus groups of 3-5 people per focus group → 16 total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4 of the 16 focus group participants signed up to join the FLC, others participated in recruiting their departmental colleagues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Faculty shared the </a:t>
            </a:r>
            <a:r>
              <a:rPr b="1" lang="en" u="sng">
                <a:solidFill>
                  <a:srgbClr val="351C75"/>
                </a:solidFill>
              </a:rPr>
              <a:t>topics and tools/resources</a:t>
            </a:r>
            <a:r>
              <a:rPr lang="en">
                <a:solidFill>
                  <a:srgbClr val="351C75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they would you like to be discussed to support them in creating a more equitable course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Focus group members asked for concrete tools and checklists, so we integrated </a:t>
            </a:r>
            <a:r>
              <a:rPr b="1" i="1" lang="en" u="sng">
                <a:solidFill>
                  <a:schemeClr val="dk1"/>
                </a:solidFill>
              </a:rPr>
              <a:t>Inclusive Teaching</a:t>
            </a:r>
            <a:r>
              <a:rPr lang="en">
                <a:solidFill>
                  <a:schemeClr val="dk1"/>
                </a:solidFill>
              </a:rPr>
              <a:t> book by Hogan and Sathy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Dean sent an invitation to all PS faculty through chairs (46% of fellows heard about the program through their chair or vice chair; 30% </a:t>
            </a:r>
            <a:r>
              <a:rPr lang="en">
                <a:solidFill>
                  <a:schemeClr val="dk1"/>
                </a:solidFill>
              </a:rPr>
              <a:t>through</a:t>
            </a:r>
            <a:r>
              <a:rPr lang="en">
                <a:solidFill>
                  <a:schemeClr val="dk1"/>
                </a:solidFill>
              </a:rPr>
              <a:t> a colleague)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219" y="3141725"/>
            <a:ext cx="4979826" cy="17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59d854a5b_1_49"/>
          <p:cNvSpPr txBox="1"/>
          <p:nvPr>
            <p:ph type="title"/>
          </p:nvPr>
        </p:nvSpPr>
        <p:spPr>
          <a:xfrm>
            <a:off x="311700" y="2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0000FF"/>
                </a:solidFill>
              </a:rPr>
              <a:t>Emergent Themes</a:t>
            </a:r>
            <a:endParaRPr b="1" sz="2720">
              <a:solidFill>
                <a:srgbClr val="0000FF"/>
              </a:solidFill>
            </a:endParaRPr>
          </a:p>
        </p:txBody>
      </p:sp>
      <p:sp>
        <p:nvSpPr>
          <p:cNvPr id="115" name="Google Shape;115;g3659d854a5b_1_49"/>
          <p:cNvSpPr/>
          <p:nvPr/>
        </p:nvSpPr>
        <p:spPr>
          <a:xfrm>
            <a:off x="170075" y="777800"/>
            <a:ext cx="2155800" cy="1494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topics were discussed explicitly through the lens of </a:t>
            </a:r>
            <a:r>
              <a:rPr b="1" lang="en"/>
              <a:t>large or GE courses</a:t>
            </a:r>
            <a:endParaRPr b="1"/>
          </a:p>
        </p:txBody>
      </p:sp>
      <p:sp>
        <p:nvSpPr>
          <p:cNvPr id="116" name="Google Shape;116;g3659d854a5b_1_49"/>
          <p:cNvSpPr/>
          <p:nvPr/>
        </p:nvSpPr>
        <p:spPr>
          <a:xfrm>
            <a:off x="2434925" y="777800"/>
            <a:ext cx="3575700" cy="1494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preference for </a:t>
            </a:r>
            <a:r>
              <a:rPr b="1" lang="en"/>
              <a:t>small, actionable changes</a:t>
            </a:r>
            <a:r>
              <a:rPr lang="en"/>
              <a:t> - feeling a lack of time to or burnout from redesigning courses (from going to remote for COVID or going to hybrid coming back from COVID)</a:t>
            </a:r>
            <a:endParaRPr/>
          </a:p>
        </p:txBody>
      </p:sp>
      <p:sp>
        <p:nvSpPr>
          <p:cNvPr id="117" name="Google Shape;117;g3659d854a5b_1_49"/>
          <p:cNvSpPr/>
          <p:nvPr/>
        </p:nvSpPr>
        <p:spPr>
          <a:xfrm>
            <a:off x="129875" y="2452875"/>
            <a:ext cx="2236200" cy="2049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recognize the </a:t>
            </a:r>
            <a:r>
              <a:rPr b="1" lang="en"/>
              <a:t>value of discussing topics with fellow faculty</a:t>
            </a:r>
            <a:r>
              <a:rPr lang="en"/>
              <a:t> and by extension maybe a learning community</a:t>
            </a:r>
            <a:endParaRPr/>
          </a:p>
        </p:txBody>
      </p:sp>
      <p:sp>
        <p:nvSpPr>
          <p:cNvPr id="118" name="Google Shape;118;g3659d854a5b_1_49"/>
          <p:cNvSpPr/>
          <p:nvPr/>
        </p:nvSpPr>
        <p:spPr>
          <a:xfrm>
            <a:off x="6339925" y="1748950"/>
            <a:ext cx="2496600" cy="1534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concerns about having less teaching support (e.g. </a:t>
            </a:r>
            <a:r>
              <a:rPr b="1" lang="en"/>
              <a:t>via fewer TAs</a:t>
            </a:r>
            <a:r>
              <a:rPr lang="en"/>
              <a:t>)</a:t>
            </a:r>
            <a:endParaRPr/>
          </a:p>
        </p:txBody>
      </p:sp>
      <p:sp>
        <p:nvSpPr>
          <p:cNvPr id="119" name="Google Shape;119;g3659d854a5b_1_49"/>
          <p:cNvSpPr/>
          <p:nvPr/>
        </p:nvSpPr>
        <p:spPr>
          <a:xfrm>
            <a:off x="2565150" y="2452875"/>
            <a:ext cx="3575700" cy="2049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desire for </a:t>
            </a:r>
            <a:r>
              <a:rPr b="1" lang="en"/>
              <a:t>proof or reassurance</a:t>
            </a:r>
            <a:r>
              <a:rPr lang="en"/>
              <a:t> that the changes that they make will be effective either from </a:t>
            </a:r>
            <a:r>
              <a:rPr b="1" lang="en"/>
              <a:t>evidence-based approaches and primary literature</a:t>
            </a:r>
            <a:r>
              <a:rPr lang="en"/>
              <a:t> and/or </a:t>
            </a:r>
            <a:r>
              <a:rPr b="1" lang="en"/>
              <a:t>from discussions with fellow PS faculty</a:t>
            </a:r>
            <a:r>
              <a:rPr lang="en"/>
              <a:t> that have implemented the changes and will speak to the efficacy and the details of their experiences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