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Lst>
  <p:sldSz cy="5143500" cx="9144000"/>
  <p:notesSz cx="6858000" cy="9144000"/>
  <p:embeddedFontLst>
    <p:embeddedFont>
      <p:font typeface="Roboto"/>
      <p:regular r:id="rId86"/>
      <p:bold r:id="rId87"/>
      <p:italic r:id="rId88"/>
      <p:boldItalic r:id="rId89"/>
    </p:embeddedFont>
    <p:embeddedFont>
      <p:font typeface="Open Sans"/>
      <p:regular r:id="rId90"/>
      <p:bold r:id="rId91"/>
      <p:italic r:id="rId92"/>
      <p:boldItalic r:id="rId9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CB76DCA-7371-479D-9DBB-645B74D75A87}">
  <a:tblStyle styleId="{4CB76DCA-7371-479D-9DBB-645B74D75A87}"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6F3E8B3F-4AEE-4DEB-8C14-113DAA369D21}"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slide" Target="slides/slide77.xml"/><Relationship Id="rId83" Type="http://schemas.openxmlformats.org/officeDocument/2006/relationships/slide" Target="slides/slide76.xml"/><Relationship Id="rId42" Type="http://schemas.openxmlformats.org/officeDocument/2006/relationships/slide" Target="slides/slide35.xml"/><Relationship Id="rId86" Type="http://schemas.openxmlformats.org/officeDocument/2006/relationships/font" Target="fonts/Roboto-regular.fntdata"/><Relationship Id="rId41" Type="http://schemas.openxmlformats.org/officeDocument/2006/relationships/slide" Target="slides/slide34.xml"/><Relationship Id="rId85" Type="http://schemas.openxmlformats.org/officeDocument/2006/relationships/slide" Target="slides/slide78.xml"/><Relationship Id="rId44" Type="http://schemas.openxmlformats.org/officeDocument/2006/relationships/slide" Target="slides/slide37.xml"/><Relationship Id="rId88" Type="http://schemas.openxmlformats.org/officeDocument/2006/relationships/font" Target="fonts/Roboto-italic.fntdata"/><Relationship Id="rId43" Type="http://schemas.openxmlformats.org/officeDocument/2006/relationships/slide" Target="slides/slide36.xml"/><Relationship Id="rId87" Type="http://schemas.openxmlformats.org/officeDocument/2006/relationships/font" Target="fonts/Roboto-bold.fntdata"/><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font" Target="fonts/Roboto-boldItalic.fntdata"/><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slide" Target="slides/slide68.xml"/><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slide" Target="slides/slide70.xml"/><Relationship Id="rId32" Type="http://schemas.openxmlformats.org/officeDocument/2006/relationships/slide" Target="slides/slide25.xml"/><Relationship Id="rId76" Type="http://schemas.openxmlformats.org/officeDocument/2006/relationships/slide" Target="slides/slide69.xml"/><Relationship Id="rId35" Type="http://schemas.openxmlformats.org/officeDocument/2006/relationships/slide" Target="slides/slide28.xml"/><Relationship Id="rId79" Type="http://schemas.openxmlformats.org/officeDocument/2006/relationships/slide" Target="slides/slide72.xml"/><Relationship Id="rId34" Type="http://schemas.openxmlformats.org/officeDocument/2006/relationships/slide" Target="slides/slide27.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91" Type="http://schemas.openxmlformats.org/officeDocument/2006/relationships/font" Target="fonts/OpenSans-bold.fntdata"/><Relationship Id="rId90" Type="http://schemas.openxmlformats.org/officeDocument/2006/relationships/font" Target="fonts/OpenSans-regular.fntdata"/><Relationship Id="rId93" Type="http://schemas.openxmlformats.org/officeDocument/2006/relationships/font" Target="fonts/OpenSans-boldItalic.fntdata"/><Relationship Id="rId92" Type="http://schemas.openxmlformats.org/officeDocument/2006/relationships/font" Target="fonts/OpenSans-italic.fntdata"/><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0" Type="http://schemas.openxmlformats.org/officeDocument/2006/relationships/hyperlink" Target="https://www.grandronde.org/" TargetMode="External"/><Relationship Id="rId22" Type="http://schemas.openxmlformats.org/officeDocument/2006/relationships/hyperlink" Target="http://www.ctsi.nsn.us/" TargetMode="External"/><Relationship Id="rId21" Type="http://schemas.openxmlformats.org/officeDocument/2006/relationships/hyperlink" Target="https://www.grandronde.org/" TargetMode="External"/><Relationship Id="rId24" Type="http://schemas.openxmlformats.org/officeDocument/2006/relationships/hyperlink" Target="https://diversity.oregonstate.edu/we-are-all-treaty-people" TargetMode="External"/><Relationship Id="rId23" Type="http://schemas.openxmlformats.org/officeDocument/2006/relationships/hyperlink" Target="http://www.ctsi.nsn.us/" TargetMode="External"/><Relationship Id="rId1" Type="http://schemas.openxmlformats.org/officeDocument/2006/relationships/notesMaster" Target="../notesMasters/notesMaster1.xml"/><Relationship Id="rId2" Type="http://schemas.openxmlformats.org/officeDocument/2006/relationships/hyperlink" Target="https://oregonstate.edu/land-acknowledgment" TargetMode="External"/><Relationship Id="rId3" Type="http://schemas.openxmlformats.org/officeDocument/2006/relationships/hyperlink" Target="https://dce.oregonstate.edu/nal" TargetMode="External"/><Relationship Id="rId4" Type="http://schemas.openxmlformats.org/officeDocument/2006/relationships/hyperlink" Target="https://www.hcn.org/issues/52.4/indigenous-affairs-education-land-grab-universities" TargetMode="External"/><Relationship Id="rId9" Type="http://schemas.openxmlformats.org/officeDocument/2006/relationships/hyperlink" Target="https://libraryguides.lanecc.edu/kalapuya" TargetMode="External"/><Relationship Id="rId26" Type="http://schemas.openxmlformats.org/officeDocument/2006/relationships/hyperlink" Target="https://doi.org/10.1017/heq.2019.31" TargetMode="External"/><Relationship Id="rId25" Type="http://schemas.openxmlformats.org/officeDocument/2006/relationships/hyperlink" Target="https://diversity.oregonstate.edu/we-are-all-treaty-people" TargetMode="External"/><Relationship Id="rId5" Type="http://schemas.openxmlformats.org/officeDocument/2006/relationships/hyperlink" Target="https://fiveoaksmuseum.org/exhibit/this-is-kalapuyan-land/" TargetMode="External"/><Relationship Id="rId6" Type="http://schemas.openxmlformats.org/officeDocument/2006/relationships/hyperlink" Target="http://www.ctsi.nsn.us/" TargetMode="External"/><Relationship Id="rId7" Type="http://schemas.openxmlformats.org/officeDocument/2006/relationships/hyperlink" Target="http://www.ctsi.nsn.us/" TargetMode="External"/><Relationship Id="rId8" Type="http://schemas.openxmlformats.org/officeDocument/2006/relationships/hyperlink" Target="https://libraryguides.lanecc.edu/kalapuya" TargetMode="External"/><Relationship Id="rId11" Type="http://schemas.openxmlformats.org/officeDocument/2006/relationships/hyperlink" Target="https://warmsprings-nsn.gov/history/" TargetMode="External"/><Relationship Id="rId10" Type="http://schemas.openxmlformats.org/officeDocument/2006/relationships/hyperlink" Target="https://warmsprings-nsn.gov/history/" TargetMode="External"/><Relationship Id="rId13" Type="http://schemas.openxmlformats.org/officeDocument/2006/relationships/hyperlink" Target="https://warmsprings-nsn.gov/history/" TargetMode="External"/><Relationship Id="rId12" Type="http://schemas.openxmlformats.org/officeDocument/2006/relationships/hyperlink" Target="https://warmsprings-nsn.gov/history/" TargetMode="External"/><Relationship Id="rId15" Type="http://schemas.openxmlformats.org/officeDocument/2006/relationships/hyperlink" Target="https://native-land.ca/territory-acknowledgement/" TargetMode="External"/><Relationship Id="rId14" Type="http://schemas.openxmlformats.org/officeDocument/2006/relationships/hyperlink" Target="https://native-land.ca/" TargetMode="External"/><Relationship Id="rId17" Type="http://schemas.openxmlformats.org/officeDocument/2006/relationships/hyperlink" Target="https://www.cbc.ca/radio/unreserved/redrawing-the-lines-1.4973363/i-regret-it-hayden-king-on-writing-ryerson-university-s-territorial-acknowledgement-1.4973371" TargetMode="External"/><Relationship Id="rId16" Type="http://schemas.openxmlformats.org/officeDocument/2006/relationships/hyperlink" Target="https://native-land.ca/territory-acknowledgement/" TargetMode="External"/><Relationship Id="rId19" Type="http://schemas.openxmlformats.org/officeDocument/2006/relationships/hyperlink" Target="https://ndnhistoryresearch.com/" TargetMode="External"/><Relationship Id="rId18" Type="http://schemas.openxmlformats.org/officeDocument/2006/relationships/hyperlink" Target="https://www.cbc.ca/radio/unreserved/redrawing-the-lines-1.4973363/i-regret-it-hayden-king-on-writing-ryerson-university-s-territorial-acknowledgement-1.4973371"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2bf75a04a1_0_151: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32bf75a04a1_0_151:notes"/>
          <p:cNvSpPr txBox="1"/>
          <p:nvPr>
            <p:ph idx="1" type="body"/>
          </p:nvPr>
        </p:nvSpPr>
        <p:spPr>
          <a:xfrm>
            <a:off x="685800" y="28365061"/>
            <a:ext cx="5486400" cy="26872200"/>
          </a:xfrm>
          <a:prstGeom prst="rect">
            <a:avLst/>
          </a:prstGeom>
          <a:noFill/>
          <a:ln>
            <a:noFill/>
          </a:ln>
        </p:spPr>
        <p:txBody>
          <a:bodyPr anchorCtr="0" anchor="t" bIns="93650" lIns="187300" spcFirstLastPara="1" rIns="187300" wrap="square" tIns="93650">
            <a:noAutofit/>
          </a:bodyPr>
          <a:lstStyle/>
          <a:p>
            <a:pPr indent="0" lvl="0" marL="0" rtl="0" algn="l">
              <a:spcBef>
                <a:spcPts val="0"/>
              </a:spcBef>
              <a:spcAft>
                <a:spcPts val="0"/>
              </a:spcAft>
              <a:buNone/>
            </a:pPr>
            <a:r>
              <a:rPr lang="en"/>
              <a:t>930</a:t>
            </a:r>
            <a:endParaRPr/>
          </a:p>
          <a:p>
            <a:pPr indent="0" lvl="0" marL="0" rtl="0" algn="l">
              <a:spcBef>
                <a:spcPts val="0"/>
              </a:spcBef>
              <a:spcAft>
                <a:spcPts val="0"/>
              </a:spcAft>
              <a:buNone/>
            </a:pPr>
            <a:r>
              <a:rPr lang="en"/>
              <a:t>Welcome </a:t>
            </a:r>
            <a:endParaRPr/>
          </a:p>
          <a:p>
            <a:pPr indent="0" lvl="0" marL="0" rtl="0" algn="l">
              <a:spcBef>
                <a:spcPts val="0"/>
              </a:spcBef>
              <a:spcAft>
                <a:spcPts val="0"/>
              </a:spcAft>
              <a:buNone/>
            </a:pPr>
            <a:r>
              <a:rPr lang="en"/>
              <a:t>Don't forget to introduce yourself!</a:t>
            </a:r>
            <a:endParaRPr/>
          </a:p>
          <a:p>
            <a:pPr indent="0" lvl="0" marL="0" rtl="0" algn="l">
              <a:spcBef>
                <a:spcPts val="0"/>
              </a:spcBef>
              <a:spcAft>
                <a:spcPts val="0"/>
              </a:spcAft>
              <a:buNone/>
            </a:pPr>
            <a:r>
              <a:rPr lang="en"/>
              <a:t>Why are we here today… to celebrate, to reflect, to look forward, to build community on the things that have happened during, since, and around IE@OSU. Our grant funded project to make STEM education more inclusive, equitable and accessible. Before XXX welcomes us, first let’s acknowledge….</a:t>
            </a:r>
            <a:endParaRPr/>
          </a:p>
        </p:txBody>
      </p:sp>
      <p:sp>
        <p:nvSpPr>
          <p:cNvPr id="121" name="Google Shape;121;g32bf75a04a1_0_151:notes"/>
          <p:cNvSpPr txBox="1"/>
          <p:nvPr>
            <p:ph idx="12" type="sldNum"/>
          </p:nvPr>
        </p:nvSpPr>
        <p:spPr>
          <a:xfrm>
            <a:off x="3884613" y="56719758"/>
            <a:ext cx="2971800" cy="2985900"/>
          </a:xfrm>
          <a:prstGeom prst="rect">
            <a:avLst/>
          </a:prstGeom>
          <a:noFill/>
          <a:ln>
            <a:noFill/>
          </a:ln>
        </p:spPr>
        <p:txBody>
          <a:bodyPr anchorCtr="0" anchor="b" bIns="93650" lIns="187300" spcFirstLastPara="1" rIns="187300" wrap="square" tIns="936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2bf75a04a1_0_202: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32bf75a04a1_0_202: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2bf75a04a1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2bf75a04a1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2bf75a04a1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2bf75a04a1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2bf75a04a1_2_6: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2bf75a04a1_2_6: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Somewhere DEI was added to handbook</a:t>
            </a:r>
            <a:endParaRPr/>
          </a:p>
        </p:txBody>
      </p:sp>
      <p:sp>
        <p:nvSpPr>
          <p:cNvPr id="215" name="Google Shape;215;g32bf75a04a1_2_6: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2bf75a04a1_0_305: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2bf75a04a1_0_305: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mission was this.  Our lever for change was stem faculty and associated non -teaching faculty partners hwo influenc academic programs and student experiences in different ways. - inadvertently increase student success onf underrepresented groups some focus on first gen, disability that might be unique to OSU</a:t>
            </a:r>
            <a:endParaRPr/>
          </a:p>
        </p:txBody>
      </p:sp>
      <p:sp>
        <p:nvSpPr>
          <p:cNvPr id="225" name="Google Shape;225;g32bf75a04a1_0_305: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2bf75a04a1_0_381: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2bf75a04a1_0_381: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~40 hours per total experience</a:t>
            </a:r>
            <a:endParaRPr/>
          </a:p>
          <a:p>
            <a:pPr indent="0" lvl="0" marL="0" rtl="0" algn="l">
              <a:spcBef>
                <a:spcPts val="0"/>
              </a:spcBef>
              <a:spcAft>
                <a:spcPts val="0"/>
              </a:spcAft>
              <a:buNone/>
            </a:pPr>
            <a:r>
              <a:t/>
            </a:r>
            <a:endParaRPr/>
          </a:p>
        </p:txBody>
      </p:sp>
      <p:sp>
        <p:nvSpPr>
          <p:cNvPr id="232" name="Google Shape;232;g32bf75a04a1_0_381: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2bf75a04a1_0_388: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32bf75a04a1_0_388:notes"/>
          <p:cNvSpPr txBox="1"/>
          <p:nvPr>
            <p:ph idx="1" type="body"/>
          </p:nvPr>
        </p:nvSpPr>
        <p:spPr>
          <a:xfrm>
            <a:off x="685800" y="28365061"/>
            <a:ext cx="5486400" cy="26872200"/>
          </a:xfrm>
          <a:prstGeom prst="rect">
            <a:avLst/>
          </a:prstGeom>
          <a:noFill/>
          <a:ln>
            <a:noFill/>
          </a:ln>
        </p:spPr>
        <p:txBody>
          <a:bodyPr anchorCtr="0" anchor="t" bIns="93650" lIns="187300" spcFirstLastPara="1" rIns="187300" wrap="square" tIns="93650">
            <a:noAutofit/>
          </a:bodyPr>
          <a:lstStyle/>
          <a:p>
            <a:pPr indent="0" lvl="0" marL="0" rtl="0" algn="l">
              <a:spcBef>
                <a:spcPts val="0"/>
              </a:spcBef>
              <a:spcAft>
                <a:spcPts val="0"/>
              </a:spcAft>
              <a:buSzPts val="1100"/>
              <a:buNone/>
            </a:pPr>
            <a:r>
              <a:rPr lang="en"/>
              <a:t>~40 hours per total experience, ~20 hours in academy, 20 hours more of PLC</a:t>
            </a:r>
            <a:endParaRPr/>
          </a:p>
          <a:p>
            <a:pPr indent="0" lvl="0" marL="0" rtl="0" algn="l">
              <a:spcBef>
                <a:spcPts val="0"/>
              </a:spcBef>
              <a:spcAft>
                <a:spcPts val="0"/>
              </a:spcAft>
              <a:buSzPts val="1100"/>
              <a:buNone/>
            </a:pPr>
            <a:r>
              <a:rPr lang="en"/>
              <a:t>Iterative, adaptable for COVID especially</a:t>
            </a:r>
            <a:endParaRPr/>
          </a:p>
          <a:p>
            <a:pPr indent="0" lvl="0" marL="0" rtl="0" algn="l">
              <a:spcBef>
                <a:spcPts val="0"/>
              </a:spcBef>
              <a:spcAft>
                <a:spcPts val="0"/>
              </a:spcAft>
              <a:buSzPts val="1100"/>
              <a:buNone/>
            </a:pPr>
            <a:r>
              <a:rPr lang="en"/>
              <a:t>Whole curriculum available</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Academy outcomes:</a:t>
            </a:r>
            <a:endParaRPr/>
          </a:p>
          <a:p>
            <a:pPr indent="0" lvl="0" marL="0" rtl="0" algn="l">
              <a:spcBef>
                <a:spcPts val="0"/>
              </a:spcBef>
              <a:spcAft>
                <a:spcPts val="0"/>
              </a:spcAft>
              <a:buClr>
                <a:schemeClr val="dk1"/>
              </a:buClr>
              <a:buSzPts val="1100"/>
              <a:buFont typeface="Arial"/>
              <a:buNone/>
            </a:pPr>
            <a:r>
              <a:rPr lang="en"/>
              <a:t>Develop a shared understanding of why Inclusive Excellence is important and what it means in our context</a:t>
            </a:r>
            <a:endParaRPr/>
          </a:p>
          <a:p>
            <a:pPr indent="0" lvl="0" marL="0" rtl="0" algn="l">
              <a:spcBef>
                <a:spcPts val="0"/>
              </a:spcBef>
              <a:spcAft>
                <a:spcPts val="0"/>
              </a:spcAft>
              <a:buClr>
                <a:schemeClr val="dk1"/>
              </a:buClr>
              <a:buSzPts val="1100"/>
              <a:buFont typeface="Arial"/>
              <a:buNone/>
            </a:pPr>
            <a:r>
              <a:rPr lang="en"/>
              <a:t>Develop empathy and understanding of historically excluded and marginalized individuals, particularly in STEM</a:t>
            </a:r>
            <a:endParaRPr/>
          </a:p>
          <a:p>
            <a:pPr indent="0" lvl="0" marL="0" rtl="0" algn="l">
              <a:spcBef>
                <a:spcPts val="0"/>
              </a:spcBef>
              <a:spcAft>
                <a:spcPts val="0"/>
              </a:spcAft>
              <a:buClr>
                <a:schemeClr val="dk1"/>
              </a:buClr>
              <a:buSzPts val="1100"/>
              <a:buFont typeface="Arial"/>
              <a:buNone/>
            </a:pPr>
            <a:r>
              <a:rPr lang="en"/>
              <a:t>Use our understanding of the community that we serve (i.e. our learners, our GTAs, our faculty, etc.) in our work </a:t>
            </a:r>
            <a:endParaRPr/>
          </a:p>
          <a:p>
            <a:pPr indent="0" lvl="0" marL="0" rtl="0" algn="l">
              <a:spcBef>
                <a:spcPts val="0"/>
              </a:spcBef>
              <a:spcAft>
                <a:spcPts val="0"/>
              </a:spcAft>
              <a:buClr>
                <a:schemeClr val="dk1"/>
              </a:buClr>
              <a:buSzPts val="1100"/>
              <a:buFont typeface="Arial"/>
              <a:buNone/>
            </a:pPr>
            <a:r>
              <a:rPr lang="en"/>
              <a:t>Reflect on our individual identities and experiences and how these bias our practice</a:t>
            </a:r>
            <a:endParaRPr/>
          </a:p>
          <a:p>
            <a:pPr indent="0" lvl="0" marL="0" rtl="0" algn="l">
              <a:spcBef>
                <a:spcPts val="0"/>
              </a:spcBef>
              <a:spcAft>
                <a:spcPts val="0"/>
              </a:spcAft>
              <a:buClr>
                <a:schemeClr val="dk1"/>
              </a:buClr>
              <a:buSzPts val="1100"/>
              <a:buFont typeface="Arial"/>
              <a:buNone/>
            </a:pPr>
            <a:r>
              <a:rPr lang="en"/>
              <a:t>Recognize the role that we, as holistic individuals, play in building an inclusive and critical academic community</a:t>
            </a:r>
            <a:endParaRPr/>
          </a:p>
          <a:p>
            <a:pPr indent="0" lvl="0" marL="0" rtl="0" algn="l">
              <a:spcBef>
                <a:spcPts val="0"/>
              </a:spcBef>
              <a:spcAft>
                <a:spcPts val="0"/>
              </a:spcAft>
              <a:buClr>
                <a:schemeClr val="dk1"/>
              </a:buClr>
              <a:buSzPts val="1100"/>
              <a:buFont typeface="Arial"/>
              <a:buNone/>
            </a:pPr>
            <a:r>
              <a:rPr lang="en"/>
              <a:t>Describe how pedagogical practices have the potential to impact students’ sense of belonging</a:t>
            </a:r>
            <a:endParaRPr/>
          </a:p>
          <a:p>
            <a:pPr indent="0" lvl="0" marL="0" rtl="0" algn="l">
              <a:spcBef>
                <a:spcPts val="0"/>
              </a:spcBef>
              <a:spcAft>
                <a:spcPts val="0"/>
              </a:spcAft>
              <a:buClr>
                <a:schemeClr val="dk1"/>
              </a:buClr>
              <a:buSzPts val="1100"/>
              <a:buFont typeface="Arial"/>
              <a:buNone/>
            </a:pPr>
            <a:r>
              <a:rPr lang="en"/>
              <a:t>Develop and implement an action plan that includes goals, outcomes, actions and assessment of actions</a:t>
            </a:r>
            <a:endParaRPr/>
          </a:p>
          <a:p>
            <a:pPr indent="0" lvl="0" marL="0" rtl="0" algn="l">
              <a:spcBef>
                <a:spcPts val="0"/>
              </a:spcBef>
              <a:spcAft>
                <a:spcPts val="0"/>
              </a:spcAft>
              <a:buClr>
                <a:schemeClr val="dk1"/>
              </a:buClr>
              <a:buSzPts val="1100"/>
              <a:buFont typeface="Arial"/>
              <a:buNone/>
            </a:pPr>
            <a:r>
              <a:rPr lang="en"/>
              <a:t>Envision levers and anticipate barriers to achieving the goals of IE@OSU in our spheres of influence</a:t>
            </a:r>
            <a:endParaRPr/>
          </a:p>
          <a:p>
            <a:pPr indent="0" lvl="0" marL="0" rtl="0" algn="l">
              <a:spcBef>
                <a:spcPts val="0"/>
              </a:spcBef>
              <a:spcAft>
                <a:spcPts val="0"/>
              </a:spcAft>
              <a:buClr>
                <a:schemeClr val="dk1"/>
              </a:buClr>
              <a:buSzPts val="1100"/>
              <a:buFont typeface="Arial"/>
              <a:buNone/>
            </a:pPr>
            <a:r>
              <a:rPr lang="en"/>
              <a:t>Prioritize inclusion, equity, access, and social justice in our work in STEM</a:t>
            </a:r>
            <a:endParaRPr/>
          </a:p>
          <a:p>
            <a:pPr indent="0" lvl="0" marL="0" rtl="0" algn="l">
              <a:spcBef>
                <a:spcPts val="0"/>
              </a:spcBef>
              <a:spcAft>
                <a:spcPts val="0"/>
              </a:spcAft>
              <a:buClr>
                <a:schemeClr val="dk1"/>
              </a:buClr>
              <a:buSzPts val="1100"/>
              <a:buFont typeface="Arial"/>
              <a:buNone/>
            </a:pPr>
            <a:r>
              <a:rPr lang="en"/>
              <a:t>Build and participate in a sustaining community of practice around the goals of IE@OSU </a:t>
            </a:r>
            <a:endParaRPr/>
          </a:p>
          <a:p>
            <a:pPr indent="0" lvl="0" marL="0" rtl="0" algn="l">
              <a:spcBef>
                <a:spcPts val="0"/>
              </a:spcBef>
              <a:spcAft>
                <a:spcPts val="0"/>
              </a:spcAft>
              <a:buNone/>
            </a:pPr>
            <a:r>
              <a:t/>
            </a:r>
            <a:endParaRPr/>
          </a:p>
        </p:txBody>
      </p:sp>
      <p:sp>
        <p:nvSpPr>
          <p:cNvPr id="240" name="Google Shape;240;g32bf75a04a1_0_388:notes"/>
          <p:cNvSpPr txBox="1"/>
          <p:nvPr>
            <p:ph idx="12" type="sldNum"/>
          </p:nvPr>
        </p:nvSpPr>
        <p:spPr>
          <a:xfrm>
            <a:off x="3884613" y="56719758"/>
            <a:ext cx="2971800" cy="2985900"/>
          </a:xfrm>
          <a:prstGeom prst="rect">
            <a:avLst/>
          </a:prstGeom>
          <a:noFill/>
          <a:ln>
            <a:noFill/>
          </a:ln>
        </p:spPr>
        <p:txBody>
          <a:bodyPr anchorCtr="0" anchor="b" bIns="93650" lIns="187300" spcFirstLastPara="1" rIns="187300" wrap="square" tIns="936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2bf75a04a1_0_402:notes"/>
          <p:cNvSpPr/>
          <p:nvPr>
            <p:ph idx="2" type="sldImg"/>
          </p:nvPr>
        </p:nvSpPr>
        <p:spPr>
          <a:xfrm>
            <a:off x="-4540019" y="4478735"/>
            <a:ext cx="129990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32bf75a04a1_0_402:notes"/>
          <p:cNvSpPr txBox="1"/>
          <p:nvPr>
            <p:ph idx="1" type="body"/>
          </p:nvPr>
        </p:nvSpPr>
        <p:spPr>
          <a:xfrm>
            <a:off x="685800" y="28365061"/>
            <a:ext cx="5486400" cy="26872200"/>
          </a:xfrm>
          <a:prstGeom prst="rect">
            <a:avLst/>
          </a:prstGeom>
          <a:noFill/>
          <a:ln>
            <a:noFill/>
          </a:ln>
        </p:spPr>
        <p:txBody>
          <a:bodyPr anchorCtr="0" anchor="t" bIns="93650" lIns="187300" spcFirstLastPara="1" rIns="187300" wrap="square" tIns="9365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In online course</a:t>
            </a:r>
            <a:endParaRPr/>
          </a:p>
          <a:p>
            <a:pPr indent="0" lvl="0" marL="0" rtl="0" algn="l">
              <a:spcBef>
                <a:spcPts val="0"/>
              </a:spcBef>
              <a:spcAft>
                <a:spcPts val="0"/>
              </a:spcAft>
              <a:buNone/>
            </a:pPr>
            <a:r>
              <a:rPr lang="en"/>
              <a:t>Discussion boards</a:t>
            </a:r>
            <a:endParaRPr/>
          </a:p>
          <a:p>
            <a:pPr indent="0" lvl="0" marL="0" rtl="0" algn="l">
              <a:spcBef>
                <a:spcPts val="0"/>
              </a:spcBef>
              <a:spcAft>
                <a:spcPts val="0"/>
              </a:spcAft>
              <a:buNone/>
            </a:pPr>
            <a:r>
              <a:rPr lang="en"/>
              <a:t>Now permeated throughout all sections</a:t>
            </a:r>
            <a:endParaRPr/>
          </a:p>
          <a:p>
            <a:pPr indent="0" lvl="0" marL="0" rtl="0" algn="l">
              <a:spcBef>
                <a:spcPts val="0"/>
              </a:spcBef>
              <a:spcAft>
                <a:spcPts val="0"/>
              </a:spcAft>
              <a:buNone/>
            </a:pPr>
            <a:r>
              <a:t/>
            </a:r>
            <a:endParaRPr/>
          </a:p>
        </p:txBody>
      </p:sp>
      <p:sp>
        <p:nvSpPr>
          <p:cNvPr id="248" name="Google Shape;248;g32bf75a04a1_0_402:notes"/>
          <p:cNvSpPr txBox="1"/>
          <p:nvPr>
            <p:ph idx="12" type="sldNum"/>
          </p:nvPr>
        </p:nvSpPr>
        <p:spPr>
          <a:xfrm>
            <a:off x="3884613" y="56719758"/>
            <a:ext cx="2971800" cy="2985900"/>
          </a:xfrm>
          <a:prstGeom prst="rect">
            <a:avLst/>
          </a:prstGeom>
          <a:noFill/>
          <a:ln>
            <a:noFill/>
          </a:ln>
        </p:spPr>
        <p:txBody>
          <a:bodyPr anchorCtr="0" anchor="b" bIns="93650" lIns="187300" spcFirstLastPara="1" rIns="187300" wrap="square" tIns="936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2bf75a04a1_2_0: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2bf75a04a1_2_0: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32bf75a04a1_2_0: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2bf75a04a1_0_408: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2bf75a04a1_0_408: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32bf75a04a1_0_408: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66b2e3e03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66b2e3e03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2db2f683b8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2db2f683b8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2eb83e2bff_1_0:notes"/>
          <p:cNvSpPr/>
          <p:nvPr>
            <p:ph idx="2" type="sldImg"/>
          </p:nvPr>
        </p:nvSpPr>
        <p:spPr>
          <a:xfrm>
            <a:off x="381000" y="4669277"/>
            <a:ext cx="6096000" cy="233463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2eb83e2bff_1_0:notes"/>
          <p:cNvSpPr txBox="1"/>
          <p:nvPr>
            <p:ph idx="1" type="body"/>
          </p:nvPr>
        </p:nvSpPr>
        <p:spPr>
          <a:xfrm>
            <a:off x="685800" y="29572085"/>
            <a:ext cx="5486400" cy="2801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32eb83e2bff_1_0:notes"/>
          <p:cNvSpPr txBox="1"/>
          <p:nvPr>
            <p:ph idx="12" type="sldNum"/>
          </p:nvPr>
        </p:nvSpPr>
        <p:spPr>
          <a:xfrm>
            <a:off x="3884613" y="59133367"/>
            <a:ext cx="2971800" cy="31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30292e9521_1_0: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330292e9521_1_0:notes"/>
          <p:cNvSpPr txBox="1"/>
          <p:nvPr>
            <p:ph idx="1" type="body"/>
          </p:nvPr>
        </p:nvSpPr>
        <p:spPr>
          <a:xfrm>
            <a:off x="685800" y="28365061"/>
            <a:ext cx="5486400" cy="26872200"/>
          </a:xfrm>
          <a:prstGeom prst="rect">
            <a:avLst/>
          </a:prstGeom>
          <a:noFill/>
          <a:ln>
            <a:noFill/>
          </a:ln>
        </p:spPr>
        <p:txBody>
          <a:bodyPr anchorCtr="0" anchor="t" bIns="93650" lIns="187300" spcFirstLastPara="1" rIns="187300" wrap="square" tIns="93650">
            <a:noAutofit/>
          </a:bodyPr>
          <a:lstStyle/>
          <a:p>
            <a:pPr indent="0" lvl="0" marL="0" rtl="0" algn="l">
              <a:spcBef>
                <a:spcPts val="0"/>
              </a:spcBef>
              <a:spcAft>
                <a:spcPts val="0"/>
              </a:spcAft>
              <a:buNone/>
            </a:pPr>
            <a:r>
              <a:t/>
            </a:r>
            <a:endParaRPr/>
          </a:p>
        </p:txBody>
      </p:sp>
      <p:sp>
        <p:nvSpPr>
          <p:cNvPr id="284" name="Google Shape;284;g330292e9521_1_0:notes"/>
          <p:cNvSpPr txBox="1"/>
          <p:nvPr>
            <p:ph idx="12" type="sldNum"/>
          </p:nvPr>
        </p:nvSpPr>
        <p:spPr>
          <a:xfrm>
            <a:off x="3884613" y="56719758"/>
            <a:ext cx="2971800" cy="2985900"/>
          </a:xfrm>
          <a:prstGeom prst="rect">
            <a:avLst/>
          </a:prstGeom>
          <a:noFill/>
          <a:ln>
            <a:noFill/>
          </a:ln>
        </p:spPr>
        <p:txBody>
          <a:bodyPr anchorCtr="0" anchor="b" bIns="93650" lIns="187300" spcFirstLastPara="1" rIns="187300" wrap="square" tIns="936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30292e9521_1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g330292e9521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30292e9521_1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330292e9521_1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
              <a:t>5 minutes </a:t>
            </a:r>
            <a:endParaRPr/>
          </a:p>
          <a:p>
            <a:pPr indent="0" lvl="0" marL="0" rtl="0" algn="l">
              <a:lnSpc>
                <a:spcPct val="100000"/>
              </a:lnSpc>
              <a:spcBef>
                <a:spcPts val="0"/>
              </a:spcBef>
              <a:spcAft>
                <a:spcPts val="0"/>
              </a:spcAft>
              <a:buClr>
                <a:schemeClr val="dk1"/>
              </a:buClr>
              <a:buSzPts val="1400"/>
              <a:buFont typeface="Arial"/>
              <a:buNone/>
            </a:pPr>
            <a:r>
              <a:rPr lang="en"/>
              <a:t>10:50-10:55</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296" name="Google Shape;296;g330292e9521_1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30292e9521_1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330292e9521_1_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
              <a:t>15 minutes Groups of 2</a:t>
            </a:r>
            <a:endParaRPr/>
          </a:p>
          <a:p>
            <a:pPr indent="0" lvl="0" marL="0" rtl="0" algn="l">
              <a:lnSpc>
                <a:spcPct val="100000"/>
              </a:lnSpc>
              <a:spcBef>
                <a:spcPts val="0"/>
              </a:spcBef>
              <a:spcAft>
                <a:spcPts val="0"/>
              </a:spcAft>
              <a:buClr>
                <a:schemeClr val="dk1"/>
              </a:buClr>
              <a:buSzPts val="1400"/>
              <a:buFont typeface="Arial"/>
              <a:buNone/>
            </a:pPr>
            <a:r>
              <a:rPr lang="en"/>
              <a:t>Share out further? </a:t>
            </a:r>
            <a:endParaRPr/>
          </a:p>
          <a:p>
            <a:pPr indent="0" lvl="0" marL="0" rtl="0" algn="l">
              <a:lnSpc>
                <a:spcPct val="100000"/>
              </a:lnSpc>
              <a:spcBef>
                <a:spcPts val="0"/>
              </a:spcBef>
              <a:spcAft>
                <a:spcPts val="0"/>
              </a:spcAft>
              <a:buClr>
                <a:schemeClr val="dk1"/>
              </a:buClr>
              <a:buSzPts val="1400"/>
              <a:buFont typeface="Arial"/>
              <a:buNone/>
            </a:pPr>
            <a:r>
              <a:rPr lang="en"/>
              <a:t>11-11:15</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304" name="Google Shape;304;g330292e9521_1_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30292e9521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330292e9521_1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312" name="Google Shape;312;g330292e9521_1_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30292e9521_1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330292e9521_1_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g330292e9521_1_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30292e9521_1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330292e9521_1_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Action Planning 11:15-11:45</a:t>
            </a:r>
            <a:endParaRPr/>
          </a:p>
        </p:txBody>
      </p:sp>
      <p:sp>
        <p:nvSpPr>
          <p:cNvPr id="328" name="Google Shape;328;g330292e9521_1_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30292e9521_1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330292e9521_1_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8" name="Google Shape;338;g330292e9521_1_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2bf75a04a1_0_166: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2bf75a04a1_0_166: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9:45</a:t>
            </a:r>
            <a:endParaRPr/>
          </a:p>
        </p:txBody>
      </p:sp>
      <p:sp>
        <p:nvSpPr>
          <p:cNvPr id="135" name="Google Shape;135;g32bf75a04a1_0_166: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30292e9521_1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330292e9521_1_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5" name="Google Shape;345;g330292e9521_1_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30292e9521_1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330292e9521_1_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15 share</a:t>
            </a:r>
            <a:endParaRPr/>
          </a:p>
        </p:txBody>
      </p:sp>
      <p:sp>
        <p:nvSpPr>
          <p:cNvPr id="353" name="Google Shape;353;g330292e9521_1_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30292e9521_1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330292e9521_1_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g330292e9521_1_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2db2f683b8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2db2f683b8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30292e9521_1_140:notes"/>
          <p:cNvSpPr/>
          <p:nvPr>
            <p:ph idx="2" type="sldImg"/>
          </p:nvPr>
        </p:nvSpPr>
        <p:spPr>
          <a:xfrm>
            <a:off x="-7945045" y="4478735"/>
            <a:ext cx="227478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330292e9521_1_140:notes"/>
          <p:cNvSpPr txBox="1"/>
          <p:nvPr>
            <p:ph idx="1" type="body"/>
          </p:nvPr>
        </p:nvSpPr>
        <p:spPr>
          <a:xfrm>
            <a:off x="685800" y="28365061"/>
            <a:ext cx="5486400" cy="26872200"/>
          </a:xfrm>
          <a:prstGeom prst="rect">
            <a:avLst/>
          </a:prstGeom>
          <a:noFill/>
          <a:ln>
            <a:noFill/>
          </a:ln>
        </p:spPr>
        <p:txBody>
          <a:bodyPr anchorCtr="0" anchor="t" bIns="93650" lIns="187300" spcFirstLastPara="1" rIns="187300" wrap="square" tIns="93650">
            <a:noAutofit/>
          </a:bodyPr>
          <a:lstStyle/>
          <a:p>
            <a:pPr indent="0" lvl="0" marL="0" rtl="0" algn="l">
              <a:spcBef>
                <a:spcPts val="0"/>
              </a:spcBef>
              <a:spcAft>
                <a:spcPts val="0"/>
              </a:spcAft>
              <a:buNone/>
            </a:pPr>
            <a:r>
              <a:t/>
            </a:r>
            <a:endParaRPr/>
          </a:p>
        </p:txBody>
      </p:sp>
      <p:sp>
        <p:nvSpPr>
          <p:cNvPr id="373" name="Google Shape;373;g330292e9521_1_140:notes"/>
          <p:cNvSpPr txBox="1"/>
          <p:nvPr>
            <p:ph idx="12" type="sldNum"/>
          </p:nvPr>
        </p:nvSpPr>
        <p:spPr>
          <a:xfrm>
            <a:off x="3884613" y="56719758"/>
            <a:ext cx="2971800" cy="2985900"/>
          </a:xfrm>
          <a:prstGeom prst="rect">
            <a:avLst/>
          </a:prstGeom>
          <a:noFill/>
          <a:ln>
            <a:noFill/>
          </a:ln>
        </p:spPr>
        <p:txBody>
          <a:bodyPr anchorCtr="0" anchor="b" bIns="93650" lIns="187300" spcFirstLastPara="1" rIns="187300" wrap="square" tIns="936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30292e9521_1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30292e9521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30292e9521_1_151:notes"/>
          <p:cNvSpPr/>
          <p:nvPr>
            <p:ph idx="2" type="sldImg"/>
          </p:nvPr>
        </p:nvSpPr>
        <p:spPr>
          <a:xfrm>
            <a:off x="-7945060"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30292e9521_1_151: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330292e9521_1_151: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30292e9521_1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30292e9521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30292e9521_1_162:notes"/>
          <p:cNvSpPr/>
          <p:nvPr>
            <p:ph idx="2" type="sldImg"/>
          </p:nvPr>
        </p:nvSpPr>
        <p:spPr>
          <a:xfrm>
            <a:off x="-7945045" y="4478735"/>
            <a:ext cx="22747800" cy="223935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30292e9521_1_162: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Affective: hearts, minds, feelings, wellness</a:t>
            </a:r>
            <a:endParaRPr/>
          </a:p>
        </p:txBody>
      </p:sp>
      <p:sp>
        <p:nvSpPr>
          <p:cNvPr id="399" name="Google Shape;399;g330292e9521_1_162: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30292e9521_1_170:notes"/>
          <p:cNvSpPr/>
          <p:nvPr>
            <p:ph idx="2" type="sldImg"/>
          </p:nvPr>
        </p:nvSpPr>
        <p:spPr>
          <a:xfrm>
            <a:off x="-7945045" y="4478735"/>
            <a:ext cx="22747800" cy="223935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30292e9521_1_170: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330292e9521_1_170: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2bf75a04a1_0_182: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9:55 - 10</a:t>
            </a:r>
            <a:endParaRPr/>
          </a:p>
        </p:txBody>
      </p:sp>
      <p:sp>
        <p:nvSpPr>
          <p:cNvPr id="144" name="Google Shape;144;g32bf75a04a1_0_182: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30292e9521_1_179:notes"/>
          <p:cNvSpPr/>
          <p:nvPr>
            <p:ph idx="2" type="sldImg"/>
          </p:nvPr>
        </p:nvSpPr>
        <p:spPr>
          <a:xfrm>
            <a:off x="-7945060"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30292e9521_1_179: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330292e9521_1_179: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30292e9521_1_187:notes"/>
          <p:cNvSpPr/>
          <p:nvPr>
            <p:ph idx="2" type="sldImg"/>
          </p:nvPr>
        </p:nvSpPr>
        <p:spPr>
          <a:xfrm>
            <a:off x="-7945045" y="4478735"/>
            <a:ext cx="22747800" cy="223935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30292e9521_1_187: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Academy was successful, and here’s how. </a:t>
            </a:r>
            <a:endParaRPr/>
          </a:p>
        </p:txBody>
      </p:sp>
      <p:sp>
        <p:nvSpPr>
          <p:cNvPr id="427" name="Google Shape;427;g330292e9521_1_187: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30292e9521_1_196:notes"/>
          <p:cNvSpPr/>
          <p:nvPr>
            <p:ph idx="2" type="sldImg"/>
          </p:nvPr>
        </p:nvSpPr>
        <p:spPr>
          <a:xfrm>
            <a:off x="-7945045" y="4478735"/>
            <a:ext cx="22747800" cy="223935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30292e9521_1_196: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330292e9521_1_196: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30292e9521_1_207:notes"/>
          <p:cNvSpPr/>
          <p:nvPr>
            <p:ph idx="2" type="sldImg"/>
          </p:nvPr>
        </p:nvSpPr>
        <p:spPr>
          <a:xfrm>
            <a:off x="-7945045" y="4478735"/>
            <a:ext cx="22747800" cy="223935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30292e9521_1_207: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330292e9521_1_207: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30292e9521_1_228:notes"/>
          <p:cNvSpPr/>
          <p:nvPr>
            <p:ph idx="2" type="sldImg"/>
          </p:nvPr>
        </p:nvSpPr>
        <p:spPr>
          <a:xfrm>
            <a:off x="-7945438" y="4478735"/>
            <a:ext cx="227487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330292e9521_1_228:notes"/>
          <p:cNvSpPr txBox="1"/>
          <p:nvPr>
            <p:ph idx="1" type="body"/>
          </p:nvPr>
        </p:nvSpPr>
        <p:spPr>
          <a:xfrm>
            <a:off x="685800" y="28365060"/>
            <a:ext cx="5486400" cy="26872200"/>
          </a:xfrm>
          <a:prstGeom prst="rect">
            <a:avLst/>
          </a:prstGeom>
          <a:noFill/>
          <a:ln>
            <a:noFill/>
          </a:ln>
        </p:spPr>
        <p:txBody>
          <a:bodyPr anchorCtr="0" anchor="t" bIns="93650" lIns="187300" spcFirstLastPara="1" rIns="187300" wrap="square" tIns="93650">
            <a:noAutofit/>
          </a:bodyPr>
          <a:lstStyle/>
          <a:p>
            <a:pPr indent="-317500" lvl="0" marL="457200" rtl="0" algn="l">
              <a:lnSpc>
                <a:spcPct val="100000"/>
              </a:lnSpc>
              <a:spcBef>
                <a:spcPts val="0"/>
              </a:spcBef>
              <a:spcAft>
                <a:spcPts val="0"/>
              </a:spcAft>
              <a:buSzPts val="1400"/>
              <a:buAutoNum type="arabicPeriod"/>
            </a:pPr>
            <a:r>
              <a:rPr lang="en"/>
              <a:t>The “framework” included learning about signature and critical pedagogies, active learning approaches, case studies, the action plan, and posters. </a:t>
            </a:r>
            <a:endParaRPr/>
          </a:p>
          <a:p>
            <a:pPr indent="-317500" lvl="0" marL="457200" rtl="0" algn="l">
              <a:lnSpc>
                <a:spcPct val="100000"/>
              </a:lnSpc>
              <a:spcBef>
                <a:spcPts val="0"/>
              </a:spcBef>
              <a:spcAft>
                <a:spcPts val="0"/>
              </a:spcAft>
              <a:buSzPts val="1400"/>
              <a:buAutoNum type="arabicPeriod"/>
            </a:pPr>
            <a:r>
              <a:rPr lang="en"/>
              <a:t>People as resources. Community included small groups, one-on-one discussions with facilitators and fellow peers, brainstorming and thoughtpartnership. For designing action plans, evaluations, practicing inclusive language4, and sharing teaching practices. </a:t>
            </a:r>
            <a:endParaRPr/>
          </a:p>
        </p:txBody>
      </p:sp>
      <p:sp>
        <p:nvSpPr>
          <p:cNvPr id="461" name="Google Shape;461;g330292e9521_1_228:notes"/>
          <p:cNvSpPr txBox="1"/>
          <p:nvPr>
            <p:ph idx="12" type="sldNum"/>
          </p:nvPr>
        </p:nvSpPr>
        <p:spPr>
          <a:xfrm>
            <a:off x="3884613" y="56719757"/>
            <a:ext cx="2971800" cy="2985900"/>
          </a:xfrm>
          <a:prstGeom prst="rect">
            <a:avLst/>
          </a:prstGeom>
          <a:noFill/>
          <a:ln>
            <a:noFill/>
          </a:ln>
        </p:spPr>
        <p:txBody>
          <a:bodyPr anchorCtr="0" anchor="b" bIns="93650" lIns="187300" spcFirstLastPara="1" rIns="187300" wrap="square" tIns="936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30292e9521_1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30292e9521_1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30292e9521_1_250:notes"/>
          <p:cNvSpPr/>
          <p:nvPr>
            <p:ph idx="2" type="sldImg"/>
          </p:nvPr>
        </p:nvSpPr>
        <p:spPr>
          <a:xfrm>
            <a:off x="-7945060"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30292e9521_1_250: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330292e9521_1_250: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30292e9521_1_258:notes"/>
          <p:cNvSpPr/>
          <p:nvPr>
            <p:ph idx="2" type="sldImg"/>
          </p:nvPr>
        </p:nvSpPr>
        <p:spPr>
          <a:xfrm>
            <a:off x="-7945060"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30292e9521_1_258: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Activities most sustained</a:t>
            </a:r>
            <a:endParaRPr/>
          </a:p>
        </p:txBody>
      </p:sp>
      <p:sp>
        <p:nvSpPr>
          <p:cNvPr id="494" name="Google Shape;494;g330292e9521_1_258: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30292e9521_1_266:notes"/>
          <p:cNvSpPr/>
          <p:nvPr>
            <p:ph idx="2" type="sldImg"/>
          </p:nvPr>
        </p:nvSpPr>
        <p:spPr>
          <a:xfrm>
            <a:off x="-7945060"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30292e9521_1_266: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330292e9521_1_266: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30292e9521_1_273:notes"/>
          <p:cNvSpPr/>
          <p:nvPr>
            <p:ph idx="2" type="sldImg"/>
          </p:nvPr>
        </p:nvSpPr>
        <p:spPr>
          <a:xfrm>
            <a:off x="-7945060"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30292e9521_1_273: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330292e9521_1_273: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2cf9358073_3_0: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2cf9358073_3_0: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Present this as guidelines and ask if there is anything to add.  Print ASPIRE and put in binder.</a:t>
            </a:r>
            <a:endParaRPr/>
          </a:p>
        </p:txBody>
      </p:sp>
      <p:sp>
        <p:nvSpPr>
          <p:cNvPr id="152" name="Google Shape;152;g32cf9358073_3_0: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30292e9521_1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30292e9521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fellows are no different from other changemakers and other people teaching at OSU, LBCC, LCC and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30292e9521_1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30292e9521_1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fellows are no different from other changemakers and other people teaching at OSU, LBCC, LCC and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30292e9521_1_296:notes"/>
          <p:cNvSpPr/>
          <p:nvPr>
            <p:ph idx="2" type="sldImg"/>
          </p:nvPr>
        </p:nvSpPr>
        <p:spPr>
          <a:xfrm>
            <a:off x="-7945060"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30292e9521_1_296: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330292e9521_1_296: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30292e9521_1_303:notes"/>
          <p:cNvSpPr/>
          <p:nvPr>
            <p:ph idx="2" type="sldImg"/>
          </p:nvPr>
        </p:nvSpPr>
        <p:spPr>
          <a:xfrm>
            <a:off x="-7945045" y="4478735"/>
            <a:ext cx="22747800" cy="223935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330292e9521_1_303: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Space for community, for practice, shared resources, wisdom, and experiences. For confidence. </a:t>
            </a:r>
            <a:endParaRPr/>
          </a:p>
        </p:txBody>
      </p:sp>
      <p:sp>
        <p:nvSpPr>
          <p:cNvPr id="547" name="Google Shape;547;g330292e9521_1_303: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30292e9521_1_313:notes"/>
          <p:cNvSpPr/>
          <p:nvPr>
            <p:ph idx="2" type="sldImg"/>
          </p:nvPr>
        </p:nvSpPr>
        <p:spPr>
          <a:xfrm>
            <a:off x="-7945060" y="4478735"/>
            <a:ext cx="22748100" cy="223935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30292e9521_1_313:notes"/>
          <p:cNvSpPr txBox="1"/>
          <p:nvPr>
            <p:ph idx="1" type="body"/>
          </p:nvPr>
        </p:nvSpPr>
        <p:spPr>
          <a:xfrm>
            <a:off x="685800" y="28365061"/>
            <a:ext cx="5486400" cy="268722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595959"/>
              </a:buClr>
              <a:buSzPts val="1400"/>
              <a:buFont typeface="Open Sans"/>
              <a:buAutoNum type="arabicPeriod"/>
            </a:pPr>
            <a:r>
              <a:rPr lang="en" sz="1400">
                <a:solidFill>
                  <a:srgbClr val="595959"/>
                </a:solidFill>
                <a:latin typeface="Open Sans"/>
                <a:ea typeface="Open Sans"/>
                <a:cs typeface="Open Sans"/>
                <a:sym typeface="Open Sans"/>
              </a:rPr>
              <a:t>Through boosting student belonging, wellbeing, and persistence. And through sharing their knowledge with others.</a:t>
            </a:r>
            <a:endParaRPr sz="1400">
              <a:solidFill>
                <a:srgbClr val="595959"/>
              </a:solidFill>
              <a:latin typeface="Open Sans"/>
              <a:ea typeface="Open Sans"/>
              <a:cs typeface="Open Sans"/>
              <a:sym typeface="Open Sans"/>
            </a:endParaRPr>
          </a:p>
          <a:p>
            <a:pPr indent="-317500" lvl="0" marL="457200" rtl="0" algn="l">
              <a:lnSpc>
                <a:spcPct val="115000"/>
              </a:lnSpc>
              <a:spcBef>
                <a:spcPts val="0"/>
              </a:spcBef>
              <a:spcAft>
                <a:spcPts val="0"/>
              </a:spcAft>
              <a:buClr>
                <a:srgbClr val="595959"/>
              </a:buClr>
              <a:buSzPts val="1400"/>
              <a:buFont typeface="Open Sans"/>
              <a:buAutoNum type="arabicPeriod"/>
            </a:pPr>
            <a:r>
              <a:t/>
            </a:r>
            <a:endParaRPr sz="1400">
              <a:solidFill>
                <a:srgbClr val="595959"/>
              </a:solidFill>
              <a:latin typeface="Open Sans"/>
              <a:ea typeface="Open Sans"/>
              <a:cs typeface="Open Sans"/>
              <a:sym typeface="Open Sans"/>
            </a:endParaRPr>
          </a:p>
        </p:txBody>
      </p:sp>
      <p:sp>
        <p:nvSpPr>
          <p:cNvPr id="558" name="Google Shape;558;g330292e9521_1_313:notes"/>
          <p:cNvSpPr txBox="1"/>
          <p:nvPr>
            <p:ph idx="12" type="sldNum"/>
          </p:nvPr>
        </p:nvSpPr>
        <p:spPr>
          <a:xfrm>
            <a:off x="3884613" y="56719758"/>
            <a:ext cx="2971800" cy="29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30292e9521_1_418: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330292e9521_1_418:notes"/>
          <p:cNvSpPr txBox="1"/>
          <p:nvPr>
            <p:ph idx="1" type="body"/>
          </p:nvPr>
        </p:nvSpPr>
        <p:spPr>
          <a:xfrm>
            <a:off x="685800" y="28365061"/>
            <a:ext cx="5486400" cy="26872200"/>
          </a:xfrm>
          <a:prstGeom prst="rect">
            <a:avLst/>
          </a:prstGeom>
          <a:noFill/>
          <a:ln>
            <a:noFill/>
          </a:ln>
        </p:spPr>
        <p:txBody>
          <a:bodyPr anchorCtr="0" anchor="t" bIns="93650" lIns="187300" spcFirstLastPara="1" rIns="187300" wrap="square" tIns="93650">
            <a:noAutofit/>
          </a:bodyPr>
          <a:lstStyle/>
          <a:p>
            <a:pPr indent="0" lvl="0" marL="0" rtl="0" algn="l">
              <a:spcBef>
                <a:spcPts val="0"/>
              </a:spcBef>
              <a:spcAft>
                <a:spcPts val="0"/>
              </a:spcAft>
              <a:buClr>
                <a:schemeClr val="dk1"/>
              </a:buClr>
              <a:buSzPts val="1100"/>
              <a:buFont typeface="Arial"/>
              <a:buNone/>
            </a:pPr>
            <a:r>
              <a:rPr lang="en">
                <a:solidFill>
                  <a:schemeClr val="dk1"/>
                </a:solidFill>
              </a:rPr>
              <a:t>We just heard a bunch of data about the program, and we started planning this summit 4 months ago, with everything OSU &amp; IE has done….</a:t>
            </a:r>
            <a:endParaRPr>
              <a:solidFill>
                <a:schemeClr val="dk1"/>
              </a:solidFill>
            </a:endParaRPr>
          </a:p>
          <a:p>
            <a:pPr indent="0" lvl="0" marL="0" rtl="0" algn="l">
              <a:spcBef>
                <a:spcPts val="0"/>
              </a:spcBef>
              <a:spcAft>
                <a:spcPts val="0"/>
              </a:spcAft>
              <a:buNone/>
            </a:pPr>
            <a:r>
              <a:t/>
            </a:r>
            <a:endParaRPr/>
          </a:p>
        </p:txBody>
      </p:sp>
      <p:sp>
        <p:nvSpPr>
          <p:cNvPr id="565" name="Google Shape;565;g330292e9521_1_418:notes"/>
          <p:cNvSpPr txBox="1"/>
          <p:nvPr>
            <p:ph idx="12" type="sldNum"/>
          </p:nvPr>
        </p:nvSpPr>
        <p:spPr>
          <a:xfrm>
            <a:off x="3884613" y="56719758"/>
            <a:ext cx="2971800" cy="2985900"/>
          </a:xfrm>
          <a:prstGeom prst="rect">
            <a:avLst/>
          </a:prstGeom>
          <a:noFill/>
          <a:ln>
            <a:noFill/>
          </a:ln>
        </p:spPr>
        <p:txBody>
          <a:bodyPr anchorCtr="0" anchor="b" bIns="93650" lIns="187300" spcFirstLastPara="1" rIns="187300" wrap="square" tIns="936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2ed45326c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32ed45326c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42424"/>
                </a:solidFill>
                <a:highlight>
                  <a:srgbClr val="E0E7FF"/>
                </a:highlight>
                <a:latin typeface="Roboto"/>
                <a:ea typeface="Roboto"/>
                <a:cs typeface="Roboto"/>
                <a:sym typeface="Roboto"/>
              </a:rPr>
              <a:t>what does the future of DEI look like in America right now?</a:t>
            </a:r>
            <a:endParaRPr sz="1050">
              <a:solidFill>
                <a:srgbClr val="242424"/>
              </a:solidFill>
              <a:highlight>
                <a:srgbClr val="E0E7FF"/>
              </a:highlight>
              <a:latin typeface="Roboto"/>
              <a:ea typeface="Roboto"/>
              <a:cs typeface="Roboto"/>
              <a:sym typeface="Roboto"/>
            </a:endParaRPr>
          </a:p>
          <a:p>
            <a:pPr indent="0" lvl="0" marL="0" rtl="0" algn="l">
              <a:spcBef>
                <a:spcPts val="0"/>
              </a:spcBef>
              <a:spcAft>
                <a:spcPts val="0"/>
              </a:spcAft>
              <a:buNone/>
            </a:pPr>
            <a:r>
              <a:rPr lang="en" sz="1050">
                <a:solidFill>
                  <a:srgbClr val="242424"/>
                </a:solidFill>
                <a:highlight>
                  <a:srgbClr val="E0E7FF"/>
                </a:highlight>
                <a:latin typeface="Roboto"/>
                <a:ea typeface="Roboto"/>
                <a:cs typeface="Roboto"/>
                <a:sym typeface="Roboto"/>
              </a:rPr>
              <a:t>Show me in an image</a:t>
            </a:r>
            <a:endParaRPr sz="1050">
              <a:solidFill>
                <a:srgbClr val="242424"/>
              </a:solidFill>
              <a:highlight>
                <a:srgbClr val="E0E7FF"/>
              </a:highlight>
              <a:latin typeface="Roboto"/>
              <a:ea typeface="Roboto"/>
              <a:cs typeface="Roboto"/>
              <a:sym typeface="Roboto"/>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2db2f683b8_3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2db2f683b8_3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2db2f683b8_3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32db2f683b8_3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32db2f683b8_3_82:notes"/>
          <p:cNvSpPr txBox="1"/>
          <p:nvPr>
            <p:ph idx="12" type="sldNum"/>
          </p:nvPr>
        </p:nvSpPr>
        <p:spPr>
          <a:xfrm>
            <a:off x="3884613" y="8685213"/>
            <a:ext cx="2971800" cy="45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30292e9521_1_392: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330292e9521_1_392:notes"/>
          <p:cNvSpPr txBox="1"/>
          <p:nvPr>
            <p:ph idx="1" type="body"/>
          </p:nvPr>
        </p:nvSpPr>
        <p:spPr>
          <a:xfrm>
            <a:off x="685800" y="28365061"/>
            <a:ext cx="5486400" cy="26872200"/>
          </a:xfrm>
          <a:prstGeom prst="rect">
            <a:avLst/>
          </a:prstGeom>
          <a:noFill/>
          <a:ln>
            <a:noFill/>
          </a:ln>
        </p:spPr>
        <p:txBody>
          <a:bodyPr anchorCtr="0" anchor="t" bIns="93650" lIns="187300" spcFirstLastPara="1" rIns="187300" wrap="square" tIns="93650">
            <a:noAutofit/>
          </a:bodyPr>
          <a:lstStyle/>
          <a:p>
            <a:pPr indent="0" lvl="0" marL="0" rtl="0" algn="l">
              <a:spcBef>
                <a:spcPts val="0"/>
              </a:spcBef>
              <a:spcAft>
                <a:spcPts val="0"/>
              </a:spcAft>
              <a:buNone/>
            </a:pPr>
            <a:r>
              <a:t/>
            </a:r>
            <a:endParaRPr/>
          </a:p>
        </p:txBody>
      </p:sp>
      <p:sp>
        <p:nvSpPr>
          <p:cNvPr id="591" name="Google Shape;591;g330292e9521_1_392:notes"/>
          <p:cNvSpPr txBox="1"/>
          <p:nvPr>
            <p:ph idx="12" type="sldNum"/>
          </p:nvPr>
        </p:nvSpPr>
        <p:spPr>
          <a:xfrm>
            <a:off x="3884613" y="56719758"/>
            <a:ext cx="2971800" cy="2985900"/>
          </a:xfrm>
          <a:prstGeom prst="rect">
            <a:avLst/>
          </a:prstGeom>
          <a:noFill/>
          <a:ln>
            <a:noFill/>
          </a:ln>
        </p:spPr>
        <p:txBody>
          <a:bodyPr anchorCtr="0" anchor="b" bIns="93650" lIns="187300" spcFirstLastPara="1" rIns="187300" wrap="square" tIns="936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2bf75a04a1_0_215: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32bf75a04a1_0_215:notes"/>
          <p:cNvSpPr txBox="1"/>
          <p:nvPr>
            <p:ph idx="1" type="body"/>
          </p:nvPr>
        </p:nvSpPr>
        <p:spPr>
          <a:xfrm>
            <a:off x="685800" y="28365061"/>
            <a:ext cx="5486400" cy="26872200"/>
          </a:xfrm>
          <a:prstGeom prst="rect">
            <a:avLst/>
          </a:prstGeom>
          <a:noFill/>
          <a:ln>
            <a:noFill/>
          </a:ln>
        </p:spPr>
        <p:txBody>
          <a:bodyPr anchorCtr="0" anchor="t" bIns="93650" lIns="187300" spcFirstLastPara="1" rIns="187300" wrap="square" tIns="93650">
            <a:noAutofit/>
          </a:bodyPr>
          <a:lstStyle/>
          <a:p>
            <a:pPr indent="0" lvl="0" marL="0" rtl="0" algn="l">
              <a:spcBef>
                <a:spcPts val="0"/>
              </a:spcBef>
              <a:spcAft>
                <a:spcPts val="0"/>
              </a:spcAft>
              <a:buNone/>
            </a:pPr>
            <a:r>
              <a:rPr lang="en" sz="1800"/>
              <a:t>2</a:t>
            </a:r>
            <a:r>
              <a:rPr lang="en" sz="1800"/>
              <a:t> min </a:t>
            </a:r>
            <a:endParaRPr sz="1800"/>
          </a:p>
          <a:p>
            <a:pPr indent="0" lvl="0" marL="0" rtl="0" algn="l">
              <a:spcBef>
                <a:spcPts val="0"/>
              </a:spcBef>
              <a:spcAft>
                <a:spcPts val="0"/>
              </a:spcAft>
              <a:buNone/>
            </a:pPr>
            <a:r>
              <a:rPr lang="en" sz="1800"/>
              <a:t>Important themes that weave throughout - MAKE THESE EXPLICIT to the participants &amp; </a:t>
            </a:r>
            <a:r>
              <a:rPr lang="en" sz="1500"/>
              <a:t>give opportunities to think about, write about, plan for etc. </a:t>
            </a:r>
            <a:endParaRPr sz="100"/>
          </a:p>
          <a:p>
            <a:pPr indent="0" lvl="0" marL="0" rtl="0" algn="l">
              <a:spcBef>
                <a:spcPts val="0"/>
              </a:spcBef>
              <a:spcAft>
                <a:spcPts val="0"/>
              </a:spcAft>
              <a:buNone/>
            </a:pPr>
            <a:r>
              <a:rPr lang="en" sz="1500"/>
              <a:t>Energy to go forth and do</a:t>
            </a:r>
            <a:endParaRPr sz="100"/>
          </a:p>
          <a:p>
            <a:pPr indent="0" lvl="0" marL="0" rtl="0" algn="l">
              <a:spcBef>
                <a:spcPts val="0"/>
              </a:spcBef>
              <a:spcAft>
                <a:spcPts val="0"/>
              </a:spcAft>
              <a:buNone/>
            </a:pPr>
            <a:r>
              <a:rPr lang="en" sz="1400"/>
              <a:t>Embodiment/affect of instructor</a:t>
            </a:r>
            <a:endParaRPr sz="100"/>
          </a:p>
          <a:p>
            <a:pPr indent="0" lvl="0" marL="0" rtl="0" algn="l">
              <a:spcBef>
                <a:spcPts val="0"/>
              </a:spcBef>
              <a:spcAft>
                <a:spcPts val="0"/>
              </a:spcAft>
              <a:buNone/>
            </a:pPr>
            <a:r>
              <a:rPr lang="en" sz="1400"/>
              <a:t>Thinking about student experience</a:t>
            </a:r>
            <a:endParaRPr sz="100"/>
          </a:p>
          <a:p>
            <a:pPr indent="0" lvl="0" marL="0" rtl="0" algn="l">
              <a:spcBef>
                <a:spcPts val="0"/>
              </a:spcBef>
              <a:spcAft>
                <a:spcPts val="0"/>
              </a:spcAft>
              <a:buNone/>
            </a:pPr>
            <a:r>
              <a:rPr lang="en" sz="1400"/>
              <a:t>Useable practices for right now - maybe using video &amp; role play to make this happen</a:t>
            </a:r>
            <a:endParaRPr sz="100"/>
          </a:p>
          <a:p>
            <a:pPr indent="0" lvl="0" marL="0" rtl="0" algn="l">
              <a:spcBef>
                <a:spcPts val="0"/>
              </a:spcBef>
              <a:spcAft>
                <a:spcPts val="0"/>
              </a:spcAft>
              <a:buNone/>
            </a:pPr>
            <a:r>
              <a:t/>
            </a:r>
            <a:endParaRPr/>
          </a:p>
        </p:txBody>
      </p:sp>
      <p:sp>
        <p:nvSpPr>
          <p:cNvPr id="161" name="Google Shape;161;g32bf75a04a1_0_215:notes"/>
          <p:cNvSpPr txBox="1"/>
          <p:nvPr>
            <p:ph idx="12" type="sldNum"/>
          </p:nvPr>
        </p:nvSpPr>
        <p:spPr>
          <a:xfrm>
            <a:off x="3884613" y="56719758"/>
            <a:ext cx="2971800" cy="2985900"/>
          </a:xfrm>
          <a:prstGeom prst="rect">
            <a:avLst/>
          </a:prstGeom>
          <a:noFill/>
          <a:ln>
            <a:noFill/>
          </a:ln>
        </p:spPr>
        <p:txBody>
          <a:bodyPr anchorCtr="0" anchor="b" bIns="93650" lIns="187300" spcFirstLastPara="1" rIns="187300" wrap="square" tIns="936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2dd9c0105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32dd9c0105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30292e9521_1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330292e9521_1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30292e9521_1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30292e9521_1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30292e9521_1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330292e9521_1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30292e9521_1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330292e9521_1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2db2f683b8_3_165:notes"/>
          <p:cNvSpPr/>
          <p:nvPr>
            <p:ph idx="2" type="sldImg"/>
          </p:nvPr>
        </p:nvSpPr>
        <p:spPr>
          <a:xfrm>
            <a:off x="381000" y="2456597"/>
            <a:ext cx="6096000" cy="122829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32db2f683b8_3_165:notes"/>
          <p:cNvSpPr txBox="1"/>
          <p:nvPr>
            <p:ph idx="1" type="body"/>
          </p:nvPr>
        </p:nvSpPr>
        <p:spPr>
          <a:xfrm>
            <a:off x="685800" y="15558448"/>
            <a:ext cx="5486400" cy="147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 minutes</a:t>
            </a:r>
            <a:endParaRPr/>
          </a:p>
        </p:txBody>
      </p:sp>
      <p:sp>
        <p:nvSpPr>
          <p:cNvPr id="627" name="Google Shape;627;g32db2f683b8_3_165:notes"/>
          <p:cNvSpPr txBox="1"/>
          <p:nvPr>
            <p:ph idx="12" type="sldNum"/>
          </p:nvPr>
        </p:nvSpPr>
        <p:spPr>
          <a:xfrm>
            <a:off x="3884613" y="31111212"/>
            <a:ext cx="2971800" cy="163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66b2e3e03e_1_5: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g366b2e3e03e_1_5:notes"/>
          <p:cNvSpPr txBox="1"/>
          <p:nvPr>
            <p:ph idx="1" type="body"/>
          </p:nvPr>
        </p:nvSpPr>
        <p:spPr>
          <a:xfrm>
            <a:off x="685800" y="28365061"/>
            <a:ext cx="5486400" cy="26872200"/>
          </a:xfrm>
          <a:prstGeom prst="rect">
            <a:avLst/>
          </a:prstGeom>
          <a:noFill/>
          <a:ln>
            <a:noFill/>
          </a:ln>
        </p:spPr>
        <p:txBody>
          <a:bodyPr anchorCtr="0" anchor="t" bIns="93650" lIns="187300" spcFirstLastPara="1" rIns="187300" wrap="square" tIns="93650">
            <a:noAutofit/>
          </a:bodyPr>
          <a:lstStyle/>
          <a:p>
            <a:pPr indent="0" lvl="0" marL="0" rtl="0" algn="l">
              <a:spcBef>
                <a:spcPts val="0"/>
              </a:spcBef>
              <a:spcAft>
                <a:spcPts val="0"/>
              </a:spcAft>
              <a:buClr>
                <a:schemeClr val="dk1"/>
              </a:buClr>
              <a:buSzPts val="1100"/>
              <a:buFont typeface="Arial"/>
              <a:buNone/>
            </a:pPr>
            <a:r>
              <a:rPr lang="en">
                <a:solidFill>
                  <a:schemeClr val="dk1"/>
                </a:solidFill>
              </a:rPr>
              <a:t>We just heard a bunch of data about the program, and we started planning this summit 4 months ago, with everything OSU &amp; IE has done….</a:t>
            </a:r>
            <a:endParaRPr>
              <a:solidFill>
                <a:schemeClr val="dk1"/>
              </a:solidFill>
            </a:endParaRPr>
          </a:p>
          <a:p>
            <a:pPr indent="0" lvl="0" marL="0" rtl="0" algn="l">
              <a:spcBef>
                <a:spcPts val="0"/>
              </a:spcBef>
              <a:spcAft>
                <a:spcPts val="0"/>
              </a:spcAft>
              <a:buNone/>
            </a:pPr>
            <a:r>
              <a:t/>
            </a:r>
            <a:endParaRPr/>
          </a:p>
        </p:txBody>
      </p:sp>
      <p:sp>
        <p:nvSpPr>
          <p:cNvPr id="634" name="Google Shape;634;g366b2e3e03e_1_5:notes"/>
          <p:cNvSpPr txBox="1"/>
          <p:nvPr>
            <p:ph idx="12" type="sldNum"/>
          </p:nvPr>
        </p:nvSpPr>
        <p:spPr>
          <a:xfrm>
            <a:off x="3884613" y="56719758"/>
            <a:ext cx="2971800" cy="2985900"/>
          </a:xfrm>
          <a:prstGeom prst="rect">
            <a:avLst/>
          </a:prstGeom>
          <a:noFill/>
          <a:ln>
            <a:noFill/>
          </a:ln>
        </p:spPr>
        <p:txBody>
          <a:bodyPr anchorCtr="0" anchor="b" bIns="93650" lIns="187300" spcFirstLastPara="1" rIns="187300" wrap="square" tIns="936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32ed45326c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32ed45326c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want to achieve this goal</a:t>
            </a:r>
            <a:endParaRPr/>
          </a:p>
          <a:p>
            <a:pPr indent="0" lvl="0" marL="0" rtl="0" algn="l">
              <a:spcBef>
                <a:spcPts val="0"/>
              </a:spcBef>
              <a:spcAft>
                <a:spcPts val="0"/>
              </a:spcAft>
              <a:buNone/>
            </a:pPr>
            <a:r>
              <a:rPr lang="en"/>
              <a:t>We want to do it in partnership with our faculty at LBCC &amp; LCC</a:t>
            </a:r>
            <a:endParaRPr/>
          </a:p>
          <a:p>
            <a:pPr indent="0" lvl="0" marL="0" rtl="0" algn="l">
              <a:spcBef>
                <a:spcPts val="0"/>
              </a:spcBef>
              <a:spcAft>
                <a:spcPts val="0"/>
              </a:spcAft>
              <a:buNone/>
            </a:pPr>
            <a:r>
              <a:rPr lang="en"/>
              <a:t>These are our shared students, community and responsibility</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2ed45326c0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2ed45326c0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used our spheres of influence to build this program and do this work</a:t>
            </a:r>
            <a:endParaRPr/>
          </a:p>
          <a:p>
            <a:pPr indent="0" lvl="0" marL="0" rtl="0" algn="l">
              <a:spcBef>
                <a:spcPts val="0"/>
              </a:spcBef>
              <a:spcAft>
                <a:spcPts val="0"/>
              </a:spcAft>
              <a:buNone/>
            </a:pPr>
            <a:r>
              <a:rPr lang="en"/>
              <a:t>And we trained faculty to use their spheres of influence to enact their plans</a:t>
            </a:r>
            <a:endParaRPr/>
          </a:p>
          <a:p>
            <a:pPr indent="0" lvl="0" marL="0" rtl="0" algn="l">
              <a:spcBef>
                <a:spcPts val="0"/>
              </a:spcBef>
              <a:spcAft>
                <a:spcPts val="0"/>
              </a:spcAft>
              <a:buNone/>
            </a:pPr>
            <a:r>
              <a:rPr lang="en"/>
              <a:t>How can we continue this? We want you to do the same</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2ed45326c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32ed45326c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min work to self, </a:t>
            </a:r>
            <a:endParaRPr/>
          </a:p>
          <a:p>
            <a:pPr indent="0" lvl="0" marL="0" rtl="0" algn="l">
              <a:spcBef>
                <a:spcPts val="0"/>
              </a:spcBef>
              <a:spcAft>
                <a:spcPts val="0"/>
              </a:spcAft>
              <a:buNone/>
            </a:pPr>
            <a:r>
              <a:rPr lang="en"/>
              <a:t>Talk to table 5 min -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2bf75a04a1_0_188: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32bf75a04a1_0_188:notes"/>
          <p:cNvSpPr txBox="1"/>
          <p:nvPr>
            <p:ph idx="1" type="body"/>
          </p:nvPr>
        </p:nvSpPr>
        <p:spPr>
          <a:xfrm>
            <a:off x="685800" y="28365061"/>
            <a:ext cx="5486400" cy="26872200"/>
          </a:xfrm>
          <a:prstGeom prst="rect">
            <a:avLst/>
          </a:prstGeom>
          <a:noFill/>
          <a:ln>
            <a:noFill/>
          </a:ln>
        </p:spPr>
        <p:txBody>
          <a:bodyPr anchorCtr="0" anchor="t" bIns="93650" lIns="187300" spcFirstLastPara="1" rIns="187300" wrap="square" tIns="93650">
            <a:noAutofit/>
          </a:bodyPr>
          <a:lstStyle/>
          <a:p>
            <a:pPr indent="0" lvl="0" marL="0" rtl="0" algn="l">
              <a:spcBef>
                <a:spcPts val="0"/>
              </a:spcBef>
              <a:spcAft>
                <a:spcPts val="0"/>
              </a:spcAft>
              <a:buNone/>
            </a:pPr>
            <a:r>
              <a:rPr lang="en"/>
              <a:t>5 min  10:10 - Make sure to tell about back of card. Fill out card; introduce yourself and talk with person on left about something you are good at; what you wanted to do at 8 with person across from or behind you;, inequities you worry about in your classroom or at your institution.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Values affirmation here: </a:t>
            </a:r>
            <a:endParaRPr/>
          </a:p>
          <a:p>
            <a:pPr indent="0" lvl="0" marL="0" rtl="0" algn="l">
              <a:spcBef>
                <a:spcPts val="0"/>
              </a:spcBef>
              <a:spcAft>
                <a:spcPts val="0"/>
              </a:spcAft>
              <a:buNone/>
            </a:pPr>
            <a:r>
              <a:rPr lang="en"/>
              <a:t>What did you want to do for a career when you were 8?</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are some inequities that you worry about in your classroom or institution?</a:t>
            </a:r>
            <a:endParaRPr/>
          </a:p>
          <a:p>
            <a:pPr indent="0" lvl="0" marL="0" rtl="0" algn="l">
              <a:spcBef>
                <a:spcPts val="0"/>
              </a:spcBef>
              <a:spcAft>
                <a:spcPts val="0"/>
              </a:spcAft>
              <a:buNone/>
            </a:pPr>
            <a:r>
              <a:t/>
            </a:r>
            <a:endParaRPr/>
          </a:p>
        </p:txBody>
      </p:sp>
      <p:sp>
        <p:nvSpPr>
          <p:cNvPr id="169" name="Google Shape;169;g32bf75a04a1_0_188:notes"/>
          <p:cNvSpPr txBox="1"/>
          <p:nvPr>
            <p:ph idx="12" type="sldNum"/>
          </p:nvPr>
        </p:nvSpPr>
        <p:spPr>
          <a:xfrm>
            <a:off x="3884613" y="56719758"/>
            <a:ext cx="2971800" cy="2985900"/>
          </a:xfrm>
          <a:prstGeom prst="rect">
            <a:avLst/>
          </a:prstGeom>
          <a:noFill/>
          <a:ln>
            <a:noFill/>
          </a:ln>
        </p:spPr>
        <p:txBody>
          <a:bodyPr anchorCtr="0" anchor="b" bIns="93650" lIns="187300" spcFirstLastPara="1" rIns="187300" wrap="square" tIns="936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32ed45326c0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32ed45326c0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 minutes at your table</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32ed45326c0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32ed45326c0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Focus on the faculty </a:t>
            </a:r>
            <a:endParaRPr/>
          </a:p>
          <a:p>
            <a:pPr indent="0" lvl="0" marL="0" rtl="0" algn="l">
              <a:spcBef>
                <a:spcPts val="0"/>
              </a:spcBef>
              <a:spcAft>
                <a:spcPts val="0"/>
              </a:spcAft>
              <a:buNone/>
            </a:pPr>
            <a:r>
              <a:rPr lang="en"/>
              <a:t>Sometimes the start is as helpful as the start</a:t>
            </a:r>
            <a:endParaRPr/>
          </a:p>
          <a:p>
            <a:pPr indent="0" lvl="0" marL="0" rtl="0" algn="l">
              <a:spcBef>
                <a:spcPts val="0"/>
              </a:spcBef>
              <a:spcAft>
                <a:spcPts val="0"/>
              </a:spcAft>
              <a:buNone/>
            </a:pPr>
            <a:r>
              <a:rPr lang="en"/>
              <a:t>5 min</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2ca78257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32ca78257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Whip around</a:t>
            </a:r>
            <a:endParaRPr/>
          </a:p>
          <a:p>
            <a:pPr indent="0" lvl="0" marL="0" rtl="0" algn="l">
              <a:spcBef>
                <a:spcPts val="0"/>
              </a:spcBef>
              <a:spcAft>
                <a:spcPts val="0"/>
              </a:spcAft>
              <a:buNone/>
            </a:pPr>
            <a:r>
              <a:rPr lang="en"/>
              <a:t>This was a technique we used in the academy, everyone contributes something, even if it is not completely formed, a start, a stop, a continue….</a:t>
            </a:r>
            <a:endParaRPr/>
          </a:p>
          <a:p>
            <a:pPr indent="0" lvl="0" marL="0" rtl="0" algn="l">
              <a:spcBef>
                <a:spcPts val="0"/>
              </a:spcBef>
              <a:spcAft>
                <a:spcPts val="0"/>
              </a:spcAft>
              <a:buNone/>
            </a:pPr>
            <a:r>
              <a:rPr lang="en"/>
              <a:t>https://craft-hub.com/blogs/puzzles/benefits-of-doing-puzzles-at-corporate-team-building-events</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2f362d25d5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32f362d25d5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32ed45326c0_0_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32ed45326c0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Free work time for 10 min, </a:t>
            </a:r>
            <a:endParaRPr/>
          </a:p>
          <a:p>
            <a:pPr indent="0" lvl="0" marL="0" rtl="0" algn="l">
              <a:spcBef>
                <a:spcPts val="0"/>
              </a:spcBef>
              <a:spcAft>
                <a:spcPts val="0"/>
              </a:spcAft>
              <a:buNone/>
            </a:pPr>
            <a:r>
              <a:rPr lang="en"/>
              <a:t>-How/why do you feel you can influence a particular sphere? What spheres of influence seem to have a lot of barriers?</a:t>
            </a:r>
            <a:endParaRPr/>
          </a:p>
          <a:p>
            <a:pPr indent="0" lvl="0" marL="0" rtl="0" algn="l">
              <a:spcBef>
                <a:spcPts val="0"/>
              </a:spcBef>
              <a:spcAft>
                <a:spcPts val="0"/>
              </a:spcAft>
              <a:buNone/>
            </a:pPr>
            <a:r>
              <a:t/>
            </a:r>
            <a:endParaRPr/>
          </a:p>
        </p:txBody>
      </p:sp>
      <p:sp>
        <p:nvSpPr>
          <p:cNvPr id="692" name="Google Shape;692;g32ed45326c0_0_112:notes"/>
          <p:cNvSpPr txBox="1"/>
          <p:nvPr>
            <p:ph idx="12" type="sldNum"/>
          </p:nvPr>
        </p:nvSpPr>
        <p:spPr>
          <a:xfrm>
            <a:off x="3884613" y="8685213"/>
            <a:ext cx="2971800" cy="45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2ed45326c0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32ed45326c0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2bf75a04a1_0_156: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g32bf75a04a1_0_156:notes"/>
          <p:cNvSpPr txBox="1"/>
          <p:nvPr>
            <p:ph idx="1" type="body"/>
          </p:nvPr>
        </p:nvSpPr>
        <p:spPr>
          <a:xfrm>
            <a:off x="685800" y="28365061"/>
            <a:ext cx="5486400" cy="26872200"/>
          </a:xfrm>
          <a:prstGeom prst="rect">
            <a:avLst/>
          </a:prstGeom>
          <a:noFill/>
          <a:ln>
            <a:noFill/>
          </a:ln>
        </p:spPr>
        <p:txBody>
          <a:bodyPr anchorCtr="0" anchor="t" bIns="93650" lIns="187300" spcFirstLastPara="1" rIns="187300" wrap="square" tIns="93650">
            <a:noAutofit/>
          </a:bodyPr>
          <a:lstStyle/>
          <a:p>
            <a:pPr indent="0" lvl="0" marL="0" rtl="0" algn="l">
              <a:lnSpc>
                <a:spcPct val="115000"/>
              </a:lnSpc>
              <a:spcBef>
                <a:spcPts val="0"/>
              </a:spcBef>
              <a:spcAft>
                <a:spcPts val="0"/>
              </a:spcAft>
              <a:buClr>
                <a:schemeClr val="dk1"/>
              </a:buClr>
              <a:buSzPts val="1100"/>
              <a:buFont typeface="Arial"/>
              <a:buNone/>
            </a:pPr>
            <a:r>
              <a:rPr lang="en" sz="2500" u="sng">
                <a:solidFill>
                  <a:schemeClr val="hlink"/>
                </a:solidFill>
                <a:hlinkClick r:id="rId2"/>
              </a:rPr>
              <a:t>https://oregonstate.edu/land-acknowledgment</a:t>
            </a:r>
            <a:r>
              <a:rPr lang="en" sz="2500"/>
              <a:t> </a:t>
            </a:r>
            <a:endParaRPr sz="2500"/>
          </a:p>
          <a:p>
            <a:pPr indent="0" lvl="0" marL="0" rtl="0" algn="l">
              <a:lnSpc>
                <a:spcPct val="115000"/>
              </a:lnSpc>
              <a:spcBef>
                <a:spcPts val="0"/>
              </a:spcBef>
              <a:spcAft>
                <a:spcPts val="0"/>
              </a:spcAft>
              <a:buClr>
                <a:schemeClr val="dk1"/>
              </a:buClr>
              <a:buSzPts val="1100"/>
              <a:buFont typeface="Arial"/>
              <a:buNone/>
            </a:pPr>
            <a:r>
              <a:rPr lang="en" sz="2500"/>
              <a:t>5 min CHOM-pin-A-foo)</a:t>
            </a:r>
            <a:endParaRPr sz="2500"/>
          </a:p>
          <a:p>
            <a:pPr indent="0" lvl="0" marL="0" rtl="0" algn="l">
              <a:lnSpc>
                <a:spcPct val="115000"/>
              </a:lnSpc>
              <a:spcBef>
                <a:spcPts val="0"/>
              </a:spcBef>
              <a:spcAft>
                <a:spcPts val="0"/>
              </a:spcAft>
              <a:buClr>
                <a:schemeClr val="dk1"/>
              </a:buClr>
              <a:buSzPts val="1100"/>
              <a:buFont typeface="Arial"/>
              <a:buNone/>
            </a:pPr>
            <a:r>
              <a:rPr lang="en" sz="2500"/>
              <a:t>Ever since the first time that I gave a land acknowledgement, I take time to stop and reflect and learn </a:t>
            </a:r>
            <a:r>
              <a:rPr lang="en" sz="2500"/>
              <a:t>about</a:t>
            </a:r>
            <a:r>
              <a:rPr lang="en" sz="2500"/>
              <a:t> the people whose land we occupy.  I did that this week.  This week due to the current political climate, I have been thinking a lot about the importance of place. How lucky I am to be in this place right now, to raise my children here in a community where they feel safe.  I did not grow up in Oregon so I don’t know how my children will feel but I have </a:t>
            </a:r>
            <a:r>
              <a:rPr lang="en" sz="2500"/>
              <a:t>often</a:t>
            </a:r>
            <a:r>
              <a:rPr lang="en" sz="2500"/>
              <a:t> imagined imagine that after they move away that  as they drive back into town on HWY 34 that they will see Mary’s Peak and think “this is my place, this is home”.  What I learned as I was </a:t>
            </a:r>
            <a:r>
              <a:rPr lang="en" sz="2500"/>
              <a:t>preparing</a:t>
            </a:r>
            <a:r>
              <a:rPr lang="en" sz="2500"/>
              <a:t> for this land acknowledgement was that Mary’s Peak was sacred to the Kalipooya people. That they called it tcha Timanwi or chintimini which mean a place of spiritual power.  I feel like right now we can all use a place of spiritual power to make us strong to help guide us through the months and years to come to be the thing that makes us feel “ this is home”.</a:t>
            </a:r>
            <a:endParaRPr sz="2500"/>
          </a:p>
          <a:p>
            <a:pPr indent="0" lvl="0" marL="0" rtl="0" algn="l">
              <a:lnSpc>
                <a:spcPct val="115000"/>
              </a:lnSpc>
              <a:spcBef>
                <a:spcPts val="0"/>
              </a:spcBef>
              <a:spcAft>
                <a:spcPts val="0"/>
              </a:spcAft>
              <a:buClr>
                <a:schemeClr val="dk1"/>
              </a:buClr>
              <a:buSzPts val="1100"/>
              <a:buFont typeface="Arial"/>
              <a:buNone/>
            </a:pPr>
            <a:r>
              <a:t/>
            </a:r>
            <a:endParaRPr sz="2500"/>
          </a:p>
          <a:p>
            <a:pPr indent="0" lvl="0" marL="0" rtl="0" algn="l">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Like most modern-day U.S. institutions, Solid Ground benefits from the unaddressed legacy of stolen labor at the foundation of this nation and its vast and inequitable wealth.</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100">
                <a:latin typeface="Arial"/>
                <a:ea typeface="Arial"/>
                <a:cs typeface="Arial"/>
                <a:sym typeface="Arial"/>
              </a:rPr>
              <a:t>We respectfully acknowledge our debt to the enslaved people, primarily of African descent, whose labor and suffering built and grew the economy and infrastructure of a nation that refused to recognize their humanity.</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100">
                <a:latin typeface="Arial"/>
                <a:ea typeface="Arial"/>
                <a:cs typeface="Arial"/>
                <a:sym typeface="Arial"/>
              </a:rPr>
              <a:t>While the 13th Amendment to the Constitution technically ended “slavery” in the U.S., we know that slavery’s ongoing impacts are still felt by countless people forced – through violence, threats, and coercion – to work in the U.S.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i="1" lang="en" sz="1000">
                <a:solidFill>
                  <a:srgbClr val="A3A60F"/>
                </a:solidFill>
                <a:latin typeface="Arial"/>
                <a:ea typeface="Arial"/>
                <a:cs typeface="Arial"/>
                <a:sym typeface="Arial"/>
              </a:rPr>
              <a:t>We recognize our debt to exploited workers past and present whose labor was and continues to be stolen through unjust practices.</a:t>
            </a:r>
            <a:endParaRPr b="1" i="1" sz="1000">
              <a:solidFill>
                <a:srgbClr val="A3A60F"/>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100">
                <a:latin typeface="Arial"/>
                <a:ea typeface="Arial"/>
                <a:cs typeface="Arial"/>
                <a:sym typeface="Arial"/>
              </a:rPr>
              <a:t>We acknowledge our collective debt to the Indigenous peoples of this land whose labor was forced and exploited, the Chinese immigrants who built railroads that allowed for westward American development, Japanese Americans whose properties and livelihoods were taken from them while incarcerated during World War II, and migrant workers from the Philippines, Mexico, and Central and South America who have worked Pacific Northwest farms and canneries.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100">
                <a:latin typeface="Arial"/>
                <a:ea typeface="Arial"/>
                <a:cs typeface="Arial"/>
                <a:sym typeface="Arial"/>
              </a:rPr>
              <a:t>We recognize the immigrant and American-born workers of African, Asian, and Central and South American descent whose labor remains hidden in the shadows but still contributes to the wellbeing of our collective community.</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100">
                <a:latin typeface="Arial"/>
                <a:ea typeface="Arial"/>
                <a:cs typeface="Arial"/>
                <a:sym typeface="Arial"/>
              </a:rPr>
              <a:t>We recognize that our economy continues to rely on the exploited labor of incarcerated people, largely people of color, who earn pennies an hour while generating billions in goods and services each year. And we know there are many other people, too numerous to mention, who are prevented from reaping the true value of their labor by unjust systems and cruel practices.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2500"/>
          </a:p>
          <a:p>
            <a:pPr indent="0" lvl="0" marL="0" rtl="0" algn="l">
              <a:lnSpc>
                <a:spcPct val="115000"/>
              </a:lnSpc>
              <a:spcBef>
                <a:spcPts val="0"/>
              </a:spcBef>
              <a:spcAft>
                <a:spcPts val="0"/>
              </a:spcAft>
              <a:buClr>
                <a:schemeClr val="dk1"/>
              </a:buClr>
              <a:buSzPts val="1100"/>
              <a:buFont typeface="Arial"/>
              <a:buNone/>
            </a:pPr>
            <a:r>
              <a:rPr lang="en"/>
              <a:t> I spent some time mulling over these ideas and learning about land acknowledgement and also about the people that originally occupied the lands where OSU sits, in preparation for sharing this land acknowledgement. I learned that over 30 tribes and bands from Kalapuya, Molalla, Chasta, Umpqua, Rogue River, Chinook, Tillamook and others make up todays Confederated Tribes of the Grande Ronde Community of Oregon. 27 bands and tribes from Umpqua, warm springs, Tillamook, Molalla, and Alsea and others make up the Confederated Tribes of the Siletz Indians. Oregon State University is built on the homelands of these indigenous peoples whose ancestors were forcibly removed from this Land. The over 10,000 combined members of these two indigenous communities remain active throughout their ancestral homelands, including here are Oregon State University. We take these few moments to acknowledge these truths. I encourage you all to dedicate future moments to discover the stories of the people and this land where we conduct our work and the injustices of the land-grant processes that built this institution.  Let’s phase a moment and think about land acknowledgements in higher education and in building inclusive practices.</a:t>
            </a:r>
            <a:endParaRPr/>
          </a:p>
          <a:p>
            <a:pPr indent="0" lvl="0" marL="0" rtl="0" algn="l">
              <a:lnSpc>
                <a:spcPct val="115000"/>
              </a:lnSpc>
              <a:spcBef>
                <a:spcPts val="0"/>
              </a:spcBef>
              <a:spcAft>
                <a:spcPts val="0"/>
              </a:spcAft>
              <a:buClr>
                <a:schemeClr val="dk1"/>
              </a:buClr>
              <a:buSzPts val="1100"/>
              <a:buFont typeface="Arial"/>
              <a:buNone/>
            </a:pPr>
            <a:r>
              <a:rPr lang="en"/>
              <a:t> Stop here and share resources and discuss why we might want to share a land acknowledgement in different scenarios. Recognize some of the ways that OSU has address valuing this legacy such as renaming building Chempinefoo lodge.  And the Native American Longhouse: </a:t>
            </a:r>
            <a:r>
              <a:rPr lang="en" u="sng">
                <a:solidFill>
                  <a:schemeClr val="hlink"/>
                </a:solidFill>
                <a:hlinkClick r:id="rId3"/>
              </a:rPr>
              <a:t>https://dce.oregonstate.edu/nal</a:t>
            </a:r>
            <a:r>
              <a:rPr lang="en"/>
              <a:t>  </a:t>
            </a:r>
            <a:r>
              <a:rPr lang="en" sz="1100" u="sng">
                <a:solidFill>
                  <a:schemeClr val="hlink"/>
                </a:solidFill>
                <a:latin typeface="Arial"/>
                <a:ea typeface="Arial"/>
                <a:cs typeface="Arial"/>
                <a:sym typeface="Arial"/>
                <a:hlinkClick r:id="rId4"/>
              </a:rPr>
              <a:t>Land-Grab Universities</a:t>
            </a:r>
            <a:r>
              <a:rPr lang="en" sz="1100">
                <a:latin typeface="Arial"/>
                <a:ea typeface="Arial"/>
                <a:cs typeface="Arial"/>
                <a:sym typeface="Arial"/>
              </a:rPr>
              <a:t>,” the exposé that grew out of this massive data project, convincingly presents a detailed argument showing that land-grant universities were built “not just on Indigenous land, but with Indigenous land.” This is not to suggest that OSU played any real role in this bloody piece of history. However, it is the case that a majority of the land that kick-started the school was acquired by the U.S. Government under the same treaty that displaced the Modoc tribe and precipitated the Modoc War.   </a:t>
            </a:r>
            <a:r>
              <a:rPr lang="en" sz="1100" u="sng">
                <a:solidFill>
                  <a:schemeClr val="hlink"/>
                </a:solidFill>
                <a:latin typeface="Arial"/>
                <a:ea typeface="Arial"/>
                <a:cs typeface="Arial"/>
                <a:sym typeface="Arial"/>
                <a:hlinkClick r:id="rId5"/>
              </a:rPr>
              <a:t>https://fiveoaksmuseum.org/exhibit/this-is-kalapuyan-land/</a:t>
            </a:r>
            <a:r>
              <a:rPr lang="en"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Every county, town, and city in the U.S. is located on ancestral lands of indigenous tribes and communities. Land acknowledgement serves as a starting point for open dialogue about those communities, while highlighting the adversity Native Peoples still face and overcome today.</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Newport: As you can see, most of the current names of places along the Oregon Coast actually are named after the Indigenous Tribes of the areas. All of these tribes, from the Northern California coast to Southern Washington coast, have been joined together in the</a:t>
            </a:r>
            <a:r>
              <a:rPr lang="en" sz="1100">
                <a:uFill>
                  <a:noFill/>
                </a:uFill>
                <a:latin typeface="Arial"/>
                <a:ea typeface="Arial"/>
                <a:cs typeface="Arial"/>
                <a:sym typeface="Arial"/>
                <a:hlinkClick r:id="rId6"/>
              </a:rPr>
              <a:t> </a:t>
            </a:r>
            <a:r>
              <a:rPr lang="en" sz="1100" u="sng">
                <a:solidFill>
                  <a:schemeClr val="hlink"/>
                </a:solidFill>
                <a:latin typeface="Arial"/>
                <a:ea typeface="Arial"/>
                <a:cs typeface="Arial"/>
                <a:sym typeface="Arial"/>
                <a:hlinkClick r:id="rId7"/>
              </a:rPr>
              <a:t>Confederated Tribes of Siletz Indians</a:t>
            </a:r>
            <a:r>
              <a:rPr lang="en" sz="1100">
                <a:latin typeface="Arial"/>
                <a:ea typeface="Arial"/>
                <a:cs typeface="Arial"/>
                <a:sym typeface="Arial"/>
              </a:rPr>
              <a:t> (Clatsop, Chinook, Klickitat, Molala, Kalapuya, Tillamook, Alsea, Siuslaw/Lower Umpqua, Coos, Coquelle, Upper Umpqua, Tututni, Chetco, Tolowa, Takelma, Galice/Applegate, and Shasta). This group formed when 27 bands of Native Americans were forced onto the Siletz Reservation in the 1800s. Native Americans along the coast had many different ways of living, but there were similarities in terms of diet. They subsisted on hunting, fishing and gathering of lamprey, whale, ocean fishes, salmon, mussels and other shellfish, deer, and a variety of plants. Homes were made from cedar or sugar pine with a plank structure, sometimes reaching over 100 feet in length with the hearth slightly underground.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100">
                <a:latin typeface="Arial"/>
                <a:ea typeface="Arial"/>
                <a:cs typeface="Arial"/>
                <a:sym typeface="Arial"/>
              </a:rPr>
              <a:t>Lane:</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100">
                <a:latin typeface="Arial"/>
                <a:ea typeface="Arial"/>
                <a:cs typeface="Arial"/>
                <a:sym typeface="Arial"/>
              </a:rPr>
              <a:t>I’d like to start our meeting with the acknowledgment that the land we are on is the traditional homelands of the Kalapuya people. The</a:t>
            </a:r>
            <a:r>
              <a:rPr i="1" lang="en" sz="1100">
                <a:uFill>
                  <a:noFill/>
                </a:uFill>
                <a:latin typeface="Arial"/>
                <a:ea typeface="Arial"/>
                <a:cs typeface="Arial"/>
                <a:sym typeface="Arial"/>
                <a:hlinkClick r:id="rId8"/>
              </a:rPr>
              <a:t> </a:t>
            </a:r>
            <a:r>
              <a:rPr i="1" lang="en" sz="1100" u="sng">
                <a:solidFill>
                  <a:schemeClr val="hlink"/>
                </a:solidFill>
                <a:latin typeface="Arial"/>
                <a:ea typeface="Arial"/>
                <a:cs typeface="Arial"/>
                <a:sym typeface="Arial"/>
                <a:hlinkClick r:id="rId9"/>
              </a:rPr>
              <a:t>Kalapuya</a:t>
            </a:r>
            <a:r>
              <a:rPr i="1" lang="en" sz="1100">
                <a:latin typeface="Arial"/>
                <a:ea typeface="Arial"/>
                <a:cs typeface="Arial"/>
                <a:sym typeface="Arial"/>
              </a:rPr>
              <a:t> were stewards of this very land for over 14,000 years before their traditional way of life was forever disrupted and destroyed. We start our meeting with humility and reverence for the original inhabitants, the Kalapuya.</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100">
                <a:latin typeface="Arial"/>
                <a:ea typeface="Arial"/>
                <a:cs typeface="Arial"/>
                <a:sym typeface="Arial"/>
              </a:rPr>
              <a:t>In Bend, Oregon we are on the traditional territory of the Northern Paiute, the Wasco, and the Warm Springs tribes, which now comprise The Confederated Tribes of Warm Springs. Acknowledging territory shows respect for Indigenous Peoples who called the land home before the arrival of settlers, and in many cases, still call it home. It’s important to recognize that we are simply guests on this land.  </a:t>
            </a:r>
            <a:r>
              <a:rPr lang="en" sz="1100">
                <a:latin typeface="Arial"/>
                <a:ea typeface="Arial"/>
                <a:cs typeface="Arial"/>
                <a:sym typeface="Arial"/>
              </a:rPr>
              <a:t>Eight tribal groups regularly and customarily belonged to this region.</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Columbia River Tribes (Wasco [Chinookan], Tenino, Tygh, Wyam, and John Day [Sahaptin]) came south from the Columbia River on seasonal rounds to gather, hunt, and fish. These lands were also the traditional lands of the Wascoes, the Warm Springs, and the Paiutes. Today, Wasco, Warm Springs, and Paiute peoples live on in our region and are recognized as The Confederated Tribes of Warm Springs.</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According to the</a:t>
            </a:r>
            <a:r>
              <a:rPr lang="en" sz="1100">
                <a:uFill>
                  <a:noFill/>
                </a:uFill>
                <a:latin typeface="Arial"/>
                <a:ea typeface="Arial"/>
                <a:cs typeface="Arial"/>
                <a:sym typeface="Arial"/>
                <a:hlinkClick r:id="rId10"/>
              </a:rPr>
              <a:t> </a:t>
            </a:r>
            <a:r>
              <a:rPr lang="en" sz="1100" u="sng">
                <a:solidFill>
                  <a:schemeClr val="hlink"/>
                </a:solidFill>
                <a:latin typeface="Arial"/>
                <a:ea typeface="Arial"/>
                <a:cs typeface="Arial"/>
                <a:sym typeface="Arial"/>
                <a:hlinkClick r:id="rId11"/>
              </a:rPr>
              <a:t>Confederated Tribes of Warm Springs</a:t>
            </a:r>
            <a:r>
              <a:rPr lang="en" sz="1100">
                <a:latin typeface="Arial"/>
                <a:ea typeface="Arial"/>
                <a:cs typeface="Arial"/>
                <a:sym typeface="Arial"/>
              </a:rPr>
              <a:t>, each of these bands are related to this region, but traditionally they observed very different ways of life:</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100">
                <a:latin typeface="Arial"/>
                <a:ea typeface="Arial"/>
                <a:cs typeface="Arial"/>
                <a:sym typeface="Arial"/>
              </a:rPr>
              <a:t>"The </a:t>
            </a:r>
            <a:r>
              <a:rPr b="1" i="1" lang="en" sz="1100">
                <a:latin typeface="Arial"/>
                <a:ea typeface="Arial"/>
                <a:cs typeface="Arial"/>
                <a:sym typeface="Arial"/>
              </a:rPr>
              <a:t>Wasco</a:t>
            </a:r>
            <a:r>
              <a:rPr i="1" lang="en" sz="1100">
                <a:latin typeface="Arial"/>
                <a:ea typeface="Arial"/>
                <a:cs typeface="Arial"/>
                <a:sym typeface="Arial"/>
              </a:rPr>
              <a:t> bands on the Columbia River were the eastern-most group of Chinookan-speaking Indians. Although they were principally fishermen, their frequent contact with other Indians throughout the region provided for abundant trade of root bread, salmon meal, and bear grass.</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100">
                <a:latin typeface="Arial"/>
                <a:ea typeface="Arial"/>
                <a:cs typeface="Arial"/>
                <a:sym typeface="Arial"/>
              </a:rPr>
              <a:t>The </a:t>
            </a:r>
            <a:r>
              <a:rPr b="1" i="1" lang="en" sz="1100">
                <a:latin typeface="Arial"/>
                <a:ea typeface="Arial"/>
                <a:cs typeface="Arial"/>
                <a:sym typeface="Arial"/>
              </a:rPr>
              <a:t>Warm Springs</a:t>
            </a:r>
            <a:r>
              <a:rPr i="1" lang="en" sz="1100">
                <a:latin typeface="Arial"/>
                <a:ea typeface="Arial"/>
                <a:cs typeface="Arial"/>
                <a:sym typeface="Arial"/>
              </a:rPr>
              <a:t> bands lived along the Columbia’s tributaries speaking Sahaptin. Unlike the Wascoes, the Warm Springs bands moved between winter and summer villages, and depended more on game, roots and berries. However, salmon was also an important staple for the Warm Springs people. Though they spoke different languages and observed different customs, the Warm Springs and Wasco bands interacted frequently.</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100">
                <a:latin typeface="Arial"/>
                <a:ea typeface="Arial"/>
                <a:cs typeface="Arial"/>
                <a:sym typeface="Arial"/>
              </a:rPr>
              <a:t>The </a:t>
            </a:r>
            <a:r>
              <a:rPr b="1" i="1" lang="en" sz="1100">
                <a:latin typeface="Arial"/>
                <a:ea typeface="Arial"/>
                <a:cs typeface="Arial"/>
                <a:sym typeface="Arial"/>
              </a:rPr>
              <a:t>Paiutes</a:t>
            </a:r>
            <a:r>
              <a:rPr i="1" lang="en" sz="1100">
                <a:latin typeface="Arial"/>
                <a:ea typeface="Arial"/>
                <a:cs typeface="Arial"/>
                <a:sym typeface="Arial"/>
              </a:rPr>
              <a:t> lived in southeastern Oregon and spoke a Shoshonean dialect. The lifestyle of the Paiutes was considerably different from that of the Wasco and Warm Springs bands. Their high-plains existence required that they migrate further and more frequently for game. The Paiute language was foreign to the Wasco and Warm Springs bands, and commerce among them was infrequent. In early times, contact between them often resulted in skirmishes."</a:t>
            </a:r>
            <a:r>
              <a:rPr i="1" lang="en" sz="1100">
                <a:uFill>
                  <a:noFill/>
                </a:uFill>
                <a:latin typeface="Arial"/>
                <a:ea typeface="Arial"/>
                <a:cs typeface="Arial"/>
                <a:sym typeface="Arial"/>
                <a:hlinkClick r:id="rId12"/>
              </a:rPr>
              <a:t> </a:t>
            </a:r>
            <a:r>
              <a:rPr i="1" lang="en" sz="1100" u="sng">
                <a:solidFill>
                  <a:schemeClr val="hlink"/>
                </a:solidFill>
                <a:latin typeface="Arial"/>
                <a:ea typeface="Arial"/>
                <a:cs typeface="Arial"/>
                <a:sym typeface="Arial"/>
                <a:hlinkClick r:id="rId13"/>
              </a:rPr>
              <a:t>Learn more from the Confederated Tribes of Warm Springs.</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We would like to acknowledge that the beautiful land known as Bend, Oregon north to the Columbia</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River is the original homelands of the Confederated Tribes of Warm Springs. The Confederated Tribes</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ceded this land in the Treaty of 1855 while retaining regular and customary hunting, fishing, and</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gathering rights. The Wana Łama (Warm Springs), Wasq’ú (Wasco) and Northern Paiute people</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inhabited this area in certain seasonal times that clearly established their presence. It is also important</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to note that the Klamath Trail ran north through this region to the great Celilo Falls trading grounds. This</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trade route expanded the impact of commerce between Tribal nations. We acknowledge and thank the</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original stewards of this land. It is our hope that guests continue to honor and care for this land.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sz="1100">
                <a:latin typeface="Arial"/>
                <a:ea typeface="Arial"/>
                <a:cs typeface="Arial"/>
                <a:sym typeface="Arial"/>
              </a:rPr>
              <a:t>(</a:t>
            </a:r>
            <a:r>
              <a:rPr lang="en" sz="1100" u="sng">
                <a:solidFill>
                  <a:srgbClr val="1155CC"/>
                </a:solidFill>
                <a:latin typeface="Arial"/>
                <a:ea typeface="Arial"/>
                <a:cs typeface="Arial"/>
                <a:sym typeface="Arial"/>
                <a:hlinkClick r:id="rId14">
                  <a:extLst>
                    <a:ext uri="{A12FA001-AC4F-418D-AE19-62706E023703}">
                      <ahyp:hlinkClr val="tx"/>
                    </a:ext>
                  </a:extLst>
                </a:hlinkClick>
              </a:rPr>
              <a:t>map</a:t>
            </a:r>
            <a:r>
              <a:rPr lang="en" sz="1100">
                <a:latin typeface="Arial"/>
                <a:ea typeface="Arial"/>
                <a:cs typeface="Arial"/>
                <a:sym typeface="Arial"/>
              </a:rPr>
              <a:t> and</a:t>
            </a:r>
            <a:r>
              <a:rPr lang="en" sz="1100">
                <a:uFill>
                  <a:noFill/>
                </a:uFill>
                <a:latin typeface="Arial"/>
                <a:ea typeface="Arial"/>
                <a:cs typeface="Arial"/>
                <a:sym typeface="Arial"/>
                <a:hlinkClick r:id="rId15"/>
              </a:rPr>
              <a:t> </a:t>
            </a:r>
            <a:r>
              <a:rPr lang="en" sz="1100" u="sng">
                <a:solidFill>
                  <a:srgbClr val="1155CC"/>
                </a:solidFill>
                <a:latin typeface="Arial"/>
                <a:ea typeface="Arial"/>
                <a:cs typeface="Arial"/>
                <a:sym typeface="Arial"/>
                <a:hlinkClick r:id="rId16">
                  <a:extLst>
                    <a:ext uri="{A12FA001-AC4F-418D-AE19-62706E023703}">
                      <ahyp:hlinkClr val="tx"/>
                    </a:ext>
                  </a:extLst>
                </a:hlinkClick>
              </a:rPr>
              <a:t>explanation</a:t>
            </a:r>
            <a:r>
              <a:rPr lang="en" sz="1100">
                <a:latin typeface="Arial"/>
                <a:ea typeface="Arial"/>
                <a:cs typeface="Arial"/>
                <a:sym typeface="Arial"/>
              </a:rPr>
              <a:t> plus</a:t>
            </a:r>
            <a:r>
              <a:rPr lang="en" sz="1100">
                <a:uFill>
                  <a:noFill/>
                </a:uFill>
                <a:latin typeface="Arial"/>
                <a:ea typeface="Arial"/>
                <a:cs typeface="Arial"/>
                <a:sym typeface="Arial"/>
                <a:hlinkClick r:id="rId17"/>
              </a:rPr>
              <a:t> </a:t>
            </a:r>
            <a:r>
              <a:rPr lang="en" sz="1100" u="sng">
                <a:solidFill>
                  <a:srgbClr val="1155CC"/>
                </a:solidFill>
                <a:latin typeface="Arial"/>
                <a:ea typeface="Arial"/>
                <a:cs typeface="Arial"/>
                <a:sym typeface="Arial"/>
                <a:hlinkClick r:id="rId18">
                  <a:extLst>
                    <a:ext uri="{A12FA001-AC4F-418D-AE19-62706E023703}">
                      <ahyp:hlinkClr val="tx"/>
                    </a:ext>
                  </a:extLst>
                </a:hlinkClick>
              </a:rPr>
              <a:t>this</a:t>
            </a:r>
            <a:r>
              <a:rPr lang="en" sz="1100">
                <a:latin typeface="Arial"/>
                <a:ea typeface="Arial"/>
                <a:cs typeface="Arial"/>
                <a:sym typeface="Arial"/>
              </a:rPr>
              <a:t>) </a:t>
            </a:r>
            <a:r>
              <a:rPr lang="en" sz="1100" u="sng">
                <a:solidFill>
                  <a:srgbClr val="1155CC"/>
                </a:solidFill>
                <a:latin typeface="Arial"/>
                <a:ea typeface="Arial"/>
                <a:cs typeface="Arial"/>
                <a:sym typeface="Arial"/>
                <a:hlinkClick r:id="rId19">
                  <a:extLst>
                    <a:ext uri="{A12FA001-AC4F-418D-AE19-62706E023703}">
                      <ahyp:hlinkClr val="tx"/>
                    </a:ext>
                  </a:extLst>
                </a:hlinkClick>
              </a:rPr>
              <a:t>https://ndnhistoryresearch.com/</a:t>
            </a:r>
            <a:r>
              <a:rPr lang="en" sz="1100">
                <a:latin typeface="Arial"/>
                <a:ea typeface="Arial"/>
                <a:cs typeface="Arial"/>
                <a:sym typeface="Arial"/>
              </a:rPr>
              <a:t> </a:t>
            </a:r>
            <a:endParaRPr sz="11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en" sz="1100"/>
              <a:t>Confederated Tribes of the Grande Ronde:</a:t>
            </a:r>
            <a:r>
              <a:rPr lang="en" sz="1100">
                <a:uFill>
                  <a:noFill/>
                </a:uFill>
                <a:hlinkClick r:id="rId20"/>
              </a:rPr>
              <a:t> </a:t>
            </a:r>
            <a:r>
              <a:rPr lang="en" sz="1100" u="sng">
                <a:solidFill>
                  <a:srgbClr val="1155CC"/>
                </a:solidFill>
                <a:hlinkClick r:id="rId21">
                  <a:extLst>
                    <a:ext uri="{A12FA001-AC4F-418D-AE19-62706E023703}">
                      <ahyp:hlinkClr val="tx"/>
                    </a:ext>
                  </a:extLst>
                </a:hlinkClick>
              </a:rPr>
              <a:t>https://www.grandronde.org/</a:t>
            </a:r>
            <a:endParaRPr sz="1100" u="sng">
              <a:solidFill>
                <a:srgbClr val="1155CC"/>
              </a:solidFill>
            </a:endParaRPr>
          </a:p>
          <a:p>
            <a:pPr indent="0" lvl="0" marL="0" rtl="0" algn="l">
              <a:lnSpc>
                <a:spcPct val="90000"/>
              </a:lnSpc>
              <a:spcBef>
                <a:spcPts val="1000"/>
              </a:spcBef>
              <a:spcAft>
                <a:spcPts val="0"/>
              </a:spcAft>
              <a:buClr>
                <a:schemeClr val="dk1"/>
              </a:buClr>
              <a:buSzPts val="1100"/>
              <a:buFont typeface="Arial"/>
              <a:buNone/>
            </a:pPr>
            <a:r>
              <a:rPr lang="en" sz="1100"/>
              <a:t>Confederated Tribes of the Siletz Indians:</a:t>
            </a:r>
            <a:r>
              <a:rPr lang="en" sz="1100">
                <a:uFill>
                  <a:noFill/>
                </a:uFill>
                <a:hlinkClick r:id="rId22"/>
              </a:rPr>
              <a:t> </a:t>
            </a:r>
            <a:r>
              <a:rPr lang="en" sz="1100" u="sng">
                <a:solidFill>
                  <a:srgbClr val="1155CC"/>
                </a:solidFill>
                <a:hlinkClick r:id="rId23">
                  <a:extLst>
                    <a:ext uri="{A12FA001-AC4F-418D-AE19-62706E023703}">
                      <ahyp:hlinkClr val="tx"/>
                    </a:ext>
                  </a:extLst>
                </a:hlinkClick>
              </a:rPr>
              <a:t>http://www.ctsi.nsn.us/</a:t>
            </a:r>
            <a:endParaRPr sz="1100" u="sng">
              <a:solidFill>
                <a:srgbClr val="1155CC"/>
              </a:solidFill>
            </a:endParaRPr>
          </a:p>
          <a:p>
            <a:pPr indent="0" lvl="0" marL="0" rtl="0" algn="l">
              <a:lnSpc>
                <a:spcPct val="90000"/>
              </a:lnSpc>
              <a:spcBef>
                <a:spcPts val="1000"/>
              </a:spcBef>
              <a:spcAft>
                <a:spcPts val="0"/>
              </a:spcAft>
              <a:buClr>
                <a:schemeClr val="dk1"/>
              </a:buClr>
              <a:buSzPts val="1100"/>
              <a:buFont typeface="Arial"/>
              <a:buNone/>
            </a:pPr>
            <a:r>
              <a:rPr lang="en" sz="1100"/>
              <a:t>Video:</a:t>
            </a:r>
            <a:r>
              <a:rPr lang="en" sz="1100">
                <a:uFill>
                  <a:noFill/>
                </a:uFill>
                <a:hlinkClick r:id="rId24"/>
              </a:rPr>
              <a:t> </a:t>
            </a:r>
            <a:r>
              <a:rPr lang="en" sz="1100" u="sng">
                <a:solidFill>
                  <a:srgbClr val="1155CC"/>
                </a:solidFill>
                <a:hlinkClick r:id="rId25">
                  <a:extLst>
                    <a:ext uri="{A12FA001-AC4F-418D-AE19-62706E023703}">
                      <ahyp:hlinkClr val="tx"/>
                    </a:ext>
                  </a:extLst>
                </a:hlinkClick>
              </a:rPr>
              <a:t>https://diversity.oregonstate.edu/we-are-all-treaty-people</a:t>
            </a:r>
            <a:endParaRPr sz="1100" u="sng">
              <a:solidFill>
                <a:srgbClr val="1155CC"/>
              </a:solidFill>
            </a:endParaRPr>
          </a:p>
          <a:p>
            <a:pPr indent="0" lvl="0" marL="0" rtl="0" algn="l">
              <a:lnSpc>
                <a:spcPct val="90000"/>
              </a:lnSpc>
              <a:spcBef>
                <a:spcPts val="1000"/>
              </a:spcBef>
              <a:spcAft>
                <a:spcPts val="0"/>
              </a:spcAft>
              <a:buClr>
                <a:schemeClr val="dk1"/>
              </a:buClr>
              <a:buSzPts val="1100"/>
              <a:buFont typeface="Arial"/>
              <a:buNone/>
            </a:pPr>
            <a:r>
              <a:rPr lang="en" sz="1100"/>
              <a:t>Nash, M. A. (2019). Entangled Pasts: Land-Grant Colleges and American Indian Dispossession. </a:t>
            </a:r>
            <a:r>
              <a:rPr i="1" lang="en" sz="1100"/>
              <a:t>History of Education Quarterly</a:t>
            </a:r>
            <a:r>
              <a:rPr lang="en" sz="1100"/>
              <a:t>, </a:t>
            </a:r>
            <a:r>
              <a:rPr i="1" lang="en" sz="1100"/>
              <a:t>59</a:t>
            </a:r>
            <a:r>
              <a:rPr lang="en" sz="1100"/>
              <a:t>(4), 437-467.</a:t>
            </a:r>
            <a:endParaRPr sz="1100"/>
          </a:p>
          <a:p>
            <a:pPr indent="0" lvl="0" marL="0" rtl="0" algn="l">
              <a:lnSpc>
                <a:spcPct val="90000"/>
              </a:lnSpc>
              <a:spcBef>
                <a:spcPts val="1000"/>
              </a:spcBef>
              <a:spcAft>
                <a:spcPts val="0"/>
              </a:spcAft>
              <a:buClr>
                <a:schemeClr val="dk1"/>
              </a:buClr>
              <a:buSzPts val="1100"/>
              <a:buFont typeface="Arial"/>
              <a:buNone/>
            </a:pPr>
            <a:r>
              <a:rPr lang="en" sz="1100" u="sng">
                <a:solidFill>
                  <a:srgbClr val="1155CC"/>
                </a:solidFill>
                <a:hlinkClick r:id="rId26">
                  <a:extLst>
                    <a:ext uri="{A12FA001-AC4F-418D-AE19-62706E023703}">
                      <ahyp:hlinkClr val="tx"/>
                    </a:ext>
                  </a:extLst>
                </a:hlinkClick>
              </a:rPr>
              <a:t>https://doi.org/10.1017/heq.2019.31</a:t>
            </a:r>
            <a:endParaRPr sz="1100" u="sng">
              <a:solidFill>
                <a:srgbClr val="1155CC"/>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sz="2500"/>
          </a:p>
        </p:txBody>
      </p:sp>
      <p:sp>
        <p:nvSpPr>
          <p:cNvPr id="708" name="Google Shape;708;g32bf75a04a1_0_156:notes"/>
          <p:cNvSpPr txBox="1"/>
          <p:nvPr>
            <p:ph idx="12" type="sldNum"/>
          </p:nvPr>
        </p:nvSpPr>
        <p:spPr>
          <a:xfrm>
            <a:off x="3884613" y="56719758"/>
            <a:ext cx="2971800" cy="2985900"/>
          </a:xfrm>
          <a:prstGeom prst="rect">
            <a:avLst/>
          </a:prstGeom>
          <a:noFill/>
          <a:ln>
            <a:noFill/>
          </a:ln>
        </p:spPr>
        <p:txBody>
          <a:bodyPr anchorCtr="0" anchor="b" bIns="93650" lIns="187300" spcFirstLastPara="1" rIns="187300" wrap="square" tIns="936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2db2f683b8_2_0: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g32db2f683b8_2_0:notes"/>
          <p:cNvSpPr txBox="1"/>
          <p:nvPr>
            <p:ph idx="1" type="body"/>
          </p:nvPr>
        </p:nvSpPr>
        <p:spPr>
          <a:xfrm>
            <a:off x="685800" y="28365061"/>
            <a:ext cx="5486400" cy="26872200"/>
          </a:xfrm>
          <a:prstGeom prst="rect">
            <a:avLst/>
          </a:prstGeom>
          <a:noFill/>
          <a:ln>
            <a:noFill/>
          </a:ln>
        </p:spPr>
        <p:txBody>
          <a:bodyPr anchorCtr="0" anchor="t" bIns="93650" lIns="187300" spcFirstLastPara="1" rIns="187300" wrap="square" tIns="93650">
            <a:noAutofit/>
          </a:bodyPr>
          <a:lstStyle/>
          <a:p>
            <a:pPr indent="0" lvl="0" marL="0" rtl="0" algn="l">
              <a:spcBef>
                <a:spcPts val="0"/>
              </a:spcBef>
              <a:spcAft>
                <a:spcPts val="0"/>
              </a:spcAft>
              <a:buNone/>
            </a:pPr>
            <a:r>
              <a:rPr lang="en"/>
              <a:t>Keep this slide here for guest speakers.</a:t>
            </a:r>
            <a:endParaRPr/>
          </a:p>
        </p:txBody>
      </p:sp>
      <p:sp>
        <p:nvSpPr>
          <p:cNvPr id="720" name="Google Shape;720;g32db2f683b8_2_0:notes"/>
          <p:cNvSpPr txBox="1"/>
          <p:nvPr>
            <p:ph idx="12" type="sldNum"/>
          </p:nvPr>
        </p:nvSpPr>
        <p:spPr>
          <a:xfrm>
            <a:off x="3884613" y="56719758"/>
            <a:ext cx="2971800" cy="2985900"/>
          </a:xfrm>
          <a:prstGeom prst="rect">
            <a:avLst/>
          </a:prstGeom>
          <a:noFill/>
          <a:ln>
            <a:noFill/>
          </a:ln>
        </p:spPr>
        <p:txBody>
          <a:bodyPr anchorCtr="0" anchor="b" bIns="93650" lIns="187300" spcFirstLastPara="1" rIns="187300" wrap="square" tIns="936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32bf75a04a1_0_176: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g32bf75a04a1_0_176:notes"/>
          <p:cNvSpPr txBox="1"/>
          <p:nvPr>
            <p:ph idx="1" type="body"/>
          </p:nvPr>
        </p:nvSpPr>
        <p:spPr>
          <a:xfrm>
            <a:off x="685800" y="28365061"/>
            <a:ext cx="5486400" cy="26872200"/>
          </a:xfrm>
          <a:prstGeom prst="rect">
            <a:avLst/>
          </a:prstGeom>
          <a:noFill/>
          <a:ln>
            <a:noFill/>
          </a:ln>
        </p:spPr>
        <p:txBody>
          <a:bodyPr anchorCtr="0" anchor="t" bIns="93650" lIns="187300" spcFirstLastPara="1" rIns="187300" wrap="square" tIns="93650">
            <a:noAutofit/>
          </a:bodyPr>
          <a:lstStyle/>
          <a:p>
            <a:pPr indent="0" lvl="0" marL="0" rtl="0" algn="l">
              <a:spcBef>
                <a:spcPts val="0"/>
              </a:spcBef>
              <a:spcAft>
                <a:spcPts val="0"/>
              </a:spcAft>
              <a:buNone/>
            </a:pPr>
            <a:r>
              <a:rPr lang="en"/>
              <a:t>Handouts - includes agenda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slide is take care of self</a:t>
            </a:r>
            <a:endParaRPr/>
          </a:p>
        </p:txBody>
      </p:sp>
      <p:sp>
        <p:nvSpPr>
          <p:cNvPr id="726" name="Google Shape;726;g32bf75a04a1_0_176:notes"/>
          <p:cNvSpPr txBox="1"/>
          <p:nvPr>
            <p:ph idx="12" type="sldNum"/>
          </p:nvPr>
        </p:nvSpPr>
        <p:spPr>
          <a:xfrm>
            <a:off x="3884613" y="56719758"/>
            <a:ext cx="2971800" cy="2985900"/>
          </a:xfrm>
          <a:prstGeom prst="rect">
            <a:avLst/>
          </a:prstGeom>
          <a:noFill/>
          <a:ln>
            <a:noFill/>
          </a:ln>
        </p:spPr>
        <p:txBody>
          <a:bodyPr anchorCtr="0" anchor="b" bIns="93650" lIns="187300" spcFirstLastPara="1" rIns="187300" wrap="square" tIns="936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2bf75a04a1_0_209:notes"/>
          <p:cNvSpPr/>
          <p:nvPr>
            <p:ph idx="2" type="sldImg"/>
          </p:nvPr>
        </p:nvSpPr>
        <p:spPr>
          <a:xfrm>
            <a:off x="-7945045" y="4478735"/>
            <a:ext cx="22748100" cy="2239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32bf75a04a1_0_209:notes"/>
          <p:cNvSpPr txBox="1"/>
          <p:nvPr>
            <p:ph idx="1" type="body"/>
          </p:nvPr>
        </p:nvSpPr>
        <p:spPr>
          <a:xfrm>
            <a:off x="685800" y="28365061"/>
            <a:ext cx="5486400" cy="26872200"/>
          </a:xfrm>
          <a:prstGeom prst="rect">
            <a:avLst/>
          </a:prstGeom>
          <a:noFill/>
          <a:ln>
            <a:noFill/>
          </a:ln>
        </p:spPr>
        <p:txBody>
          <a:bodyPr anchorCtr="0" anchor="t" bIns="93650" lIns="187300" spcFirstLastPara="1" rIns="187300" wrap="square" tIns="93650">
            <a:noAutofit/>
          </a:bodyPr>
          <a:lstStyle/>
          <a:p>
            <a:pPr indent="0" lvl="0" marL="0" rtl="0" algn="l">
              <a:spcBef>
                <a:spcPts val="0"/>
              </a:spcBef>
              <a:spcAft>
                <a:spcPts val="0"/>
              </a:spcAft>
              <a:buNone/>
            </a:pPr>
            <a:r>
              <a:rPr lang="en"/>
              <a:t> 2-3 min reflect</a:t>
            </a:r>
            <a:br>
              <a:rPr lang="en"/>
            </a:br>
            <a:r>
              <a:rPr lang="en"/>
              <a:t>10:10</a:t>
            </a:r>
            <a:endParaRPr/>
          </a:p>
          <a:p>
            <a:pPr indent="0" lvl="0" marL="0" rtl="0" algn="l">
              <a:spcBef>
                <a:spcPts val="0"/>
              </a:spcBef>
              <a:spcAft>
                <a:spcPts val="0"/>
              </a:spcAft>
              <a:buNone/>
            </a:pPr>
            <a:r>
              <a:rPr lang="en"/>
              <a:t>Purpose Just in Time Teaching</a:t>
            </a:r>
            <a:endParaRPr/>
          </a:p>
          <a:p>
            <a:pPr indent="0" lvl="0" marL="0" rtl="0" algn="l">
              <a:spcBef>
                <a:spcPts val="0"/>
              </a:spcBef>
              <a:spcAft>
                <a:spcPts val="0"/>
              </a:spcAft>
              <a:buNone/>
            </a:pPr>
            <a:r>
              <a:rPr lang="en"/>
              <a:t>Improve academy</a:t>
            </a:r>
            <a:endParaRPr/>
          </a:p>
          <a:p>
            <a:pPr indent="0" lvl="0" marL="0" rtl="0" algn="l">
              <a:spcBef>
                <a:spcPts val="0"/>
              </a:spcBef>
              <a:spcAft>
                <a:spcPts val="0"/>
              </a:spcAft>
              <a:buNone/>
            </a:pPr>
            <a:r>
              <a:rPr lang="en"/>
              <a:t>Evaluation</a:t>
            </a:r>
            <a:endParaRPr/>
          </a:p>
          <a:p>
            <a:pPr indent="0" lvl="0" marL="0" rtl="0" algn="l">
              <a:spcBef>
                <a:spcPts val="0"/>
              </a:spcBef>
              <a:spcAft>
                <a:spcPts val="0"/>
              </a:spcAft>
              <a:buNone/>
            </a:pPr>
            <a:r>
              <a:t/>
            </a:r>
            <a:endParaRPr/>
          </a:p>
        </p:txBody>
      </p:sp>
      <p:sp>
        <p:nvSpPr>
          <p:cNvPr id="182" name="Google Shape;182;g32bf75a04a1_0_209:notes"/>
          <p:cNvSpPr txBox="1"/>
          <p:nvPr>
            <p:ph idx="12" type="sldNum"/>
          </p:nvPr>
        </p:nvSpPr>
        <p:spPr>
          <a:xfrm>
            <a:off x="3884613" y="56719758"/>
            <a:ext cx="2971800" cy="2985900"/>
          </a:xfrm>
          <a:prstGeom prst="rect">
            <a:avLst/>
          </a:prstGeom>
          <a:noFill/>
          <a:ln>
            <a:noFill/>
          </a:ln>
        </p:spPr>
        <p:txBody>
          <a:bodyPr anchorCtr="0" anchor="b" bIns="93650" lIns="187300" spcFirstLastPara="1" rIns="187300" wrap="square" tIns="936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2bf75a04a1_2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2bf75a04a1_2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2230475"/>
            <a:ext cx="8520600" cy="13752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6" name="Google Shape;56;p14"/>
          <p:cNvSpPr txBox="1"/>
          <p:nvPr>
            <p:ph idx="1" type="subTitle"/>
          </p:nvPr>
        </p:nvSpPr>
        <p:spPr>
          <a:xfrm>
            <a:off x="311700" y="3630553"/>
            <a:ext cx="8520600" cy="531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8" name="Google Shape;58;p14"/>
          <p:cNvPicPr preferRelativeResize="0"/>
          <p:nvPr/>
        </p:nvPicPr>
        <p:blipFill>
          <a:blip r:embed="rId2">
            <a:alphaModFix/>
          </a:blip>
          <a:stretch>
            <a:fillRect/>
          </a:stretch>
        </p:blipFill>
        <p:spPr>
          <a:xfrm>
            <a:off x="1998738" y="1072172"/>
            <a:ext cx="5146516" cy="108058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 name="Shape 59"/>
        <p:cNvGrpSpPr/>
        <p:nvPr/>
      </p:nvGrpSpPr>
      <p:grpSpPr>
        <a:xfrm>
          <a:off x="0" y="0"/>
          <a:ext cx="0" cy="0"/>
          <a:chOff x="0" y="0"/>
          <a:chExt cx="0" cy="0"/>
        </a:xfrm>
      </p:grpSpPr>
      <p:sp>
        <p:nvSpPr>
          <p:cNvPr id="60" name="Google Shape;60;p15"/>
          <p:cNvSpPr txBox="1"/>
          <p:nvPr>
            <p:ph type="title"/>
          </p:nvPr>
        </p:nvSpPr>
        <p:spPr>
          <a:xfrm>
            <a:off x="311700" y="24233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1" name="Google Shape;61;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2" name="Google Shape;62;p15"/>
          <p:cNvPicPr preferRelativeResize="0"/>
          <p:nvPr/>
        </p:nvPicPr>
        <p:blipFill>
          <a:blip r:embed="rId2">
            <a:alphaModFix/>
          </a:blip>
          <a:stretch>
            <a:fillRect/>
          </a:stretch>
        </p:blipFill>
        <p:spPr>
          <a:xfrm>
            <a:off x="1140988" y="1072172"/>
            <a:ext cx="5146516" cy="108058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 name="Google Shape;65;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6" name="Google Shape;66;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7" name="Google Shape;67;p16"/>
          <p:cNvPicPr preferRelativeResize="0"/>
          <p:nvPr/>
        </p:nvPicPr>
        <p:blipFill>
          <a:blip r:embed="rId2">
            <a:alphaModFix/>
          </a:blip>
          <a:stretch>
            <a:fillRect/>
          </a:stretch>
        </p:blipFill>
        <p:spPr>
          <a:xfrm>
            <a:off x="7826424" y="4133019"/>
            <a:ext cx="896046" cy="89036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0" name="Google Shape;70;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1" name="Google Shape;71;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3" name="Google Shape;73;p17"/>
          <p:cNvPicPr preferRelativeResize="0"/>
          <p:nvPr/>
        </p:nvPicPr>
        <p:blipFill>
          <a:blip r:embed="rId2">
            <a:alphaModFix/>
          </a:blip>
          <a:stretch>
            <a:fillRect/>
          </a:stretch>
        </p:blipFill>
        <p:spPr>
          <a:xfrm>
            <a:off x="7826424" y="4133019"/>
            <a:ext cx="896046" cy="89036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6" name="Google Shape;7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7" name="Google Shape;77;p18"/>
          <p:cNvPicPr preferRelativeResize="0"/>
          <p:nvPr/>
        </p:nvPicPr>
        <p:blipFill>
          <a:blip r:embed="rId2">
            <a:alphaModFix/>
          </a:blip>
          <a:stretch>
            <a:fillRect/>
          </a:stretch>
        </p:blipFill>
        <p:spPr>
          <a:xfrm>
            <a:off x="7826424" y="4133019"/>
            <a:ext cx="896046" cy="89036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8" name="Shape 78"/>
        <p:cNvGrpSpPr/>
        <p:nvPr/>
      </p:nvGrpSpPr>
      <p:grpSpPr>
        <a:xfrm>
          <a:off x="0" y="0"/>
          <a:ext cx="0" cy="0"/>
          <a:chOff x="0" y="0"/>
          <a:chExt cx="0" cy="0"/>
        </a:xfrm>
      </p:grpSpPr>
      <p:sp>
        <p:nvSpPr>
          <p:cNvPr id="79" name="Google Shape;79;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b="1"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0" name="Google Shape;80;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1" name="Google Shape;8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2" name="Google Shape;82;p19"/>
          <p:cNvPicPr preferRelativeResize="0"/>
          <p:nvPr/>
        </p:nvPicPr>
        <p:blipFill>
          <a:blip r:embed="rId2">
            <a:alphaModFix/>
          </a:blip>
          <a:stretch>
            <a:fillRect/>
          </a:stretch>
        </p:blipFill>
        <p:spPr>
          <a:xfrm>
            <a:off x="7826424" y="4133019"/>
            <a:ext cx="896046" cy="89036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E@OSU Theme">
  <p:cSld name="MAIN_POINT">
    <p:spTree>
      <p:nvGrpSpPr>
        <p:cNvPr id="83" name="Shape 83"/>
        <p:cNvGrpSpPr/>
        <p:nvPr/>
      </p:nvGrpSpPr>
      <p:grpSpPr>
        <a:xfrm>
          <a:off x="0" y="0"/>
          <a:ext cx="0" cy="0"/>
          <a:chOff x="0" y="0"/>
          <a:chExt cx="0" cy="0"/>
        </a:xfrm>
      </p:grpSpPr>
      <p:sp>
        <p:nvSpPr>
          <p:cNvPr id="84" name="Google Shape;84;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5" name="Google Shape;8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6" name="Google Shape;86;p20"/>
          <p:cNvPicPr preferRelativeResize="0"/>
          <p:nvPr/>
        </p:nvPicPr>
        <p:blipFill>
          <a:blip r:embed="rId2">
            <a:alphaModFix/>
          </a:blip>
          <a:stretch>
            <a:fillRect/>
          </a:stretch>
        </p:blipFill>
        <p:spPr>
          <a:xfrm>
            <a:off x="490238" y="183997"/>
            <a:ext cx="5146516" cy="108058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7" name="Shape 87"/>
        <p:cNvGrpSpPr/>
        <p:nvPr/>
      </p:nvGrpSpPr>
      <p:grpSpPr>
        <a:xfrm>
          <a:off x="0" y="0"/>
          <a:ext cx="0" cy="0"/>
          <a:chOff x="0" y="0"/>
          <a:chExt cx="0" cy="0"/>
        </a:xfrm>
      </p:grpSpPr>
      <p:sp>
        <p:nvSpPr>
          <p:cNvPr id="88" name="Google Shape;88;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0" name="Google Shape;90;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1" name="Google Shape;91;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2" name="Google Shape;9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93" name="Google Shape;93;p21"/>
          <p:cNvPicPr preferRelativeResize="0"/>
          <p:nvPr/>
        </p:nvPicPr>
        <p:blipFill>
          <a:blip r:embed="rId2">
            <a:alphaModFix/>
          </a:blip>
          <a:stretch>
            <a:fillRect/>
          </a:stretch>
        </p:blipFill>
        <p:spPr>
          <a:xfrm>
            <a:off x="95424" y="4166375"/>
            <a:ext cx="896046" cy="89036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4" name="Shape 94"/>
        <p:cNvGrpSpPr/>
        <p:nvPr/>
      </p:nvGrpSpPr>
      <p:grpSpPr>
        <a:xfrm>
          <a:off x="0" y="0"/>
          <a:ext cx="0" cy="0"/>
          <a:chOff x="0" y="0"/>
          <a:chExt cx="0" cy="0"/>
        </a:xfrm>
      </p:grpSpPr>
      <p:sp>
        <p:nvSpPr>
          <p:cNvPr id="95" name="Google Shape;95;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6" name="Google Shape;9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97" name="Google Shape;97;p22"/>
          <p:cNvPicPr preferRelativeResize="0"/>
          <p:nvPr/>
        </p:nvPicPr>
        <p:blipFill>
          <a:blip r:embed="rId2">
            <a:alphaModFix/>
          </a:blip>
          <a:stretch>
            <a:fillRect/>
          </a:stretch>
        </p:blipFill>
        <p:spPr>
          <a:xfrm>
            <a:off x="7826424" y="4133019"/>
            <a:ext cx="896046" cy="89036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8" name="Shape 98"/>
        <p:cNvGrpSpPr/>
        <p:nvPr/>
      </p:nvGrpSpPr>
      <p:grpSpPr>
        <a:xfrm>
          <a:off x="0" y="0"/>
          <a:ext cx="0" cy="0"/>
          <a:chOff x="0" y="0"/>
          <a:chExt cx="0" cy="0"/>
        </a:xfrm>
      </p:grpSpPr>
      <p:sp>
        <p:nvSpPr>
          <p:cNvPr id="99" name="Google Shape;99;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0" name="Google Shape;100;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1" name="Google Shape;101;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02" name="Google Shape;102;p23"/>
          <p:cNvPicPr preferRelativeResize="0"/>
          <p:nvPr/>
        </p:nvPicPr>
        <p:blipFill>
          <a:blip r:embed="rId2">
            <a:alphaModFix/>
          </a:blip>
          <a:stretch>
            <a:fillRect/>
          </a:stretch>
        </p:blipFill>
        <p:spPr>
          <a:xfrm>
            <a:off x="7826424" y="4133019"/>
            <a:ext cx="896046" cy="89036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05" name="Google Shape;105;p24"/>
          <p:cNvPicPr preferRelativeResize="0"/>
          <p:nvPr/>
        </p:nvPicPr>
        <p:blipFill>
          <a:blip r:embed="rId2">
            <a:alphaModFix/>
          </a:blip>
          <a:stretch>
            <a:fillRect/>
          </a:stretch>
        </p:blipFill>
        <p:spPr>
          <a:xfrm>
            <a:off x="7826424" y="4133019"/>
            <a:ext cx="896046" cy="89036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6" name="Shape 106"/>
        <p:cNvGrpSpPr/>
        <p:nvPr/>
      </p:nvGrpSpPr>
      <p:grpSpPr>
        <a:xfrm>
          <a:off x="0" y="0"/>
          <a:ext cx="0" cy="0"/>
          <a:chOff x="0" y="0"/>
          <a:chExt cx="0" cy="0"/>
        </a:xfrm>
      </p:grpSpPr>
      <p:sp>
        <p:nvSpPr>
          <p:cNvPr id="107" name="Google Shape;107;p25"/>
          <p:cNvSpPr txBox="1"/>
          <p:nvPr>
            <p:ph idx="1" type="subTitle"/>
          </p:nvPr>
        </p:nvSpPr>
        <p:spPr>
          <a:xfrm>
            <a:off x="1371600" y="3037275"/>
            <a:ext cx="6400800" cy="6708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3F3F3F"/>
              </a:buClr>
              <a:buSzPts val="2700"/>
              <a:buNone/>
              <a:defRPr sz="2700">
                <a:solidFill>
                  <a:srgbClr val="3F3F3F"/>
                </a:solidFill>
              </a:defRPr>
            </a:lvl1pPr>
            <a:lvl2pPr lvl="1" algn="ctr">
              <a:spcBef>
                <a:spcPts val="1200"/>
              </a:spcBef>
              <a:spcAft>
                <a:spcPts val="0"/>
              </a:spcAft>
              <a:buClr>
                <a:srgbClr val="888888"/>
              </a:buClr>
              <a:buSzPts val="2800"/>
              <a:buNone/>
              <a:defRPr>
                <a:solidFill>
                  <a:srgbClr val="888888"/>
                </a:solidFill>
              </a:defRPr>
            </a:lvl2pPr>
            <a:lvl3pPr lvl="2" algn="ctr">
              <a:spcBef>
                <a:spcPts val="1200"/>
              </a:spcBef>
              <a:spcAft>
                <a:spcPts val="0"/>
              </a:spcAft>
              <a:buClr>
                <a:srgbClr val="888888"/>
              </a:buClr>
              <a:buSzPts val="2400"/>
              <a:buNone/>
              <a:defRPr>
                <a:solidFill>
                  <a:srgbClr val="888888"/>
                </a:solidFill>
              </a:defRPr>
            </a:lvl3pPr>
            <a:lvl4pPr lvl="3" algn="ctr">
              <a:spcBef>
                <a:spcPts val="1200"/>
              </a:spcBef>
              <a:spcAft>
                <a:spcPts val="0"/>
              </a:spcAft>
              <a:buClr>
                <a:srgbClr val="888888"/>
              </a:buClr>
              <a:buSzPts val="2000"/>
              <a:buNone/>
              <a:defRPr>
                <a:solidFill>
                  <a:srgbClr val="888888"/>
                </a:solidFill>
              </a:defRPr>
            </a:lvl4pPr>
            <a:lvl5pPr lvl="4" algn="ctr">
              <a:spcBef>
                <a:spcPts val="1200"/>
              </a:spcBef>
              <a:spcAft>
                <a:spcPts val="0"/>
              </a:spcAft>
              <a:buClr>
                <a:srgbClr val="888888"/>
              </a:buClr>
              <a:buSzPts val="2000"/>
              <a:buNone/>
              <a:defRPr>
                <a:solidFill>
                  <a:srgbClr val="888888"/>
                </a:solidFill>
              </a:defRPr>
            </a:lvl5pPr>
            <a:lvl6pPr lvl="5" algn="ctr">
              <a:spcBef>
                <a:spcPts val="1200"/>
              </a:spcBef>
              <a:spcAft>
                <a:spcPts val="0"/>
              </a:spcAft>
              <a:buClr>
                <a:srgbClr val="888888"/>
              </a:buClr>
              <a:buSzPts val="2000"/>
              <a:buNone/>
              <a:defRPr>
                <a:solidFill>
                  <a:srgbClr val="888888"/>
                </a:solidFill>
              </a:defRPr>
            </a:lvl6pPr>
            <a:lvl7pPr lvl="6" algn="ctr">
              <a:spcBef>
                <a:spcPts val="1200"/>
              </a:spcBef>
              <a:spcAft>
                <a:spcPts val="0"/>
              </a:spcAft>
              <a:buClr>
                <a:srgbClr val="888888"/>
              </a:buClr>
              <a:buSzPts val="2000"/>
              <a:buNone/>
              <a:defRPr>
                <a:solidFill>
                  <a:srgbClr val="888888"/>
                </a:solidFill>
              </a:defRPr>
            </a:lvl7pPr>
            <a:lvl8pPr lvl="7" algn="ctr">
              <a:spcBef>
                <a:spcPts val="1200"/>
              </a:spcBef>
              <a:spcAft>
                <a:spcPts val="0"/>
              </a:spcAft>
              <a:buClr>
                <a:srgbClr val="888888"/>
              </a:buClr>
              <a:buSzPts val="2000"/>
              <a:buNone/>
              <a:defRPr>
                <a:solidFill>
                  <a:srgbClr val="888888"/>
                </a:solidFill>
              </a:defRPr>
            </a:lvl8pPr>
            <a:lvl9pPr lvl="8" algn="ctr">
              <a:spcBef>
                <a:spcPts val="1200"/>
              </a:spcBef>
              <a:spcAft>
                <a:spcPts val="1200"/>
              </a:spcAft>
              <a:buClr>
                <a:srgbClr val="888888"/>
              </a:buClr>
              <a:buSzPts val="2000"/>
              <a:buNone/>
              <a:defRPr>
                <a:solidFill>
                  <a:srgbClr val="888888"/>
                </a:solidFill>
              </a:defRPr>
            </a:lvl9pPr>
          </a:lstStyle>
          <a:p/>
        </p:txBody>
      </p:sp>
      <p:sp>
        <p:nvSpPr>
          <p:cNvPr id="108" name="Google Shape;108;p2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09" name="Google Shape;109;p25"/>
          <p:cNvPicPr preferRelativeResize="0"/>
          <p:nvPr/>
        </p:nvPicPr>
        <p:blipFill>
          <a:blip r:embed="rId2">
            <a:alphaModFix/>
          </a:blip>
          <a:stretch>
            <a:fillRect/>
          </a:stretch>
        </p:blipFill>
        <p:spPr>
          <a:xfrm>
            <a:off x="1998742" y="1072172"/>
            <a:ext cx="5146516" cy="1080581"/>
          </a:xfrm>
          <a:prstGeom prst="rect">
            <a:avLst/>
          </a:prstGeom>
          <a:noFill/>
          <a:ln>
            <a:noFill/>
          </a:ln>
        </p:spPr>
      </p:pic>
      <p:sp>
        <p:nvSpPr>
          <p:cNvPr id="110" name="Google Shape;110;p25"/>
          <p:cNvSpPr txBox="1"/>
          <p:nvPr>
            <p:ph type="ctrTitle"/>
          </p:nvPr>
        </p:nvSpPr>
        <p:spPr>
          <a:xfrm>
            <a:off x="311700" y="2106223"/>
            <a:ext cx="8520600" cy="931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1" name="Shape 111"/>
        <p:cNvGrpSpPr/>
        <p:nvPr/>
      </p:nvGrpSpPr>
      <p:grpSpPr>
        <a:xfrm>
          <a:off x="0" y="0"/>
          <a:ext cx="0" cy="0"/>
          <a:chOff x="0" y="0"/>
          <a:chExt cx="0" cy="0"/>
        </a:xfrm>
      </p:grpSpPr>
      <p:sp>
        <p:nvSpPr>
          <p:cNvPr id="112" name="Google Shape;112;p2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4400"/>
              <a:buFont typeface="Calibri"/>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3" name="Google Shape;113;p26"/>
          <p:cNvSpPr txBox="1"/>
          <p:nvPr>
            <p:ph idx="1" type="body"/>
          </p:nvPr>
        </p:nvSpPr>
        <p:spPr>
          <a:xfrm>
            <a:off x="457200" y="1200151"/>
            <a:ext cx="8229600" cy="32433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1200"/>
              </a:spcBef>
              <a:spcAft>
                <a:spcPts val="0"/>
              </a:spcAft>
              <a:buClr>
                <a:schemeClr val="dk1"/>
              </a:buClr>
              <a:buSzPts val="1800"/>
              <a:buChar char="○"/>
              <a:defRPr/>
            </a:lvl2pPr>
            <a:lvl3pPr indent="-342900" lvl="2" marL="1371600" algn="l">
              <a:spcBef>
                <a:spcPts val="1200"/>
              </a:spcBef>
              <a:spcAft>
                <a:spcPts val="0"/>
              </a:spcAft>
              <a:buClr>
                <a:schemeClr val="dk1"/>
              </a:buClr>
              <a:buSzPts val="1800"/>
              <a:buChar char="■"/>
              <a:defRPr/>
            </a:lvl3pPr>
            <a:lvl4pPr indent="-342900" lvl="3" marL="1828800" algn="l">
              <a:spcBef>
                <a:spcPts val="1200"/>
              </a:spcBef>
              <a:spcAft>
                <a:spcPts val="0"/>
              </a:spcAft>
              <a:buClr>
                <a:schemeClr val="dk1"/>
              </a:buClr>
              <a:buSzPts val="1800"/>
              <a:buChar char="●"/>
              <a:defRPr/>
            </a:lvl4pPr>
            <a:lvl5pPr indent="-342900" lvl="4" marL="2286000" algn="l">
              <a:spcBef>
                <a:spcPts val="1200"/>
              </a:spcBef>
              <a:spcAft>
                <a:spcPts val="0"/>
              </a:spcAft>
              <a:buClr>
                <a:schemeClr val="dk1"/>
              </a:buClr>
              <a:buSzPts val="1800"/>
              <a:buChar char="○"/>
              <a:defRPr/>
            </a:lvl5pPr>
            <a:lvl6pPr indent="-342900" lvl="5" marL="2743200" algn="l">
              <a:spcBef>
                <a:spcPts val="1200"/>
              </a:spcBef>
              <a:spcAft>
                <a:spcPts val="0"/>
              </a:spcAft>
              <a:buClr>
                <a:schemeClr val="dk1"/>
              </a:buClr>
              <a:buSzPts val="1800"/>
              <a:buChar char="■"/>
              <a:defRPr/>
            </a:lvl6pPr>
            <a:lvl7pPr indent="-342900" lvl="6" marL="3200400" algn="l">
              <a:spcBef>
                <a:spcPts val="1200"/>
              </a:spcBef>
              <a:spcAft>
                <a:spcPts val="0"/>
              </a:spcAft>
              <a:buClr>
                <a:schemeClr val="dk1"/>
              </a:buClr>
              <a:buSzPts val="1800"/>
              <a:buChar char="●"/>
              <a:defRPr/>
            </a:lvl7pPr>
            <a:lvl8pPr indent="-342900" lvl="7" marL="3657600" algn="l">
              <a:spcBef>
                <a:spcPts val="1200"/>
              </a:spcBef>
              <a:spcAft>
                <a:spcPts val="0"/>
              </a:spcAft>
              <a:buClr>
                <a:schemeClr val="dk1"/>
              </a:buClr>
              <a:buSzPts val="1800"/>
              <a:buChar char="○"/>
              <a:defRPr/>
            </a:lvl8pPr>
            <a:lvl9pPr indent="-342900" lvl="8" marL="4114800" algn="l">
              <a:spcBef>
                <a:spcPts val="1200"/>
              </a:spcBef>
              <a:spcAft>
                <a:spcPts val="1200"/>
              </a:spcAft>
              <a:buClr>
                <a:schemeClr val="dk1"/>
              </a:buClr>
              <a:buSzPts val="1800"/>
              <a:buChar char="■"/>
              <a:defRPr/>
            </a:lvl9pPr>
          </a:lstStyle>
          <a:p/>
        </p:txBody>
      </p:sp>
      <p:pic>
        <p:nvPicPr>
          <p:cNvPr id="114" name="Google Shape;114;p26"/>
          <p:cNvPicPr preferRelativeResize="0"/>
          <p:nvPr/>
        </p:nvPicPr>
        <p:blipFill>
          <a:blip r:embed="rId2">
            <a:alphaModFix/>
          </a:blip>
          <a:stretch>
            <a:fillRect/>
          </a:stretch>
        </p:blipFill>
        <p:spPr>
          <a:xfrm>
            <a:off x="7826424" y="4133019"/>
            <a:ext cx="896046" cy="89036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5" name="Shape 115"/>
        <p:cNvGrpSpPr/>
        <p:nvPr/>
      </p:nvGrpSpPr>
      <p:grpSpPr>
        <a:xfrm>
          <a:off x="0" y="0"/>
          <a:ext cx="0" cy="0"/>
          <a:chOff x="0" y="0"/>
          <a:chExt cx="0" cy="0"/>
        </a:xfrm>
      </p:grpSpPr>
      <p:sp>
        <p:nvSpPr>
          <p:cNvPr id="116" name="Google Shape;116;p2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4400"/>
              <a:buFont typeface="Calibri"/>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17" name="Google Shape;117;p27"/>
          <p:cNvPicPr preferRelativeResize="0"/>
          <p:nvPr/>
        </p:nvPicPr>
        <p:blipFill>
          <a:blip r:embed="rId2">
            <a:alphaModFix/>
          </a:blip>
          <a:stretch>
            <a:fillRect/>
          </a:stretch>
        </p:blipFill>
        <p:spPr>
          <a:xfrm>
            <a:off x="7826424" y="4133019"/>
            <a:ext cx="896046" cy="89036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theme" Target="../theme/theme3.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hyperlink" Target="https://docs.google.com/document/d/1AVlw87b2jKUIX_SQOnciF3zGVZvdV3Bb/edit#heading=h.gjdgxs" TargetMode="External"/><Relationship Id="rId5"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37.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hyperlink" Target="https://www.uhri.ngo/"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45.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36.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34.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39.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 Id="rId3" Type="http://schemas.openxmlformats.org/officeDocument/2006/relationships/image" Target="../media/image47.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6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61.png"/><Relationship Id="rId4" Type="http://schemas.openxmlformats.org/officeDocument/2006/relationships/image" Target="../media/image54.png"/><Relationship Id="rId5" Type="http://schemas.openxmlformats.org/officeDocument/2006/relationships/image" Target="../media/image4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10.png"/><Relationship Id="rId4" Type="http://schemas.openxmlformats.org/officeDocument/2006/relationships/image" Target="../media/image57.png"/><Relationship Id="rId5" Type="http://schemas.openxmlformats.org/officeDocument/2006/relationships/image" Target="../media/image4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image" Target="../media/image58.png"/><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image" Target="../media/image5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4.xml"/><Relationship Id="rId3" Type="http://schemas.openxmlformats.org/officeDocument/2006/relationships/image" Target="../media/image6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 Id="rId3" Type="http://schemas.openxmlformats.org/officeDocument/2006/relationships/image" Target="../media/image5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6.xml"/><Relationship Id="rId3" Type="http://schemas.openxmlformats.org/officeDocument/2006/relationships/image" Target="../media/image56.png"/><Relationship Id="rId4" Type="http://schemas.openxmlformats.org/officeDocument/2006/relationships/image" Target="../media/image65.png"/><Relationship Id="rId5" Type="http://schemas.openxmlformats.org/officeDocument/2006/relationships/hyperlink" Target="https://www.grandronde.org/" TargetMode="External"/><Relationship Id="rId6" Type="http://schemas.openxmlformats.org/officeDocument/2006/relationships/hyperlink" Target="https://ctsi.nsn.us/" TargetMode="External"/><Relationship Id="rId7" Type="http://schemas.openxmlformats.org/officeDocument/2006/relationships/hyperlink" Target="https://native-land.ca/" TargetMode="External"/><Relationship Id="rId8" Type="http://schemas.openxmlformats.org/officeDocument/2006/relationships/image" Target="../media/image6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8"/>
          <p:cNvSpPr txBox="1"/>
          <p:nvPr>
            <p:ph type="ctrTitle"/>
          </p:nvPr>
        </p:nvSpPr>
        <p:spPr>
          <a:xfrm>
            <a:off x="311700" y="2379901"/>
            <a:ext cx="8520600" cy="1582200"/>
          </a:xfrm>
          <a:prstGeom prst="rect">
            <a:avLst/>
          </a:prstGeom>
        </p:spPr>
        <p:txBody>
          <a:bodyPr anchorCtr="0" anchor="b" bIns="91425" lIns="91425" spcFirstLastPara="1" rIns="91425" wrap="square" tIns="91425">
            <a:noAutofit/>
          </a:bodyPr>
          <a:lstStyle/>
          <a:p>
            <a:pPr indent="0" lvl="0" marL="0" rtl="0" algn="ctr">
              <a:lnSpc>
                <a:spcPct val="115000"/>
              </a:lnSpc>
              <a:spcBef>
                <a:spcPts val="640"/>
              </a:spcBef>
              <a:spcAft>
                <a:spcPts val="0"/>
              </a:spcAft>
              <a:buNone/>
            </a:pPr>
            <a:r>
              <a:rPr b="1" lang="en" sz="2900">
                <a:solidFill>
                  <a:srgbClr val="3F3F3F"/>
                </a:solidFill>
              </a:rPr>
              <a:t>Sharing the impacts of 5 years of STEM faculty development</a:t>
            </a:r>
            <a:endParaRPr b="1" sz="2900">
              <a:solidFill>
                <a:srgbClr val="3F3F3F"/>
              </a:solidFill>
            </a:endParaRPr>
          </a:p>
          <a:p>
            <a:pPr indent="0" lvl="0" marL="0" rtl="0" algn="ctr">
              <a:lnSpc>
                <a:spcPct val="115000"/>
              </a:lnSpc>
              <a:spcBef>
                <a:spcPts val="1200"/>
              </a:spcBef>
              <a:spcAft>
                <a:spcPts val="1200"/>
              </a:spcAft>
              <a:buNone/>
            </a:pPr>
            <a:r>
              <a:rPr b="1" lang="en" sz="1700">
                <a:solidFill>
                  <a:srgbClr val="3F3F3F"/>
                </a:solidFill>
              </a:rPr>
              <a:t>Holly Cho, </a:t>
            </a:r>
            <a:r>
              <a:rPr b="1" lang="en" sz="1700">
                <a:solidFill>
                  <a:srgbClr val="D73F09"/>
                </a:solidFill>
              </a:rPr>
              <a:t>Victoria Sellers</a:t>
            </a:r>
            <a:r>
              <a:rPr b="1" lang="en" sz="1700">
                <a:solidFill>
                  <a:srgbClr val="3F3F3F"/>
                </a:solidFill>
              </a:rPr>
              <a:t>, Martin Storksdieck, Devon Quick, Lori Kayes, Carmen Harjoe, Mary Beisiegel</a:t>
            </a:r>
            <a:endParaRPr b="1" sz="1700">
              <a:solidFill>
                <a:srgbClr val="3F3F3F"/>
              </a:solidFill>
            </a:endParaRPr>
          </a:p>
        </p:txBody>
      </p:sp>
      <p:pic>
        <p:nvPicPr>
          <p:cNvPr id="124" name="Google Shape;124;p28"/>
          <p:cNvPicPr preferRelativeResize="0"/>
          <p:nvPr/>
        </p:nvPicPr>
        <p:blipFill>
          <a:blip r:embed="rId3">
            <a:alphaModFix/>
          </a:blip>
          <a:stretch>
            <a:fillRect/>
          </a:stretch>
        </p:blipFill>
        <p:spPr>
          <a:xfrm>
            <a:off x="434225" y="4177375"/>
            <a:ext cx="2247900" cy="714375"/>
          </a:xfrm>
          <a:prstGeom prst="rect">
            <a:avLst/>
          </a:prstGeom>
          <a:noFill/>
          <a:ln>
            <a:noFill/>
          </a:ln>
        </p:spPr>
      </p:pic>
      <p:pic>
        <p:nvPicPr>
          <p:cNvPr id="125" name="Google Shape;125;p28"/>
          <p:cNvPicPr preferRelativeResize="0"/>
          <p:nvPr/>
        </p:nvPicPr>
        <p:blipFill>
          <a:blip r:embed="rId4">
            <a:alphaModFix/>
          </a:blip>
          <a:stretch>
            <a:fillRect/>
          </a:stretch>
        </p:blipFill>
        <p:spPr>
          <a:xfrm>
            <a:off x="152400" y="94525"/>
            <a:ext cx="3176202" cy="896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D73F09"/>
              </a:buClr>
              <a:buSzPts val="4400"/>
              <a:buFont typeface="Calibri"/>
              <a:buNone/>
            </a:pPr>
            <a:r>
              <a:rPr lang="en" sz="2900"/>
              <a:t>HHMI </a:t>
            </a:r>
            <a:r>
              <a:rPr lang="en" sz="2900">
                <a:solidFill>
                  <a:srgbClr val="D73F09"/>
                </a:solidFill>
              </a:rPr>
              <a:t>Inclusive Excellence </a:t>
            </a:r>
            <a:r>
              <a:rPr lang="en" sz="2900"/>
              <a:t>Initiative</a:t>
            </a:r>
            <a:endParaRPr sz="2900"/>
          </a:p>
        </p:txBody>
      </p:sp>
      <p:sp>
        <p:nvSpPr>
          <p:cNvPr id="197" name="Google Shape;197;p37"/>
          <p:cNvSpPr txBox="1"/>
          <p:nvPr>
            <p:ph idx="4294967295" type="body"/>
          </p:nvPr>
        </p:nvSpPr>
        <p:spPr>
          <a:xfrm>
            <a:off x="0" y="1063238"/>
            <a:ext cx="9144000" cy="3416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1200"/>
              </a:spcAft>
              <a:buClr>
                <a:schemeClr val="dk1"/>
              </a:buClr>
              <a:buSzPts val="2800"/>
              <a:buNone/>
            </a:pPr>
            <a:r>
              <a:rPr lang="en" sz="2900"/>
              <a:t>“challenges U.S. colleges and universities to substantially and sustainably increase their capacity for inclusion of all students, especially those students who belong to groups underrepresented in science. ”</a:t>
            </a:r>
            <a:endParaRPr sz="1900"/>
          </a:p>
        </p:txBody>
      </p:sp>
      <p:pic>
        <p:nvPicPr>
          <p:cNvPr descr="https://www.hhmi.org/sites/default/files/Logos/JPG/HHMI-vertical-signature-color.jpg" id="198" name="Google Shape;198;p37"/>
          <p:cNvPicPr preferRelativeResize="0"/>
          <p:nvPr/>
        </p:nvPicPr>
        <p:blipFill rotWithShape="1">
          <a:blip r:embed="rId3">
            <a:alphaModFix/>
          </a:blip>
          <a:srcRect b="0" l="0" r="0" t="0"/>
          <a:stretch/>
        </p:blipFill>
        <p:spPr>
          <a:xfrm>
            <a:off x="228600" y="4000500"/>
            <a:ext cx="1460119" cy="94916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10000"/>
          </a:bodyPr>
          <a:lstStyle/>
          <a:p>
            <a:pPr indent="-355600" lvl="0" marL="457200" rtl="0" algn="l">
              <a:spcBef>
                <a:spcPts val="500"/>
              </a:spcBef>
              <a:spcAft>
                <a:spcPts val="0"/>
              </a:spcAft>
              <a:buClr>
                <a:schemeClr val="dk1"/>
              </a:buClr>
              <a:buSzPts val="2000"/>
              <a:buChar char="●"/>
            </a:pPr>
            <a:r>
              <a:rPr lang="en" sz="1900"/>
              <a:t>Persistent inequities in STEM education, despite HHMI investment for 40+ years</a:t>
            </a:r>
            <a:endParaRPr sz="1900"/>
          </a:p>
          <a:p>
            <a:pPr indent="-355600" lvl="0" marL="457200" rtl="0" algn="l">
              <a:spcBef>
                <a:spcPts val="0"/>
              </a:spcBef>
              <a:spcAft>
                <a:spcPts val="0"/>
              </a:spcAft>
              <a:buClr>
                <a:schemeClr val="dk1"/>
              </a:buClr>
              <a:buSzPts val="2000"/>
              <a:buChar char="●"/>
            </a:pPr>
            <a:r>
              <a:rPr lang="en" sz="1900"/>
              <a:t>Beginning in 2017, funded </a:t>
            </a:r>
            <a:r>
              <a:rPr lang="en" sz="1900"/>
              <a:t>57 diverse institutions to enact 2nd order change</a:t>
            </a:r>
            <a:endParaRPr sz="1900"/>
          </a:p>
          <a:p>
            <a:pPr indent="-355600" lvl="0" marL="457200" rtl="0" algn="l">
              <a:spcBef>
                <a:spcPts val="0"/>
              </a:spcBef>
              <a:spcAft>
                <a:spcPts val="0"/>
              </a:spcAft>
              <a:buClr>
                <a:schemeClr val="dk1"/>
              </a:buClr>
              <a:buSzPts val="2000"/>
              <a:buChar char="●"/>
            </a:pPr>
            <a:r>
              <a:rPr lang="en" sz="1900"/>
              <a:t>Faculty focus change initiative, fix the institution, not the students </a:t>
            </a:r>
            <a:endParaRPr sz="2000">
              <a:solidFill>
                <a:schemeClr val="dk1"/>
              </a:solidFill>
            </a:endParaRPr>
          </a:p>
          <a:p>
            <a:pPr indent="0" lvl="0" marL="0" rtl="0" algn="l">
              <a:spcBef>
                <a:spcPts val="500"/>
              </a:spcBef>
              <a:spcAft>
                <a:spcPts val="0"/>
              </a:spcAft>
              <a:buClr>
                <a:schemeClr val="dk1"/>
              </a:buClr>
              <a:buSzPts val="1100"/>
              <a:buFont typeface="Arial"/>
              <a:buNone/>
            </a:pPr>
            <a:r>
              <a:t/>
            </a:r>
            <a:endParaRPr sz="2000">
              <a:solidFill>
                <a:schemeClr val="dk1"/>
              </a:solidFill>
            </a:endParaRPr>
          </a:p>
        </p:txBody>
      </p:sp>
      <p:sp>
        <p:nvSpPr>
          <p:cNvPr id="204" name="Google Shape;204;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t>HHMI </a:t>
            </a:r>
            <a:r>
              <a:rPr lang="en"/>
              <a:t>Initiative Rationale &amp; Intention</a:t>
            </a:r>
            <a:endParaRPr/>
          </a:p>
        </p:txBody>
      </p:sp>
      <p:pic>
        <p:nvPicPr>
          <p:cNvPr id="205" name="Google Shape;205;p38"/>
          <p:cNvPicPr preferRelativeResize="0"/>
          <p:nvPr/>
        </p:nvPicPr>
        <p:blipFill>
          <a:blip r:embed="rId3">
            <a:alphaModFix/>
          </a:blip>
          <a:stretch>
            <a:fillRect/>
          </a:stretch>
        </p:blipFill>
        <p:spPr>
          <a:xfrm>
            <a:off x="4832403" y="1222001"/>
            <a:ext cx="3999900" cy="30056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9"/>
          <p:cNvSpPr txBox="1"/>
          <p:nvPr>
            <p:ph type="title"/>
          </p:nvPr>
        </p:nvSpPr>
        <p:spPr>
          <a:xfrm>
            <a:off x="457200" y="205978"/>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a:t>How was </a:t>
            </a:r>
            <a:r>
              <a:rPr lang="en"/>
              <a:t>HHMI </a:t>
            </a:r>
            <a:r>
              <a:rPr lang="en"/>
              <a:t>IE Supposed to be different?</a:t>
            </a:r>
            <a:endParaRPr/>
          </a:p>
        </p:txBody>
      </p:sp>
      <p:sp>
        <p:nvSpPr>
          <p:cNvPr id="211" name="Google Shape;211;p39"/>
          <p:cNvSpPr txBox="1"/>
          <p:nvPr/>
        </p:nvSpPr>
        <p:spPr>
          <a:xfrm>
            <a:off x="-29450" y="1206750"/>
            <a:ext cx="9173400" cy="3397200"/>
          </a:xfrm>
          <a:prstGeom prst="rect">
            <a:avLst/>
          </a:prstGeom>
          <a:noFill/>
          <a:ln>
            <a:noFill/>
          </a:ln>
        </p:spPr>
        <p:txBody>
          <a:bodyPr anchorCtr="0" anchor="t" bIns="91425" lIns="91425" spcFirstLastPara="1" rIns="91425" wrap="square" tIns="91425">
            <a:spAutoFit/>
          </a:bodyPr>
          <a:lstStyle/>
          <a:p>
            <a:pPr indent="-387350" lvl="0" marL="457200" rtl="0" algn="l">
              <a:lnSpc>
                <a:spcPct val="115000"/>
              </a:lnSpc>
              <a:spcBef>
                <a:spcPts val="0"/>
              </a:spcBef>
              <a:spcAft>
                <a:spcPts val="0"/>
              </a:spcAft>
              <a:buClr>
                <a:schemeClr val="dk1"/>
              </a:buClr>
              <a:buSzPts val="2500"/>
              <a:buChar char="●"/>
            </a:pPr>
            <a:r>
              <a:rPr lang="en" sz="1900">
                <a:solidFill>
                  <a:schemeClr val="dk2"/>
                </a:solidFill>
                <a:latin typeface="Open Sans"/>
                <a:ea typeface="Open Sans"/>
                <a:cs typeface="Open Sans"/>
                <a:sym typeface="Open Sans"/>
              </a:rPr>
              <a:t>Culture Change – difficult, painful, involving trial &amp; error/rethinking/re-doing</a:t>
            </a:r>
            <a:endParaRPr sz="1900">
              <a:solidFill>
                <a:schemeClr val="dk2"/>
              </a:solidFill>
              <a:latin typeface="Open Sans"/>
              <a:ea typeface="Open Sans"/>
              <a:cs typeface="Open Sans"/>
              <a:sym typeface="Open Sans"/>
            </a:endParaRPr>
          </a:p>
          <a:p>
            <a:pPr indent="-387350" lvl="0" marL="457200" rtl="0" algn="l">
              <a:spcBef>
                <a:spcPts val="0"/>
              </a:spcBef>
              <a:spcAft>
                <a:spcPts val="0"/>
              </a:spcAft>
              <a:buClr>
                <a:schemeClr val="dk1"/>
              </a:buClr>
              <a:buSzPts val="2500"/>
              <a:buChar char="●"/>
            </a:pPr>
            <a:r>
              <a:rPr lang="en" sz="1900">
                <a:solidFill>
                  <a:schemeClr val="dk2"/>
                </a:solidFill>
                <a:latin typeface="Open Sans"/>
                <a:ea typeface="Open Sans"/>
                <a:cs typeface="Open Sans"/>
                <a:sym typeface="Open Sans"/>
              </a:rPr>
              <a:t>IE – ‘Stance not Destination’</a:t>
            </a:r>
            <a:endParaRPr sz="1900">
              <a:solidFill>
                <a:schemeClr val="dk2"/>
              </a:solidFill>
              <a:latin typeface="Open Sans"/>
              <a:ea typeface="Open Sans"/>
              <a:cs typeface="Open Sans"/>
              <a:sym typeface="Open Sans"/>
            </a:endParaRPr>
          </a:p>
          <a:p>
            <a:pPr indent="-387350" lvl="0" marL="457200" rtl="0" algn="l">
              <a:lnSpc>
                <a:spcPct val="115000"/>
              </a:lnSpc>
              <a:spcBef>
                <a:spcPts val="0"/>
              </a:spcBef>
              <a:spcAft>
                <a:spcPts val="0"/>
              </a:spcAft>
              <a:buClr>
                <a:schemeClr val="dk1"/>
              </a:buClr>
              <a:buSzPts val="2500"/>
              <a:buChar char="●"/>
            </a:pPr>
            <a:r>
              <a:rPr lang="en" sz="1900">
                <a:solidFill>
                  <a:schemeClr val="dk2"/>
                </a:solidFill>
                <a:latin typeface="Open Sans"/>
                <a:ea typeface="Open Sans"/>
                <a:cs typeface="Open Sans"/>
                <a:sym typeface="Open Sans"/>
              </a:rPr>
              <a:t>Readiness – to address practices &amp; policies that confer advantages/ disadvantages that result in equity gaps</a:t>
            </a:r>
            <a:endParaRPr sz="1900">
              <a:solidFill>
                <a:schemeClr val="dk2"/>
              </a:solidFill>
              <a:latin typeface="Open Sans"/>
              <a:ea typeface="Open Sans"/>
              <a:cs typeface="Open Sans"/>
              <a:sym typeface="Open Sans"/>
            </a:endParaRPr>
          </a:p>
          <a:p>
            <a:pPr indent="-387350" lvl="0" marL="457200" rtl="0" algn="l">
              <a:lnSpc>
                <a:spcPct val="115000"/>
              </a:lnSpc>
              <a:spcBef>
                <a:spcPts val="0"/>
              </a:spcBef>
              <a:spcAft>
                <a:spcPts val="0"/>
              </a:spcAft>
              <a:buClr>
                <a:schemeClr val="dk1"/>
              </a:buClr>
              <a:buSzPts val="2500"/>
              <a:buChar char="●"/>
            </a:pPr>
            <a:r>
              <a:rPr lang="en" sz="1900">
                <a:solidFill>
                  <a:schemeClr val="dk2"/>
                </a:solidFill>
                <a:latin typeface="Open Sans"/>
                <a:ea typeface="Open Sans"/>
                <a:cs typeface="Open Sans"/>
                <a:sym typeface="Open Sans"/>
              </a:rPr>
              <a:t>‘Experiment’ – to adapt and scale ‘what works’ within/between disciplines and within/between institutions</a:t>
            </a:r>
            <a:endParaRPr sz="1900">
              <a:solidFill>
                <a:schemeClr val="dk2"/>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sz="2500">
              <a:solidFill>
                <a:schemeClr val="dk1"/>
              </a:solidFill>
            </a:endParaRPr>
          </a:p>
          <a:p>
            <a:pPr indent="0" lvl="0" marL="457200" rtl="0" algn="l">
              <a:spcBef>
                <a:spcPts val="0"/>
              </a:spcBef>
              <a:spcAft>
                <a:spcPts val="0"/>
              </a:spcAft>
              <a:buNone/>
            </a:pPr>
            <a:r>
              <a:t/>
            </a:r>
            <a:endParaRPr sz="25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Why </a:t>
            </a:r>
            <a:r>
              <a:rPr lang="en">
                <a:solidFill>
                  <a:srgbClr val="D73F09"/>
                </a:solidFill>
              </a:rPr>
              <a:t>IE@OSU</a:t>
            </a:r>
            <a:r>
              <a:rPr lang="en"/>
              <a:t>?</a:t>
            </a:r>
            <a:endParaRPr/>
          </a:p>
        </p:txBody>
      </p:sp>
      <p:sp>
        <p:nvSpPr>
          <p:cNvPr id="218" name="Google Shape;218;p40"/>
          <p:cNvSpPr txBox="1"/>
          <p:nvPr>
            <p:ph idx="1" type="body"/>
          </p:nvPr>
        </p:nvSpPr>
        <p:spPr>
          <a:xfrm>
            <a:off x="311700" y="1152475"/>
            <a:ext cx="68451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Char char="●"/>
            </a:pPr>
            <a:r>
              <a:rPr lang="en" sz="1900"/>
              <a:t>IE caught the torch from ESTEME &amp; ADVANCE</a:t>
            </a:r>
            <a:endParaRPr sz="1900"/>
          </a:p>
          <a:p>
            <a:pPr indent="-349250" lvl="0" marL="457200" rtl="0" algn="l">
              <a:spcBef>
                <a:spcPts val="0"/>
              </a:spcBef>
              <a:spcAft>
                <a:spcPts val="0"/>
              </a:spcAft>
              <a:buSzPts val="1900"/>
              <a:buChar char="●"/>
            </a:pPr>
            <a:r>
              <a:rPr lang="en" sz="1900"/>
              <a:t>Additional backdrop</a:t>
            </a:r>
            <a:endParaRPr sz="1900"/>
          </a:p>
          <a:p>
            <a:pPr indent="-323850" lvl="1" marL="914400" rtl="0" algn="l">
              <a:spcBef>
                <a:spcPts val="0"/>
              </a:spcBef>
              <a:spcAft>
                <a:spcPts val="0"/>
              </a:spcAft>
              <a:buSzPts val="1500"/>
              <a:buChar char="○"/>
            </a:pPr>
            <a:r>
              <a:rPr lang="en" sz="1500"/>
              <a:t>2013/2014 Trayvon Martin, Mike Brown inspire Black Lives Matter</a:t>
            </a:r>
            <a:endParaRPr sz="1500"/>
          </a:p>
          <a:p>
            <a:pPr indent="-323850" lvl="1" marL="914400" rtl="0" algn="l">
              <a:spcBef>
                <a:spcPts val="0"/>
              </a:spcBef>
              <a:spcAft>
                <a:spcPts val="0"/>
              </a:spcAft>
              <a:buSzPts val="1500"/>
              <a:buChar char="○"/>
            </a:pPr>
            <a:r>
              <a:rPr lang="en" sz="1500"/>
              <a:t>2015 OSU Student Speak out &amp; Office of Institutional Diversity created</a:t>
            </a:r>
            <a:endParaRPr sz="1500"/>
          </a:p>
          <a:p>
            <a:pPr indent="-323850" lvl="1" marL="914400" rtl="0" algn="l">
              <a:spcBef>
                <a:spcPts val="0"/>
              </a:spcBef>
              <a:spcAft>
                <a:spcPts val="0"/>
              </a:spcAft>
              <a:buSzPts val="1500"/>
              <a:buChar char="○"/>
            </a:pPr>
            <a:r>
              <a:rPr lang="en" sz="1500"/>
              <a:t>2020 George </a:t>
            </a:r>
            <a:r>
              <a:rPr lang="en" sz="1500"/>
              <a:t>Floyd</a:t>
            </a:r>
            <a:r>
              <a:rPr lang="en" sz="1500"/>
              <a:t> &amp; COVID-19 Pandemic</a:t>
            </a:r>
            <a:endParaRPr sz="1500"/>
          </a:p>
          <a:p>
            <a:pPr indent="-323850" lvl="1" marL="914400" rtl="0" algn="l">
              <a:spcBef>
                <a:spcPts val="0"/>
              </a:spcBef>
              <a:spcAft>
                <a:spcPts val="0"/>
              </a:spcAft>
              <a:buSzPts val="1500"/>
              <a:buChar char="○"/>
            </a:pPr>
            <a:r>
              <a:rPr lang="en" sz="1500"/>
              <a:t>2021 COS Diversity Action Plan</a:t>
            </a:r>
            <a:endParaRPr sz="1500"/>
          </a:p>
          <a:p>
            <a:pPr indent="-349250" lvl="0" marL="457200" rtl="0" algn="l">
              <a:spcBef>
                <a:spcPts val="0"/>
              </a:spcBef>
              <a:spcAft>
                <a:spcPts val="0"/>
              </a:spcAft>
              <a:buSzPts val="1900"/>
              <a:buChar char="●"/>
            </a:pPr>
            <a:r>
              <a:rPr lang="en" sz="1900"/>
              <a:t>Our team was ready</a:t>
            </a:r>
            <a:endParaRPr sz="1900"/>
          </a:p>
          <a:p>
            <a:pPr indent="-323850" lvl="1" marL="914400" rtl="0" algn="l">
              <a:spcBef>
                <a:spcPts val="0"/>
              </a:spcBef>
              <a:spcAft>
                <a:spcPts val="0"/>
              </a:spcAft>
              <a:buSzPts val="1500"/>
              <a:buChar char="○"/>
            </a:pPr>
            <a:r>
              <a:rPr lang="en" sz="1500"/>
              <a:t>Our internal collaborations</a:t>
            </a:r>
            <a:endParaRPr sz="1500"/>
          </a:p>
        </p:txBody>
      </p:sp>
      <p:pic>
        <p:nvPicPr>
          <p:cNvPr id="219" name="Google Shape;219;p40"/>
          <p:cNvPicPr preferRelativeResize="0"/>
          <p:nvPr/>
        </p:nvPicPr>
        <p:blipFill rotWithShape="1">
          <a:blip r:embed="rId3">
            <a:alphaModFix/>
          </a:blip>
          <a:srcRect b="37297" l="0" r="0" t="30269"/>
          <a:stretch/>
        </p:blipFill>
        <p:spPr>
          <a:xfrm>
            <a:off x="3556475" y="4126750"/>
            <a:ext cx="4028600" cy="926999"/>
          </a:xfrm>
          <a:prstGeom prst="rect">
            <a:avLst/>
          </a:prstGeom>
          <a:noFill/>
          <a:ln>
            <a:noFill/>
          </a:ln>
        </p:spPr>
      </p:pic>
      <p:pic>
        <p:nvPicPr>
          <p:cNvPr id="220" name="Google Shape;220;p40"/>
          <p:cNvPicPr preferRelativeResize="0"/>
          <p:nvPr/>
        </p:nvPicPr>
        <p:blipFill rotWithShape="1">
          <a:blip r:embed="rId4">
            <a:alphaModFix/>
          </a:blip>
          <a:srcRect b="22933" l="16978" r="15726" t="11466"/>
          <a:stretch/>
        </p:blipFill>
        <p:spPr>
          <a:xfrm>
            <a:off x="7368850" y="2307962"/>
            <a:ext cx="1463439" cy="1392050"/>
          </a:xfrm>
          <a:prstGeom prst="rect">
            <a:avLst/>
          </a:prstGeom>
          <a:noFill/>
          <a:ln>
            <a:noFill/>
          </a:ln>
        </p:spPr>
      </p:pic>
      <p:pic>
        <p:nvPicPr>
          <p:cNvPr id="221" name="Google Shape;221;p40"/>
          <p:cNvPicPr preferRelativeResize="0"/>
          <p:nvPr/>
        </p:nvPicPr>
        <p:blipFill>
          <a:blip r:embed="rId5">
            <a:alphaModFix/>
          </a:blip>
          <a:stretch>
            <a:fillRect/>
          </a:stretch>
        </p:blipFill>
        <p:spPr>
          <a:xfrm>
            <a:off x="6709274" y="0"/>
            <a:ext cx="2434724" cy="2148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1"/>
          <p:cNvSpPr txBox="1"/>
          <p:nvPr>
            <p:ph type="title"/>
          </p:nvPr>
        </p:nvSpPr>
        <p:spPr>
          <a:xfrm>
            <a:off x="457200" y="154484"/>
            <a:ext cx="8229600" cy="6432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pic>
        <p:nvPicPr>
          <p:cNvPr id="228" name="Google Shape;228;p41"/>
          <p:cNvPicPr preferRelativeResize="0"/>
          <p:nvPr/>
        </p:nvPicPr>
        <p:blipFill rotWithShape="1">
          <a:blip r:embed="rId3">
            <a:alphaModFix/>
          </a:blip>
          <a:srcRect b="0" l="0" r="0" t="1409"/>
          <a:stretch/>
        </p:blipFill>
        <p:spPr>
          <a:xfrm>
            <a:off x="-31450" y="0"/>
            <a:ext cx="9206899" cy="4910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2"/>
          <p:cNvSpPr txBox="1"/>
          <p:nvPr>
            <p:ph idx="1" type="body"/>
          </p:nvPr>
        </p:nvSpPr>
        <p:spPr>
          <a:xfrm>
            <a:off x="311700" y="864356"/>
            <a:ext cx="8520600" cy="2562300"/>
          </a:xfrm>
          <a:prstGeom prst="rect">
            <a:avLst/>
          </a:prstGeom>
        </p:spPr>
        <p:txBody>
          <a:bodyPr anchorCtr="0" anchor="t" bIns="91425" lIns="91425" spcFirstLastPara="1" rIns="91425" wrap="square" tIns="91425">
            <a:normAutofit/>
          </a:bodyPr>
          <a:lstStyle/>
          <a:p>
            <a:pPr indent="-374650" lvl="0" marL="457200" rtl="0" algn="l">
              <a:spcBef>
                <a:spcPts val="0"/>
              </a:spcBef>
              <a:spcAft>
                <a:spcPts val="0"/>
              </a:spcAft>
              <a:buSzPts val="2300"/>
              <a:buChar char="●"/>
            </a:pPr>
            <a:r>
              <a:rPr lang="en" sz="2300"/>
              <a:t>Faculty and Allies (</a:t>
            </a:r>
            <a:r>
              <a:rPr lang="en" sz="2300"/>
              <a:t>13-20 per cohort)</a:t>
            </a:r>
            <a:endParaRPr sz="2300"/>
          </a:p>
          <a:p>
            <a:pPr indent="-374650" lvl="1" marL="914400" rtl="0" algn="l">
              <a:spcBef>
                <a:spcPts val="0"/>
              </a:spcBef>
              <a:spcAft>
                <a:spcPts val="0"/>
              </a:spcAft>
              <a:buSzPts val="2300"/>
              <a:buChar char="○"/>
            </a:pPr>
            <a:r>
              <a:rPr lang="en" sz="2300"/>
              <a:t>Oregon State University</a:t>
            </a:r>
            <a:endParaRPr sz="2300"/>
          </a:p>
          <a:p>
            <a:pPr indent="-374650" lvl="1" marL="914400" rtl="0" algn="l">
              <a:spcBef>
                <a:spcPts val="0"/>
              </a:spcBef>
              <a:spcAft>
                <a:spcPts val="0"/>
              </a:spcAft>
              <a:buSzPts val="2300"/>
              <a:buChar char="○"/>
            </a:pPr>
            <a:r>
              <a:rPr lang="en" sz="2300"/>
              <a:t>Linn-Benton Community College	</a:t>
            </a:r>
            <a:endParaRPr sz="2300"/>
          </a:p>
          <a:p>
            <a:pPr indent="-374650" lvl="1" marL="914400" rtl="0" algn="l">
              <a:spcBef>
                <a:spcPts val="0"/>
              </a:spcBef>
              <a:spcAft>
                <a:spcPts val="0"/>
              </a:spcAft>
              <a:buSzPts val="2300"/>
              <a:buChar char="○"/>
            </a:pPr>
            <a:r>
              <a:rPr lang="en" sz="2300"/>
              <a:t>Lane Community College</a:t>
            </a:r>
            <a:endParaRPr sz="2300"/>
          </a:p>
          <a:p>
            <a:pPr indent="0" lvl="0" marL="914400" rtl="0" algn="l">
              <a:spcBef>
                <a:spcPts val="1200"/>
              </a:spcBef>
              <a:spcAft>
                <a:spcPts val="1200"/>
              </a:spcAft>
              <a:buNone/>
            </a:pPr>
            <a:r>
              <a:t/>
            </a:r>
            <a:endParaRPr sz="1900"/>
          </a:p>
        </p:txBody>
      </p:sp>
      <p:sp>
        <p:nvSpPr>
          <p:cNvPr id="235" name="Google Shape;235;p42"/>
          <p:cNvSpPr txBox="1"/>
          <p:nvPr>
            <p:ph type="title"/>
          </p:nvPr>
        </p:nvSpPr>
        <p:spPr>
          <a:xfrm>
            <a:off x="311700" y="333769"/>
            <a:ext cx="852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IE@OSU Fellowship Program</a:t>
            </a:r>
            <a:endParaRPr/>
          </a:p>
        </p:txBody>
      </p:sp>
      <p:pic>
        <p:nvPicPr>
          <p:cNvPr id="236" name="Google Shape;236;p42"/>
          <p:cNvPicPr preferRelativeResize="0"/>
          <p:nvPr/>
        </p:nvPicPr>
        <p:blipFill>
          <a:blip r:embed="rId3">
            <a:alphaModFix/>
          </a:blip>
          <a:stretch>
            <a:fillRect/>
          </a:stretch>
        </p:blipFill>
        <p:spPr>
          <a:xfrm>
            <a:off x="1474221" y="2581200"/>
            <a:ext cx="6195558" cy="2562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3"/>
          <p:cNvSpPr txBox="1"/>
          <p:nvPr>
            <p:ph type="title"/>
          </p:nvPr>
        </p:nvSpPr>
        <p:spPr>
          <a:xfrm>
            <a:off x="457200" y="154484"/>
            <a:ext cx="8229600" cy="643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D73F09"/>
              </a:buClr>
              <a:buSzPct val="99974"/>
              <a:buFont typeface="Calibri"/>
              <a:buNone/>
            </a:pPr>
            <a:r>
              <a:rPr lang="en" sz="3959">
                <a:latin typeface="Calibri"/>
                <a:ea typeface="Calibri"/>
                <a:cs typeface="Calibri"/>
                <a:sym typeface="Calibri"/>
              </a:rPr>
              <a:t>IE@OSU Fellowship Experience</a:t>
            </a:r>
            <a:endParaRPr sz="3959">
              <a:solidFill>
                <a:srgbClr val="D73F09"/>
              </a:solidFill>
              <a:latin typeface="Calibri"/>
              <a:ea typeface="Calibri"/>
              <a:cs typeface="Calibri"/>
              <a:sym typeface="Calibri"/>
            </a:endParaRPr>
          </a:p>
        </p:txBody>
      </p:sp>
      <p:graphicFrame>
        <p:nvGraphicFramePr>
          <p:cNvPr id="243" name="Google Shape;243;p43"/>
          <p:cNvGraphicFramePr/>
          <p:nvPr/>
        </p:nvGraphicFramePr>
        <p:xfrm>
          <a:off x="230600" y="1063238"/>
          <a:ext cx="3000000" cy="3000000"/>
        </p:xfrm>
        <a:graphic>
          <a:graphicData uri="http://schemas.openxmlformats.org/drawingml/2006/table">
            <a:tbl>
              <a:tblPr bandRow="1">
                <a:noFill/>
                <a:tableStyleId>{4CB76DCA-7371-479D-9DBB-645B74D75A87}</a:tableStyleId>
              </a:tblPr>
              <a:tblGrid>
                <a:gridCol w="2170700"/>
                <a:gridCol w="2170700"/>
                <a:gridCol w="2170700"/>
                <a:gridCol w="2170700"/>
              </a:tblGrid>
              <a:tr h="415850">
                <a:tc>
                  <a:txBody>
                    <a:bodyPr/>
                    <a:lstStyle/>
                    <a:p>
                      <a:pPr indent="0" lvl="0" marL="0" marR="0" rtl="0" algn="ctr">
                        <a:spcBef>
                          <a:spcPts val="0"/>
                        </a:spcBef>
                        <a:spcAft>
                          <a:spcPts val="0"/>
                        </a:spcAft>
                        <a:buNone/>
                      </a:pPr>
                      <a:r>
                        <a:rPr b="1" lang="en" sz="2100"/>
                        <a:t>Summer</a:t>
                      </a:r>
                      <a:endParaRPr b="1" sz="2100" u="none" cap="none" strike="noStrike"/>
                    </a:p>
                  </a:txBody>
                  <a:tcPr marT="34300" marB="34300"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2100" u="none" cap="none" strike="noStrike"/>
                        <a:t>Fall</a:t>
                      </a:r>
                      <a:endParaRPr sz="1100"/>
                    </a:p>
                  </a:txBody>
                  <a:tcPr marT="34300" marB="34300"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2100" u="none" cap="none" strike="noStrike"/>
                        <a:t>Winter</a:t>
                      </a:r>
                      <a:endParaRPr sz="1100"/>
                    </a:p>
                  </a:txBody>
                  <a:tcPr marT="34300" marB="34300"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2100" u="none" cap="none" strike="noStrike"/>
                        <a:t>Spring</a:t>
                      </a:r>
                      <a:endParaRPr sz="1100"/>
                    </a:p>
                  </a:txBody>
                  <a:tcPr marT="34300" marB="34300"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2753950">
                <a:tc>
                  <a:txBody>
                    <a:bodyPr/>
                    <a:lstStyle/>
                    <a:p>
                      <a:pPr indent="0" lvl="0" marL="0" marR="0" rtl="0" algn="ctr">
                        <a:spcBef>
                          <a:spcPts val="0"/>
                        </a:spcBef>
                        <a:spcAft>
                          <a:spcPts val="0"/>
                        </a:spcAft>
                        <a:buNone/>
                      </a:pPr>
                      <a:r>
                        <a:rPr lang="en" sz="1400"/>
                        <a:t>Academy!</a:t>
                      </a:r>
                      <a:endParaRPr sz="1400"/>
                    </a:p>
                    <a:p>
                      <a:pPr indent="0" lvl="0" marL="0" marR="0" rtl="0" algn="ctr">
                        <a:spcBef>
                          <a:spcPts val="0"/>
                        </a:spcBef>
                        <a:spcAft>
                          <a:spcPts val="0"/>
                        </a:spcAft>
                        <a:buNone/>
                      </a:pPr>
                      <a:r>
                        <a:t/>
                      </a:r>
                      <a:endParaRPr sz="1400"/>
                    </a:p>
                    <a:p>
                      <a:pPr indent="0" lvl="0" marL="0" marR="0" rtl="0" algn="ctr">
                        <a:spcBef>
                          <a:spcPts val="0"/>
                        </a:spcBef>
                        <a:spcAft>
                          <a:spcPts val="0"/>
                        </a:spcAft>
                        <a:buNone/>
                      </a:pPr>
                      <a:r>
                        <a:rPr lang="en" sz="1400"/>
                        <a:t>Finalize action plan</a:t>
                      </a:r>
                      <a:endParaRPr sz="1400"/>
                    </a:p>
                    <a:p>
                      <a:pPr indent="0" lvl="0" marL="0" marR="0" rtl="0" algn="ctr">
                        <a:spcBef>
                          <a:spcPts val="0"/>
                        </a:spcBef>
                        <a:spcAft>
                          <a:spcPts val="0"/>
                        </a:spcAft>
                        <a:buNone/>
                      </a:pPr>
                      <a:r>
                        <a:t/>
                      </a:r>
                      <a:endParaRPr sz="1400"/>
                    </a:p>
                    <a:p>
                      <a:pPr indent="0" lvl="0" marL="0" marR="0" rtl="0" algn="ctr">
                        <a:spcBef>
                          <a:spcPts val="0"/>
                        </a:spcBef>
                        <a:spcAft>
                          <a:spcPts val="0"/>
                        </a:spcAft>
                        <a:buNone/>
                      </a:pPr>
                      <a:r>
                        <a:rPr lang="en" sz="1400"/>
                        <a:t>Action Plan Share Out (Sept - TBD)</a:t>
                      </a:r>
                      <a:endParaRPr sz="1400"/>
                    </a:p>
                    <a:p>
                      <a:pPr indent="0" lvl="0" marL="0" marR="0" rtl="0" algn="ctr">
                        <a:spcBef>
                          <a:spcPts val="0"/>
                        </a:spcBef>
                        <a:spcAft>
                          <a:spcPts val="0"/>
                        </a:spcAft>
                        <a:buNone/>
                      </a:pPr>
                      <a:r>
                        <a:t/>
                      </a:r>
                      <a:endParaRPr sz="1400"/>
                    </a:p>
                  </a:txBody>
                  <a:tcPr marT="34300" marB="34300" marR="91450" marL="9145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500"/>
                        <a:buFont typeface="Calibri"/>
                        <a:buNone/>
                      </a:pPr>
                      <a:r>
                        <a:rPr lang="en" sz="1400"/>
                        <a:t>Inclusive Excellence Connection Sessions</a:t>
                      </a:r>
                      <a:endParaRPr sz="1400"/>
                    </a:p>
                    <a:p>
                      <a:pPr indent="0" lvl="0" marL="0" marR="0" rtl="0" algn="ctr">
                        <a:spcBef>
                          <a:spcPts val="0"/>
                        </a:spcBef>
                        <a:spcAft>
                          <a:spcPts val="0"/>
                        </a:spcAft>
                        <a:buNone/>
                      </a:pPr>
                      <a:r>
                        <a:t/>
                      </a:r>
                      <a:endParaRPr sz="1400" u="none" cap="none" strike="noStrike"/>
                    </a:p>
                    <a:p>
                      <a:pPr indent="0" lvl="0" marL="0" marR="0" rtl="0" algn="ctr">
                        <a:spcBef>
                          <a:spcPts val="0"/>
                        </a:spcBef>
                        <a:spcAft>
                          <a:spcPts val="0"/>
                        </a:spcAft>
                        <a:buNone/>
                      </a:pPr>
                      <a:r>
                        <a:rPr lang="en" sz="1400"/>
                        <a:t>Professional Learning Community (2 hours)</a:t>
                      </a:r>
                      <a:endParaRPr sz="1400"/>
                    </a:p>
                    <a:p>
                      <a:pPr indent="0" lvl="0" marL="0" marR="0" rtl="0" algn="ctr">
                        <a:spcBef>
                          <a:spcPts val="0"/>
                        </a:spcBef>
                        <a:spcAft>
                          <a:spcPts val="0"/>
                        </a:spcAft>
                        <a:buNone/>
                      </a:pPr>
                      <a:r>
                        <a:t/>
                      </a:r>
                      <a:endParaRPr sz="1400"/>
                    </a:p>
                    <a:p>
                      <a:pPr indent="0" lvl="0" marL="0" marR="0" rtl="0" algn="ctr">
                        <a:spcBef>
                          <a:spcPts val="0"/>
                        </a:spcBef>
                        <a:spcAft>
                          <a:spcPts val="0"/>
                        </a:spcAft>
                        <a:buNone/>
                      </a:pPr>
                      <a:r>
                        <a:rPr lang="en" sz="1400"/>
                        <a:t>Faculty, Food and Fun (2 hours)</a:t>
                      </a:r>
                      <a:endParaRPr sz="1400" u="none" cap="none" strike="noStrike"/>
                    </a:p>
                  </a:txBody>
                  <a:tcPr marT="34300" marB="34300" marR="91450" marL="9145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500"/>
                        <a:buFont typeface="Calibri"/>
                        <a:buNone/>
                      </a:pPr>
                      <a:r>
                        <a:rPr lang="en" sz="1400" u="none" cap="none" strike="noStrike"/>
                        <a:t>Faculty, Food &amp; Fun</a:t>
                      </a:r>
                      <a:endParaRPr sz="1000"/>
                    </a:p>
                    <a:p>
                      <a:pPr indent="0" lvl="0" marL="0" marR="0" rtl="0" algn="ctr">
                        <a:spcBef>
                          <a:spcPts val="0"/>
                        </a:spcBef>
                        <a:spcAft>
                          <a:spcPts val="0"/>
                        </a:spcAft>
                        <a:buNone/>
                      </a:pPr>
                      <a:r>
                        <a:rPr lang="en" sz="1400" u="none" cap="none" strike="noStrike"/>
                        <a:t>(2 hours)</a:t>
                      </a:r>
                      <a:endParaRPr sz="1000"/>
                    </a:p>
                    <a:p>
                      <a:pPr indent="0" lvl="0" marL="0" marR="0" rtl="0" algn="ctr">
                        <a:spcBef>
                          <a:spcPts val="0"/>
                        </a:spcBef>
                        <a:spcAft>
                          <a:spcPts val="0"/>
                        </a:spcAft>
                        <a:buNone/>
                      </a:pPr>
                      <a:r>
                        <a:t/>
                      </a:r>
                      <a:endParaRPr sz="1400" u="none" cap="none" strike="noStrike"/>
                    </a:p>
                    <a:p>
                      <a:pPr indent="0" lvl="0" marL="0" marR="0" rtl="0" algn="ctr">
                        <a:lnSpc>
                          <a:spcPct val="100000"/>
                        </a:lnSpc>
                        <a:spcBef>
                          <a:spcPts val="0"/>
                        </a:spcBef>
                        <a:spcAft>
                          <a:spcPts val="0"/>
                        </a:spcAft>
                        <a:buClr>
                          <a:schemeClr val="dk1"/>
                        </a:buClr>
                        <a:buSzPts val="1500"/>
                        <a:buFont typeface="Calibri"/>
                        <a:buNone/>
                      </a:pPr>
                      <a:r>
                        <a:rPr lang="en" sz="1400"/>
                        <a:t>Professional Learning Community</a:t>
                      </a:r>
                      <a:r>
                        <a:rPr lang="en" sz="1400" u="none" cap="none" strike="noStrike"/>
                        <a:t> (2 hours)</a:t>
                      </a:r>
                      <a:endParaRPr sz="1000"/>
                    </a:p>
                    <a:p>
                      <a:pPr indent="0" lvl="0" marL="0" marR="0" rtl="0" algn="ctr">
                        <a:spcBef>
                          <a:spcPts val="0"/>
                        </a:spcBef>
                        <a:spcAft>
                          <a:spcPts val="0"/>
                        </a:spcAft>
                        <a:buNone/>
                      </a:pPr>
                      <a:r>
                        <a:t/>
                      </a:r>
                      <a:endParaRPr sz="1400" u="none" cap="none" strike="noStrike"/>
                    </a:p>
                    <a:p>
                      <a:pPr indent="0" lvl="0" marL="0" marR="0" rtl="0" algn="ctr">
                        <a:spcBef>
                          <a:spcPts val="0"/>
                        </a:spcBef>
                        <a:spcAft>
                          <a:spcPts val="0"/>
                        </a:spcAft>
                        <a:buNone/>
                      </a:pPr>
                      <a:r>
                        <a:rPr lang="en" sz="1400" u="none" cap="none" strike="noStrike"/>
                        <a:t>Collaborative work in </a:t>
                      </a:r>
                      <a:r>
                        <a:rPr lang="en" sz="1400"/>
                        <a:t>teams</a:t>
                      </a:r>
                      <a:r>
                        <a:rPr lang="en" sz="1400" u="none" cap="none" strike="noStrike"/>
                        <a:t> (4 hours)</a:t>
                      </a:r>
                      <a:endParaRPr sz="1000"/>
                    </a:p>
                    <a:p>
                      <a:pPr indent="0" lvl="0" marL="0" marR="0" rtl="0" algn="ctr">
                        <a:spcBef>
                          <a:spcPts val="0"/>
                        </a:spcBef>
                        <a:spcAft>
                          <a:spcPts val="0"/>
                        </a:spcAft>
                        <a:buNone/>
                      </a:pPr>
                      <a:r>
                        <a:t/>
                      </a:r>
                      <a:endParaRPr sz="1400" u="none" cap="none" strike="noStrike"/>
                    </a:p>
                  </a:txBody>
                  <a:tcPr marT="34300" marB="34300" marR="91450" marL="9145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500"/>
                        <a:buFont typeface="Calibri"/>
                        <a:buNone/>
                      </a:pPr>
                      <a:r>
                        <a:rPr lang="en" sz="1400" u="none" cap="none" strike="noStrike"/>
                        <a:t>Faculty, Food &amp; Fun (Action Plan Sho</a:t>
                      </a:r>
                      <a:r>
                        <a:rPr lang="en" sz="1400"/>
                        <a:t>wcase)</a:t>
                      </a:r>
                      <a:endParaRPr sz="1000"/>
                    </a:p>
                    <a:p>
                      <a:pPr indent="0" lvl="0" marL="0" marR="0" rtl="0" algn="ctr">
                        <a:lnSpc>
                          <a:spcPct val="100000"/>
                        </a:lnSpc>
                        <a:spcBef>
                          <a:spcPts val="0"/>
                        </a:spcBef>
                        <a:spcAft>
                          <a:spcPts val="0"/>
                        </a:spcAft>
                        <a:buClr>
                          <a:schemeClr val="dk1"/>
                        </a:buClr>
                        <a:buSzPts val="1500"/>
                        <a:buFont typeface="Calibri"/>
                        <a:buNone/>
                      </a:pPr>
                      <a:r>
                        <a:rPr lang="en" sz="1400" u="none" cap="none" strike="noStrike"/>
                        <a:t>(2 hours)</a:t>
                      </a:r>
                      <a:endParaRPr sz="1000"/>
                    </a:p>
                    <a:p>
                      <a:pPr indent="0" lvl="0" marL="0" marR="0" rtl="0" algn="ctr">
                        <a:lnSpc>
                          <a:spcPct val="100000"/>
                        </a:lnSpc>
                        <a:spcBef>
                          <a:spcPts val="0"/>
                        </a:spcBef>
                        <a:spcAft>
                          <a:spcPts val="0"/>
                        </a:spcAft>
                        <a:buClr>
                          <a:schemeClr val="dk1"/>
                        </a:buClr>
                        <a:buSzPts val="1500"/>
                        <a:buFont typeface="Calibri"/>
                        <a:buNone/>
                      </a:pPr>
                      <a:r>
                        <a:t/>
                      </a:r>
                      <a:endParaRPr sz="1400" u="none" cap="none" strike="noStrike"/>
                    </a:p>
                    <a:p>
                      <a:pPr indent="0" lvl="0" marL="0" marR="0" rtl="0" algn="ctr">
                        <a:lnSpc>
                          <a:spcPct val="100000"/>
                        </a:lnSpc>
                        <a:spcBef>
                          <a:spcPts val="0"/>
                        </a:spcBef>
                        <a:spcAft>
                          <a:spcPts val="0"/>
                        </a:spcAft>
                        <a:buClr>
                          <a:schemeClr val="dk1"/>
                        </a:buClr>
                        <a:buSzPts val="1500"/>
                        <a:buFont typeface="Calibri"/>
                        <a:buNone/>
                      </a:pPr>
                      <a:r>
                        <a:rPr lang="en" sz="1400"/>
                        <a:t>Professional Learning Community meeting</a:t>
                      </a:r>
                      <a:r>
                        <a:rPr lang="en" sz="1400" u="none" cap="none" strike="noStrike"/>
                        <a:t> (2 hours)</a:t>
                      </a:r>
                      <a:endParaRPr sz="1000"/>
                    </a:p>
                    <a:p>
                      <a:pPr indent="0" lvl="0" marL="0" marR="0" rtl="0" algn="ctr">
                        <a:spcBef>
                          <a:spcPts val="0"/>
                        </a:spcBef>
                        <a:spcAft>
                          <a:spcPts val="0"/>
                        </a:spcAft>
                        <a:buNone/>
                      </a:pPr>
                      <a:r>
                        <a:t/>
                      </a:r>
                      <a:endParaRPr sz="1400" u="none" cap="none" strike="noStrike"/>
                    </a:p>
                    <a:p>
                      <a:pPr indent="0" lvl="0" marL="0" marR="0" rtl="0" algn="ctr">
                        <a:spcBef>
                          <a:spcPts val="0"/>
                        </a:spcBef>
                        <a:spcAft>
                          <a:spcPts val="0"/>
                        </a:spcAft>
                        <a:buNone/>
                      </a:pPr>
                      <a:r>
                        <a:rPr lang="en" sz="1400"/>
                        <a:t>Collaborative work in teams </a:t>
                      </a:r>
                      <a:r>
                        <a:rPr lang="en" sz="1400" u="none" cap="none" strike="noStrike"/>
                        <a:t> (4 hours)</a:t>
                      </a:r>
                      <a:endParaRPr sz="1400"/>
                    </a:p>
                  </a:txBody>
                  <a:tcPr marT="34300" marB="34300" marR="91450" marL="9145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758575">
                <a:tc gridSpan="4">
                  <a:txBody>
                    <a:bodyPr/>
                    <a:lstStyle/>
                    <a:p>
                      <a:pPr indent="0" lvl="0" marL="0" rtl="0" algn="ctr">
                        <a:spcBef>
                          <a:spcPts val="0"/>
                        </a:spcBef>
                        <a:spcAft>
                          <a:spcPts val="0"/>
                        </a:spcAft>
                        <a:buNone/>
                      </a:pPr>
                      <a:r>
                        <a:rPr lang="en" sz="2100">
                          <a:solidFill>
                            <a:schemeClr val="dk1"/>
                          </a:solidFill>
                          <a:latin typeface="Calibri"/>
                          <a:ea typeface="Calibri"/>
                          <a:cs typeface="Calibri"/>
                          <a:sym typeface="Calibri"/>
                        </a:rPr>
                        <a:t>Develop and implement action plan and evaluation activities</a:t>
                      </a:r>
                      <a:endParaRPr sz="2100">
                        <a:solidFill>
                          <a:schemeClr val="dk1"/>
                        </a:solidFill>
                        <a:latin typeface="Calibri"/>
                        <a:ea typeface="Calibri"/>
                        <a:cs typeface="Calibri"/>
                        <a:sym typeface="Calibri"/>
                      </a:endParaRPr>
                    </a:p>
                  </a:txBody>
                  <a:tcPr marT="34300" marB="34300" marR="91450" marL="9145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8ECF4"/>
                    </a:solidFill>
                  </a:tcPr>
                </a:tc>
                <a:tc hMerge="1"/>
                <a:tc hMerge="1"/>
                <a:tc hMerge="1"/>
              </a:tr>
            </a:tbl>
          </a:graphicData>
        </a:graphic>
      </p:graphicFrame>
      <p:sp>
        <p:nvSpPr>
          <p:cNvPr id="244" name="Google Shape;244;p43"/>
          <p:cNvSpPr/>
          <p:nvPr/>
        </p:nvSpPr>
        <p:spPr>
          <a:xfrm>
            <a:off x="-6895200" y="2325216"/>
            <a:ext cx="7352400" cy="715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4"/>
          <p:cNvSpPr txBox="1"/>
          <p:nvPr>
            <p:ph type="title"/>
          </p:nvPr>
        </p:nvSpPr>
        <p:spPr>
          <a:xfrm>
            <a:off x="311700" y="145225"/>
            <a:ext cx="8520600" cy="572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D73F09"/>
              </a:buClr>
              <a:buSzPts val="3960"/>
              <a:buFont typeface="Calibri"/>
              <a:buNone/>
            </a:pPr>
            <a:r>
              <a:rPr lang="en" sz="2420">
                <a:latin typeface="Calibri"/>
                <a:ea typeface="Calibri"/>
                <a:cs typeface="Calibri"/>
                <a:sym typeface="Calibri"/>
              </a:rPr>
              <a:t>Example Action Plan: “Biology Outside the Box: Social justice conversations through a biological lens - Jeremy Rose (Cohort 2)</a:t>
            </a:r>
            <a:endParaRPr sz="2420">
              <a:latin typeface="Calibri"/>
              <a:ea typeface="Calibri"/>
              <a:cs typeface="Calibri"/>
              <a:sym typeface="Calibri"/>
            </a:endParaRPr>
          </a:p>
        </p:txBody>
      </p:sp>
      <p:pic>
        <p:nvPicPr>
          <p:cNvPr id="251" name="Google Shape;251;p44"/>
          <p:cNvPicPr preferRelativeResize="0"/>
          <p:nvPr/>
        </p:nvPicPr>
        <p:blipFill rotWithShape="1">
          <a:blip r:embed="rId3">
            <a:alphaModFix/>
          </a:blip>
          <a:srcRect b="0" l="0" r="0" t="17627"/>
          <a:stretch/>
        </p:blipFill>
        <p:spPr>
          <a:xfrm>
            <a:off x="1779600" y="943250"/>
            <a:ext cx="5584799" cy="4200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45"/>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Lasting Accomplishments</a:t>
            </a:r>
            <a:endParaRPr/>
          </a:p>
        </p:txBody>
      </p:sp>
      <p:sp>
        <p:nvSpPr>
          <p:cNvPr id="264" name="Google Shape;264;p46"/>
          <p:cNvSpPr txBox="1"/>
          <p:nvPr>
            <p:ph idx="1" type="body"/>
          </p:nvPr>
        </p:nvSpPr>
        <p:spPr>
          <a:xfrm>
            <a:off x="311700" y="1152475"/>
            <a:ext cx="4340700" cy="3923100"/>
          </a:xfrm>
          <a:prstGeom prst="rect">
            <a:avLst/>
          </a:prstGeom>
        </p:spPr>
        <p:txBody>
          <a:bodyPr anchorCtr="0" anchor="t" bIns="91425" lIns="91425" spcFirstLastPara="1" rIns="91425" wrap="square" tIns="91425">
            <a:normAutofit fontScale="70000" lnSpcReduction="20000"/>
          </a:bodyPr>
          <a:lstStyle/>
          <a:p>
            <a:pPr indent="-333057" lvl="0" marL="457200" rtl="0" algn="l">
              <a:spcBef>
                <a:spcPts val="0"/>
              </a:spcBef>
              <a:spcAft>
                <a:spcPts val="0"/>
              </a:spcAft>
              <a:buSzPct val="100000"/>
              <a:buChar char="●"/>
            </a:pPr>
            <a:r>
              <a:rPr lang="en" sz="2350"/>
              <a:t>Strong cohort </a:t>
            </a:r>
            <a:r>
              <a:rPr lang="en" sz="2350"/>
              <a:t>community</a:t>
            </a:r>
            <a:endParaRPr sz="2350"/>
          </a:p>
          <a:p>
            <a:pPr indent="-333057" lvl="0" marL="457200" rtl="0" algn="l">
              <a:spcBef>
                <a:spcPts val="0"/>
              </a:spcBef>
              <a:spcAft>
                <a:spcPts val="0"/>
              </a:spcAft>
              <a:buSzPct val="100000"/>
              <a:buChar char="●"/>
            </a:pPr>
            <a:r>
              <a:rPr lang="en" sz="2350"/>
              <a:t>Levers for 2nd order change</a:t>
            </a:r>
            <a:endParaRPr sz="2350"/>
          </a:p>
          <a:p>
            <a:pPr indent="-333057" lvl="1" marL="914400" rtl="0" algn="l">
              <a:spcBef>
                <a:spcPts val="0"/>
              </a:spcBef>
              <a:spcAft>
                <a:spcPts val="0"/>
              </a:spcAft>
              <a:buSzPct val="100000"/>
              <a:buChar char="○"/>
            </a:pPr>
            <a:r>
              <a:rPr lang="en" sz="2350"/>
              <a:t>Inclusion of fellows on DEI leadership teams</a:t>
            </a:r>
            <a:endParaRPr sz="2350"/>
          </a:p>
          <a:p>
            <a:pPr indent="-333057" lvl="1" marL="914400" rtl="0" algn="l">
              <a:spcBef>
                <a:spcPts val="0"/>
              </a:spcBef>
              <a:spcAft>
                <a:spcPts val="0"/>
              </a:spcAft>
              <a:buSzPct val="100000"/>
              <a:buChar char="○"/>
            </a:pPr>
            <a:r>
              <a:rPr lang="en" sz="2350"/>
              <a:t>Workshops on inclusion and anti-racism led by former fellows</a:t>
            </a:r>
            <a:endParaRPr sz="2350"/>
          </a:p>
          <a:p>
            <a:pPr indent="-333057" lvl="1" marL="914400" rtl="0" algn="l">
              <a:spcBef>
                <a:spcPts val="0"/>
              </a:spcBef>
              <a:spcAft>
                <a:spcPts val="0"/>
              </a:spcAft>
              <a:buSzPct val="100000"/>
              <a:buChar char="○"/>
            </a:pPr>
            <a:r>
              <a:rPr lang="en" sz="2350"/>
              <a:t>Faculty motivated to advocate for change </a:t>
            </a:r>
            <a:endParaRPr sz="2350"/>
          </a:p>
          <a:p>
            <a:pPr indent="-333057" lvl="1" marL="914400" rtl="0" algn="l">
              <a:spcBef>
                <a:spcPts val="0"/>
              </a:spcBef>
              <a:spcAft>
                <a:spcPts val="0"/>
              </a:spcAft>
              <a:buSzPct val="100000"/>
              <a:buChar char="○"/>
            </a:pPr>
            <a:r>
              <a:rPr lang="en" sz="2350"/>
              <a:t>Key administrators on IE@OSU advisory board</a:t>
            </a:r>
            <a:endParaRPr sz="2350"/>
          </a:p>
          <a:p>
            <a:pPr indent="-333057" lvl="1" marL="914400" rtl="0" algn="l">
              <a:spcBef>
                <a:spcPts val="0"/>
              </a:spcBef>
              <a:spcAft>
                <a:spcPts val="0"/>
              </a:spcAft>
              <a:buSzPct val="100000"/>
              <a:buChar char="○"/>
            </a:pPr>
            <a:r>
              <a:rPr lang="en" sz="2350"/>
              <a:t>Gen Ed Reform</a:t>
            </a:r>
            <a:endParaRPr sz="2350"/>
          </a:p>
          <a:p>
            <a:pPr indent="-333057" lvl="1" marL="914400" rtl="0" algn="l">
              <a:spcBef>
                <a:spcPts val="0"/>
              </a:spcBef>
              <a:spcAft>
                <a:spcPts val="0"/>
              </a:spcAft>
              <a:buSzPct val="100000"/>
              <a:buChar char="○"/>
            </a:pPr>
            <a:r>
              <a:rPr lang="en" sz="2350"/>
              <a:t>Quality</a:t>
            </a:r>
            <a:r>
              <a:rPr lang="en" sz="2350"/>
              <a:t> Teaching Framework/SLE changes</a:t>
            </a:r>
            <a:endParaRPr sz="2350"/>
          </a:p>
          <a:p>
            <a:pPr indent="0" lvl="0" marL="45720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265" name="Google Shape;265;p4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6" name="Google Shape;266;p46"/>
          <p:cNvPicPr preferRelativeResize="0"/>
          <p:nvPr/>
        </p:nvPicPr>
        <p:blipFill rotWithShape="1">
          <a:blip r:embed="rId3">
            <a:alphaModFix/>
          </a:blip>
          <a:srcRect b="0" l="21591" r="25848" t="0"/>
          <a:stretch/>
        </p:blipFill>
        <p:spPr>
          <a:xfrm>
            <a:off x="4832400" y="445013"/>
            <a:ext cx="3999899" cy="3991024"/>
          </a:xfrm>
          <a:prstGeom prst="rect">
            <a:avLst/>
          </a:prstGeom>
          <a:noFill/>
          <a:ln>
            <a:noFill/>
          </a:ln>
        </p:spPr>
      </p:pic>
      <p:sp>
        <p:nvSpPr>
          <p:cNvPr id="267" name="Google Shape;267;p46"/>
          <p:cNvSpPr txBox="1"/>
          <p:nvPr/>
        </p:nvSpPr>
        <p:spPr>
          <a:xfrm>
            <a:off x="4832400" y="4436025"/>
            <a:ext cx="304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https://www.continents.us/peru-inca-civilization-masters-program-cusco-peru/</a:t>
            </a:r>
            <a:endParaRPr sz="9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HHMI IE</a:t>
            </a:r>
            <a:endParaRPr/>
          </a:p>
          <a:p>
            <a:pPr indent="-342900" lvl="0" marL="457200" rtl="0" algn="l">
              <a:spcBef>
                <a:spcPts val="0"/>
              </a:spcBef>
              <a:spcAft>
                <a:spcPts val="0"/>
              </a:spcAft>
              <a:buSzPts val="1800"/>
              <a:buChar char="●"/>
            </a:pPr>
            <a:r>
              <a:rPr lang="en"/>
              <a:t>Institutional context</a:t>
            </a:r>
            <a:endParaRPr/>
          </a:p>
          <a:p>
            <a:pPr indent="-342900" lvl="0" marL="457200" rtl="0" algn="l">
              <a:spcBef>
                <a:spcPts val="0"/>
              </a:spcBef>
              <a:spcAft>
                <a:spcPts val="0"/>
              </a:spcAft>
              <a:buSzPts val="1800"/>
              <a:buChar char="●"/>
            </a:pPr>
            <a:r>
              <a:rPr lang="en"/>
              <a:t>IE@OSU program</a:t>
            </a:r>
            <a:endParaRPr/>
          </a:p>
          <a:p>
            <a:pPr indent="-342900" lvl="0" marL="457200" rtl="0" algn="l">
              <a:spcBef>
                <a:spcPts val="0"/>
              </a:spcBef>
              <a:spcAft>
                <a:spcPts val="0"/>
              </a:spcAft>
              <a:buSzPts val="1800"/>
              <a:buChar char="●"/>
            </a:pPr>
            <a:r>
              <a:rPr lang="en"/>
              <a:t>Evaluation findings</a:t>
            </a:r>
            <a:endParaRPr/>
          </a:p>
          <a:p>
            <a:pPr indent="-342900" lvl="0" marL="457200" rtl="0" algn="l">
              <a:spcBef>
                <a:spcPts val="0"/>
              </a:spcBef>
              <a:spcAft>
                <a:spcPts val="0"/>
              </a:spcAft>
              <a:buSzPts val="1800"/>
              <a:buChar char="●"/>
            </a:pPr>
            <a:r>
              <a:rPr lang="en"/>
              <a:t>Key takeaways</a:t>
            </a:r>
            <a:endParaRPr/>
          </a:p>
        </p:txBody>
      </p:sp>
      <p:sp>
        <p:nvSpPr>
          <p:cNvPr id="131" name="Google Shape;131;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Outline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1" name="Shape 271"/>
        <p:cNvGrpSpPr/>
        <p:nvPr/>
      </p:nvGrpSpPr>
      <p:grpSpPr>
        <a:xfrm>
          <a:off x="0" y="0"/>
          <a:ext cx="0" cy="0"/>
          <a:chOff x="0" y="0"/>
          <a:chExt cx="0" cy="0"/>
        </a:xfrm>
      </p:grpSpPr>
      <p:sp>
        <p:nvSpPr>
          <p:cNvPr id="272" name="Google Shape;272;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 for the Day</a:t>
            </a:r>
            <a:endParaRPr/>
          </a:p>
        </p:txBody>
      </p:sp>
      <p:sp>
        <p:nvSpPr>
          <p:cNvPr id="273" name="Google Shape;273;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1600">
                <a:solidFill>
                  <a:srgbClr val="B7B7B7"/>
                </a:solidFill>
              </a:rPr>
              <a:t>9:30 - 9:45 am</a:t>
            </a:r>
            <a:r>
              <a:rPr lang="en" sz="1600">
                <a:solidFill>
                  <a:srgbClr val="B7B7B7"/>
                </a:solidFill>
              </a:rPr>
              <a:t>		Welcome</a:t>
            </a:r>
            <a:endParaRPr sz="1600">
              <a:solidFill>
                <a:srgbClr val="B7B7B7"/>
              </a:solidFill>
            </a:endParaRPr>
          </a:p>
          <a:p>
            <a:pPr indent="0" lvl="0" marL="0" rtl="0" algn="l">
              <a:spcBef>
                <a:spcPts val="0"/>
              </a:spcBef>
              <a:spcAft>
                <a:spcPts val="0"/>
              </a:spcAft>
              <a:buNone/>
            </a:pPr>
            <a:r>
              <a:rPr b="1" lang="en" sz="1600">
                <a:solidFill>
                  <a:srgbClr val="B7B7B7"/>
                </a:solidFill>
              </a:rPr>
              <a:t>9:45 - 10:30 am </a:t>
            </a:r>
            <a:r>
              <a:rPr lang="en" sz="1600">
                <a:solidFill>
                  <a:srgbClr val="B7B7B7"/>
                </a:solidFill>
              </a:rPr>
              <a:t>	Introduction to IE@OSU Project</a:t>
            </a:r>
            <a:endParaRPr sz="1600">
              <a:solidFill>
                <a:srgbClr val="B7B7B7"/>
              </a:solidFill>
            </a:endParaRPr>
          </a:p>
          <a:p>
            <a:pPr indent="0" lvl="0" marL="0" rtl="0" algn="l">
              <a:spcBef>
                <a:spcPts val="0"/>
              </a:spcBef>
              <a:spcAft>
                <a:spcPts val="0"/>
              </a:spcAft>
              <a:buNone/>
            </a:pPr>
            <a:r>
              <a:rPr b="1" lang="en" sz="1600">
                <a:solidFill>
                  <a:schemeClr val="dk1"/>
                </a:solidFill>
              </a:rPr>
              <a:t>10:30 - 10:45 am</a:t>
            </a:r>
            <a:r>
              <a:rPr lang="en" sz="1600">
                <a:solidFill>
                  <a:schemeClr val="dk1"/>
                </a:solidFill>
              </a:rPr>
              <a:t>	Break</a:t>
            </a:r>
            <a:endParaRPr sz="1600">
              <a:solidFill>
                <a:schemeClr val="dk1"/>
              </a:solidFill>
            </a:endParaRPr>
          </a:p>
          <a:p>
            <a:pPr indent="0" lvl="0" marL="0" rtl="0" algn="l">
              <a:spcBef>
                <a:spcPts val="0"/>
              </a:spcBef>
              <a:spcAft>
                <a:spcPts val="0"/>
              </a:spcAft>
              <a:buNone/>
            </a:pPr>
            <a:r>
              <a:rPr b="1" lang="en" sz="1600">
                <a:solidFill>
                  <a:schemeClr val="dk1"/>
                </a:solidFill>
              </a:rPr>
              <a:t>10:45 - 11:30 am </a:t>
            </a:r>
            <a:r>
              <a:rPr lang="en" sz="1600">
                <a:solidFill>
                  <a:schemeClr val="dk1"/>
                </a:solidFill>
              </a:rPr>
              <a:t>	Experience a moment in the IE Academy</a:t>
            </a:r>
            <a:r>
              <a:rPr b="1" lang="en" sz="1600">
                <a:solidFill>
                  <a:schemeClr val="dk1"/>
                </a:solidFill>
              </a:rPr>
              <a:t> </a:t>
            </a:r>
            <a:endParaRPr sz="1600">
              <a:solidFill>
                <a:schemeClr val="dk1"/>
              </a:solidFill>
            </a:endParaRPr>
          </a:p>
          <a:p>
            <a:pPr indent="0" lvl="0" marL="0" rtl="0" algn="l">
              <a:spcBef>
                <a:spcPts val="0"/>
              </a:spcBef>
              <a:spcAft>
                <a:spcPts val="0"/>
              </a:spcAft>
              <a:buNone/>
            </a:pPr>
            <a:r>
              <a:rPr b="1" lang="en" sz="1600">
                <a:solidFill>
                  <a:schemeClr val="dk1"/>
                </a:solidFill>
              </a:rPr>
              <a:t>11:30 - 11:40 am 	</a:t>
            </a:r>
            <a:r>
              <a:rPr lang="en" sz="1600">
                <a:solidFill>
                  <a:schemeClr val="dk1"/>
                </a:solidFill>
              </a:rPr>
              <a:t>Break</a:t>
            </a:r>
            <a:endParaRPr b="1" sz="1600">
              <a:solidFill>
                <a:schemeClr val="dk1"/>
              </a:solidFill>
            </a:endParaRPr>
          </a:p>
          <a:p>
            <a:pPr indent="0" lvl="0" marL="0" rtl="0" algn="l">
              <a:spcBef>
                <a:spcPts val="0"/>
              </a:spcBef>
              <a:spcAft>
                <a:spcPts val="0"/>
              </a:spcAft>
              <a:buNone/>
            </a:pPr>
            <a:r>
              <a:rPr b="1" lang="en" sz="1600">
                <a:solidFill>
                  <a:schemeClr val="dk1"/>
                </a:solidFill>
              </a:rPr>
              <a:t>11:40 - 12:15 pm</a:t>
            </a:r>
            <a:r>
              <a:rPr lang="en" sz="1600">
                <a:solidFill>
                  <a:schemeClr val="dk1"/>
                </a:solidFill>
              </a:rPr>
              <a:t>	Evaluation Findings: Impact over Years </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b="1" lang="en" sz="1600">
                <a:solidFill>
                  <a:schemeClr val="dk1"/>
                </a:solidFill>
              </a:rPr>
              <a:t>12:15 - 1:10 pm</a:t>
            </a:r>
            <a:r>
              <a:rPr lang="en" sz="1600">
                <a:solidFill>
                  <a:schemeClr val="dk1"/>
                </a:solidFill>
              </a:rPr>
              <a:t>	Lunch</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b="1" lang="en" sz="1600">
                <a:solidFill>
                  <a:schemeClr val="dk1"/>
                </a:solidFill>
              </a:rPr>
              <a:t>1:10 - 2:00 pm </a:t>
            </a:r>
            <a:r>
              <a:rPr lang="en" sz="1600">
                <a:solidFill>
                  <a:schemeClr val="dk1"/>
                </a:solidFill>
              </a:rPr>
              <a:t> 	IE@OSU Faculty Fellows Panel</a:t>
            </a:r>
            <a:endParaRPr sz="1600">
              <a:solidFill>
                <a:schemeClr val="dk1"/>
              </a:solidFill>
            </a:endParaRPr>
          </a:p>
          <a:p>
            <a:pPr indent="0" lvl="0" marL="0" rtl="0" algn="l">
              <a:spcBef>
                <a:spcPts val="0"/>
              </a:spcBef>
              <a:spcAft>
                <a:spcPts val="0"/>
              </a:spcAft>
              <a:buNone/>
            </a:pPr>
            <a:r>
              <a:rPr b="1" lang="en" sz="1600">
                <a:solidFill>
                  <a:schemeClr val="dk1"/>
                </a:solidFill>
              </a:rPr>
              <a:t>2:00 - 2:50 pm		</a:t>
            </a:r>
            <a:r>
              <a:rPr lang="en" sz="1600">
                <a:solidFill>
                  <a:schemeClr val="dk1"/>
                </a:solidFill>
              </a:rPr>
              <a:t>Looking Forward</a:t>
            </a:r>
            <a:endParaRPr sz="1600">
              <a:solidFill>
                <a:schemeClr val="dk1"/>
              </a:solidFill>
            </a:endParaRPr>
          </a:p>
          <a:p>
            <a:pPr indent="0" lvl="0" marL="0" rtl="0" algn="l">
              <a:spcBef>
                <a:spcPts val="0"/>
              </a:spcBef>
              <a:spcAft>
                <a:spcPts val="0"/>
              </a:spcAft>
              <a:buClr>
                <a:schemeClr val="dk1"/>
              </a:buClr>
              <a:buSzPts val="1100"/>
              <a:buFont typeface="Arial"/>
              <a:buNone/>
            </a:pPr>
            <a:r>
              <a:rPr b="1" lang="en" sz="1600">
                <a:solidFill>
                  <a:schemeClr val="dk1"/>
                </a:solidFill>
              </a:rPr>
              <a:t>2:50 - 3:00 pm</a:t>
            </a:r>
            <a:r>
              <a:rPr lang="en" sz="1600">
                <a:solidFill>
                  <a:schemeClr val="dk1"/>
                </a:solidFill>
              </a:rPr>
              <a:t>		Closing Remarks</a:t>
            </a:r>
            <a:endParaRPr sz="16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8" name="Shape 278"/>
        <p:cNvGrpSpPr/>
        <p:nvPr/>
      </p:nvGrpSpPr>
      <p:grpSpPr>
        <a:xfrm>
          <a:off x="0" y="0"/>
          <a:ext cx="0" cy="0"/>
          <a:chOff x="0" y="0"/>
          <a:chExt cx="0" cy="0"/>
        </a:xfrm>
      </p:grpSpPr>
      <p:sp>
        <p:nvSpPr>
          <p:cNvPr id="279" name="Google Shape;279;p48"/>
          <p:cNvSpPr txBox="1"/>
          <p:nvPr/>
        </p:nvSpPr>
        <p:spPr>
          <a:xfrm>
            <a:off x="457200" y="188316"/>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 sz="4400">
                <a:solidFill>
                  <a:srgbClr val="D73F09"/>
                </a:solidFill>
              </a:rPr>
              <a:t>Break Time (15 min)</a:t>
            </a:r>
            <a:endParaRPr b="1" sz="4400">
              <a:solidFill>
                <a:srgbClr val="D73F09"/>
              </a:solidFill>
            </a:endParaRPr>
          </a:p>
        </p:txBody>
      </p:sp>
      <p:pic>
        <p:nvPicPr>
          <p:cNvPr descr="A person holding a blackboard&#10;&#10;Description generated with high confidence" id="280" name="Google Shape;280;p48"/>
          <p:cNvPicPr preferRelativeResize="0"/>
          <p:nvPr/>
        </p:nvPicPr>
        <p:blipFill rotWithShape="1">
          <a:blip r:embed="rId3">
            <a:alphaModFix/>
          </a:blip>
          <a:srcRect b="0" l="0" r="0" t="0"/>
          <a:stretch/>
        </p:blipFill>
        <p:spPr>
          <a:xfrm>
            <a:off x="1326308" y="1200151"/>
            <a:ext cx="6491400" cy="3243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9"/>
          <p:cNvSpPr txBox="1"/>
          <p:nvPr>
            <p:ph type="ctrTitle"/>
          </p:nvPr>
        </p:nvSpPr>
        <p:spPr>
          <a:xfrm>
            <a:off x="311700" y="2379901"/>
            <a:ext cx="8520600" cy="1582200"/>
          </a:xfrm>
          <a:prstGeom prst="rect">
            <a:avLst/>
          </a:prstGeom>
        </p:spPr>
        <p:txBody>
          <a:bodyPr anchorCtr="0" anchor="ctr" bIns="91425" lIns="91425" spcFirstLastPara="1" rIns="91425" wrap="square" tIns="91425">
            <a:noAutofit/>
          </a:bodyPr>
          <a:lstStyle/>
          <a:p>
            <a:pPr indent="0" lvl="0" marL="0" rtl="0" algn="ctr">
              <a:lnSpc>
                <a:spcPct val="115000"/>
              </a:lnSpc>
              <a:spcBef>
                <a:spcPts val="640"/>
              </a:spcBef>
              <a:spcAft>
                <a:spcPts val="1200"/>
              </a:spcAft>
              <a:buNone/>
            </a:pPr>
            <a:r>
              <a:rPr b="1" lang="en" sz="2900">
                <a:solidFill>
                  <a:srgbClr val="3F3F3F"/>
                </a:solidFill>
              </a:rPr>
              <a:t>Experience a moment of the IE@OSU Academy</a:t>
            </a:r>
            <a:endParaRPr sz="44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50"/>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D73F09"/>
              </a:buClr>
              <a:buSzPts val="4400"/>
              <a:buFont typeface="Calibri"/>
              <a:buNone/>
            </a:pPr>
            <a:r>
              <a:rPr b="1" lang="en"/>
              <a:t>Session Outcomes</a:t>
            </a:r>
            <a:endParaRPr/>
          </a:p>
        </p:txBody>
      </p:sp>
      <p:sp>
        <p:nvSpPr>
          <p:cNvPr id="292" name="Google Shape;292;p50"/>
          <p:cNvSpPr txBox="1"/>
          <p:nvPr>
            <p:ph idx="1" type="body"/>
          </p:nvPr>
        </p:nvSpPr>
        <p:spPr>
          <a:xfrm>
            <a:off x="311700" y="1152475"/>
            <a:ext cx="8520600" cy="3416400"/>
          </a:xfrm>
          <a:prstGeom prst="rect">
            <a:avLst/>
          </a:prstGeom>
          <a:noFill/>
          <a:ln>
            <a:noFill/>
          </a:ln>
        </p:spPr>
        <p:txBody>
          <a:bodyPr anchorCtr="0" anchor="t" bIns="45700" lIns="91425" spcFirstLastPara="1" rIns="91425" wrap="square" tIns="45700">
            <a:normAutofit fontScale="92500" lnSpcReduction="10000"/>
          </a:bodyPr>
          <a:lstStyle/>
          <a:p>
            <a:pPr indent="-445769" lvl="0" marL="533400" rtl="0" algn="l">
              <a:lnSpc>
                <a:spcPct val="115000"/>
              </a:lnSpc>
              <a:spcBef>
                <a:spcPts val="0"/>
              </a:spcBef>
              <a:spcAft>
                <a:spcPts val="0"/>
              </a:spcAft>
              <a:buSzPct val="100000"/>
              <a:buFont typeface="Arial"/>
              <a:buAutoNum type="arabicPeriod"/>
            </a:pPr>
            <a:r>
              <a:rPr lang="en" sz="2400"/>
              <a:t>Recognize how our identities inform how we show up in our disciplines/at our institutions/and in the classroom</a:t>
            </a:r>
            <a:endParaRPr sz="2400"/>
          </a:p>
          <a:p>
            <a:pPr indent="-445769" lvl="0" marL="533400" rtl="0" algn="l">
              <a:lnSpc>
                <a:spcPct val="115000"/>
              </a:lnSpc>
              <a:spcBef>
                <a:spcPts val="0"/>
              </a:spcBef>
              <a:spcAft>
                <a:spcPts val="0"/>
              </a:spcAft>
              <a:buSzPct val="100000"/>
              <a:buFont typeface="Arial"/>
              <a:buAutoNum type="arabicPeriod"/>
            </a:pPr>
            <a:r>
              <a:rPr lang="en" sz="2400"/>
              <a:t>Examine the intersection of experience and identity in your own life and others</a:t>
            </a:r>
            <a:endParaRPr sz="2400"/>
          </a:p>
          <a:p>
            <a:pPr indent="-445769" lvl="0" marL="533400" rtl="0" algn="l">
              <a:lnSpc>
                <a:spcPct val="115000"/>
              </a:lnSpc>
              <a:spcBef>
                <a:spcPts val="0"/>
              </a:spcBef>
              <a:spcAft>
                <a:spcPts val="0"/>
              </a:spcAft>
              <a:buSzPct val="100000"/>
              <a:buFont typeface="Arial"/>
              <a:buAutoNum type="arabicPeriod"/>
            </a:pPr>
            <a:r>
              <a:rPr lang="en" sz="2400"/>
              <a:t>Explore the significance of self-knowledge to successful inclusive teaching</a:t>
            </a:r>
            <a:endParaRPr sz="2400"/>
          </a:p>
          <a:p>
            <a:pPr indent="-445769" lvl="0" marL="533400" rtl="0" algn="l">
              <a:lnSpc>
                <a:spcPct val="115000"/>
              </a:lnSpc>
              <a:spcBef>
                <a:spcPts val="0"/>
              </a:spcBef>
              <a:spcAft>
                <a:spcPts val="0"/>
              </a:spcAft>
              <a:buSzPct val="100000"/>
              <a:buFont typeface="Arial"/>
              <a:buAutoNum type="arabicPeriod"/>
            </a:pPr>
            <a:r>
              <a:rPr lang="en" sz="2400"/>
              <a:t>Leverage strengths and motivations to inform action plan creation  </a:t>
            </a:r>
            <a:endParaRPr sz="2400"/>
          </a:p>
          <a:p>
            <a:pPr indent="0" lvl="0" marL="0" rtl="0" algn="l">
              <a:lnSpc>
                <a:spcPct val="90000"/>
              </a:lnSpc>
              <a:spcBef>
                <a:spcPts val="1200"/>
              </a:spcBef>
              <a:spcAft>
                <a:spcPts val="1200"/>
              </a:spcAft>
              <a:buSzPct val="75000"/>
              <a:buNone/>
            </a:pPr>
            <a:r>
              <a:t/>
            </a: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51"/>
          <p:cNvSpPr txBox="1"/>
          <p:nvPr>
            <p:ph idx="4294967295" type="body"/>
          </p:nvPr>
        </p:nvSpPr>
        <p:spPr>
          <a:xfrm>
            <a:off x="725249" y="1279642"/>
            <a:ext cx="7429500" cy="2917500"/>
          </a:xfrm>
          <a:prstGeom prst="rect">
            <a:avLst/>
          </a:prstGeom>
          <a:noFill/>
          <a:ln>
            <a:noFill/>
          </a:ln>
        </p:spPr>
        <p:txBody>
          <a:bodyPr anchorCtr="0" anchor="t" bIns="45700" lIns="91425" spcFirstLastPara="1" rIns="91425" wrap="square" tIns="45700">
            <a:noAutofit/>
          </a:bodyPr>
          <a:lstStyle/>
          <a:p>
            <a:pPr indent="-342900" lvl="0" marL="342900" rtl="0" algn="l">
              <a:lnSpc>
                <a:spcPct val="115000"/>
              </a:lnSpc>
              <a:spcBef>
                <a:spcPts val="660"/>
              </a:spcBef>
              <a:spcAft>
                <a:spcPts val="0"/>
              </a:spcAft>
              <a:buSzPts val="2300"/>
              <a:buChar char="●"/>
            </a:pPr>
            <a:r>
              <a:rPr lang="en" sz="2300"/>
              <a:t>Draw an outline of your hand, write or draw things that shape your identity, such as gender, names, religion, physical features, languages, family, etc. </a:t>
            </a:r>
            <a:r>
              <a:rPr i="1" lang="en" sz="2300"/>
              <a:t>Please do not include anything on this chart that you are not willing to share. </a:t>
            </a:r>
            <a:endParaRPr/>
          </a:p>
          <a:p>
            <a:pPr indent="-342900" lvl="0" marL="342900" rtl="0" algn="l">
              <a:lnSpc>
                <a:spcPct val="115000"/>
              </a:lnSpc>
              <a:spcBef>
                <a:spcPts val="660"/>
              </a:spcBef>
              <a:spcAft>
                <a:spcPts val="0"/>
              </a:spcAft>
              <a:buSzPts val="2300"/>
              <a:buChar char="●"/>
            </a:pPr>
            <a:r>
              <a:rPr lang="en" sz="2300"/>
              <a:t>Outside the hand outline, write or draw examples of how other people identify or “label” you (both positive and negative). Consider how your colleagues and/or students might perceive you. </a:t>
            </a:r>
            <a:endParaRPr sz="2300"/>
          </a:p>
        </p:txBody>
      </p:sp>
      <p:sp>
        <p:nvSpPr>
          <p:cNvPr id="299" name="Google Shape;299;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Clr>
                <a:srgbClr val="E36C09"/>
              </a:buClr>
              <a:buSzPct val="114285"/>
              <a:buFont typeface="Arial"/>
              <a:buNone/>
            </a:pPr>
            <a:r>
              <a:rPr lang="en"/>
              <a:t>Create Your Own Identity Chart</a:t>
            </a:r>
            <a:endParaRPr/>
          </a:p>
        </p:txBody>
      </p:sp>
      <p:pic>
        <p:nvPicPr>
          <p:cNvPr id="300" name="Google Shape;300;p51"/>
          <p:cNvPicPr preferRelativeResize="0"/>
          <p:nvPr/>
        </p:nvPicPr>
        <p:blipFill rotWithShape="1">
          <a:blip r:embed="rId3">
            <a:alphaModFix/>
          </a:blip>
          <a:srcRect b="0" l="0" r="0" t="0"/>
          <a:stretch/>
        </p:blipFill>
        <p:spPr>
          <a:xfrm rot="1550009">
            <a:off x="6639386" y="-49101"/>
            <a:ext cx="2359139" cy="15608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2"/>
          <p:cNvSpPr txBox="1"/>
          <p:nvPr>
            <p:ph idx="4294967295" type="body"/>
          </p:nvPr>
        </p:nvSpPr>
        <p:spPr>
          <a:xfrm>
            <a:off x="770325" y="1254506"/>
            <a:ext cx="7429500" cy="2917500"/>
          </a:xfrm>
          <a:prstGeom prst="rect">
            <a:avLst/>
          </a:prstGeom>
          <a:noFill/>
          <a:ln>
            <a:noFill/>
          </a:ln>
        </p:spPr>
        <p:txBody>
          <a:bodyPr anchorCtr="0" anchor="t" bIns="45700" lIns="91425" spcFirstLastPara="1" rIns="91425" wrap="square" tIns="45700">
            <a:noAutofit/>
          </a:bodyPr>
          <a:lstStyle/>
          <a:p>
            <a:pPr indent="-342900" lvl="0" marL="342900" rtl="0" algn="l">
              <a:lnSpc>
                <a:spcPct val="115000"/>
              </a:lnSpc>
              <a:spcBef>
                <a:spcPts val="660"/>
              </a:spcBef>
              <a:spcAft>
                <a:spcPts val="0"/>
              </a:spcAft>
              <a:buSzPts val="2300"/>
              <a:buChar char="●"/>
            </a:pPr>
            <a:r>
              <a:rPr lang="en" sz="2300"/>
              <a:t>Present your identity chart to your partner. Explain some of your choices. </a:t>
            </a:r>
            <a:endParaRPr sz="2300"/>
          </a:p>
          <a:p>
            <a:pPr indent="0" lvl="0" marL="342900" rtl="0" algn="l">
              <a:lnSpc>
                <a:spcPct val="115000"/>
              </a:lnSpc>
              <a:spcBef>
                <a:spcPts val="660"/>
              </a:spcBef>
              <a:spcAft>
                <a:spcPts val="0"/>
              </a:spcAft>
              <a:buSzPts val="1800"/>
              <a:buNone/>
            </a:pPr>
            <a:r>
              <a:t/>
            </a:r>
            <a:endParaRPr sz="2300"/>
          </a:p>
          <a:p>
            <a:pPr indent="-342900" lvl="0" marL="342900" rtl="0" algn="l">
              <a:lnSpc>
                <a:spcPct val="115000"/>
              </a:lnSpc>
              <a:spcBef>
                <a:spcPts val="640"/>
              </a:spcBef>
              <a:spcAft>
                <a:spcPts val="0"/>
              </a:spcAft>
              <a:buSzPts val="2300"/>
              <a:buChar char="●"/>
            </a:pPr>
            <a:r>
              <a:rPr lang="en" sz="2300"/>
              <a:t>When you look at your identity charts, what is most significant in shaping your work as an academic:</a:t>
            </a:r>
            <a:endParaRPr sz="2300"/>
          </a:p>
          <a:p>
            <a:pPr indent="-317500" lvl="1" marL="742950" rtl="0" algn="l">
              <a:lnSpc>
                <a:spcPct val="115000"/>
              </a:lnSpc>
              <a:spcBef>
                <a:spcPts val="0"/>
              </a:spcBef>
              <a:spcAft>
                <a:spcPts val="0"/>
              </a:spcAft>
              <a:buSzPts val="2300"/>
              <a:buChar char="○"/>
            </a:pPr>
            <a:r>
              <a:rPr lang="en" sz="2300"/>
              <a:t>in your discipline/field? </a:t>
            </a:r>
            <a:endParaRPr sz="2300"/>
          </a:p>
          <a:p>
            <a:pPr indent="-317500" lvl="1" marL="742950" rtl="0" algn="l">
              <a:lnSpc>
                <a:spcPct val="115000"/>
              </a:lnSpc>
              <a:spcBef>
                <a:spcPts val="0"/>
              </a:spcBef>
              <a:spcAft>
                <a:spcPts val="0"/>
              </a:spcAft>
              <a:buSzPts val="2300"/>
              <a:buChar char="○"/>
            </a:pPr>
            <a:r>
              <a:rPr lang="en" sz="2300"/>
              <a:t>at your institution?</a:t>
            </a:r>
            <a:endParaRPr sz="2300"/>
          </a:p>
          <a:p>
            <a:pPr indent="-317500" lvl="1" marL="742950" rtl="0" algn="l">
              <a:lnSpc>
                <a:spcPct val="115000"/>
              </a:lnSpc>
              <a:spcBef>
                <a:spcPts val="0"/>
              </a:spcBef>
              <a:spcAft>
                <a:spcPts val="0"/>
              </a:spcAft>
              <a:buSzPts val="2300"/>
              <a:buChar char="○"/>
            </a:pPr>
            <a:r>
              <a:rPr lang="en" sz="2300"/>
              <a:t>in the classroom? </a:t>
            </a:r>
            <a:endParaRPr sz="2300"/>
          </a:p>
          <a:p>
            <a:pPr indent="0" lvl="0" marL="914400" rtl="0" algn="l">
              <a:lnSpc>
                <a:spcPct val="115000"/>
              </a:lnSpc>
              <a:spcBef>
                <a:spcPts val="1200"/>
              </a:spcBef>
              <a:spcAft>
                <a:spcPts val="0"/>
              </a:spcAft>
              <a:buSzPts val="1800"/>
              <a:buNone/>
            </a:pPr>
            <a:r>
              <a:t/>
            </a:r>
            <a:endParaRPr sz="2300"/>
          </a:p>
          <a:p>
            <a:pPr indent="-342900" lvl="0" marL="342900" rtl="0" algn="l">
              <a:lnSpc>
                <a:spcPct val="115000"/>
              </a:lnSpc>
              <a:spcBef>
                <a:spcPts val="1200"/>
              </a:spcBef>
              <a:spcAft>
                <a:spcPts val="0"/>
              </a:spcAft>
              <a:buSzPts val="2300"/>
              <a:buChar char="●"/>
            </a:pPr>
            <a:r>
              <a:rPr lang="en" sz="2300"/>
              <a:t>Why is this significant, and in what ways? </a:t>
            </a:r>
            <a:endParaRPr sz="2300"/>
          </a:p>
        </p:txBody>
      </p:sp>
      <p:sp>
        <p:nvSpPr>
          <p:cNvPr id="307" name="Google Shape;307;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Clr>
                <a:srgbClr val="E36C09"/>
              </a:buClr>
              <a:buSzPct val="114285"/>
              <a:buFont typeface="Arial"/>
              <a:buNone/>
            </a:pPr>
            <a:r>
              <a:rPr lang="en"/>
              <a:t> </a:t>
            </a:r>
            <a:r>
              <a:rPr b="1" lang="en"/>
              <a:t>Paired Discussion</a:t>
            </a:r>
            <a:endParaRPr/>
          </a:p>
        </p:txBody>
      </p:sp>
      <p:pic>
        <p:nvPicPr>
          <p:cNvPr id="308" name="Google Shape;308;p52"/>
          <p:cNvPicPr preferRelativeResize="0"/>
          <p:nvPr/>
        </p:nvPicPr>
        <p:blipFill rotWithShape="1">
          <a:blip r:embed="rId3">
            <a:alphaModFix/>
          </a:blip>
          <a:srcRect b="0" l="0" r="0" t="0"/>
          <a:stretch/>
        </p:blipFill>
        <p:spPr>
          <a:xfrm rot="1550009">
            <a:off x="6639386" y="-49101"/>
            <a:ext cx="2359139" cy="156087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3"/>
          <p:cNvSpPr txBox="1"/>
          <p:nvPr>
            <p:ph idx="4294967295" type="body"/>
          </p:nvPr>
        </p:nvSpPr>
        <p:spPr>
          <a:xfrm>
            <a:off x="381000" y="1823231"/>
            <a:ext cx="3762900" cy="2805900"/>
          </a:xfrm>
          <a:prstGeom prst="rect">
            <a:avLst/>
          </a:prstGeom>
          <a:noFill/>
          <a:ln>
            <a:noFill/>
          </a:ln>
        </p:spPr>
        <p:txBody>
          <a:bodyPr anchorCtr="0" anchor="t" bIns="45700" lIns="91425" spcFirstLastPara="1" rIns="91425" wrap="square" tIns="45700">
            <a:normAutofit lnSpcReduction="20000"/>
          </a:bodyPr>
          <a:lstStyle/>
          <a:p>
            <a:pPr indent="-228600" lvl="0" marL="228600" rtl="0" algn="ctr">
              <a:lnSpc>
                <a:spcPct val="115000"/>
              </a:lnSpc>
              <a:spcBef>
                <a:spcPts val="660"/>
              </a:spcBef>
              <a:spcAft>
                <a:spcPts val="0"/>
              </a:spcAft>
              <a:buSzPts val="2400"/>
              <a:buChar char="●"/>
            </a:pPr>
            <a:r>
              <a:rPr lang="en" sz="2400"/>
              <a:t>How have your own experiences and identities shaped your teaching? </a:t>
            </a:r>
            <a:endParaRPr sz="2400"/>
          </a:p>
          <a:p>
            <a:pPr indent="-228600" lvl="0" marL="228600" rtl="0" algn="ctr">
              <a:lnSpc>
                <a:spcPct val="115000"/>
              </a:lnSpc>
              <a:spcBef>
                <a:spcPts val="660"/>
              </a:spcBef>
              <a:spcAft>
                <a:spcPts val="0"/>
              </a:spcAft>
              <a:buClr>
                <a:schemeClr val="dk1"/>
              </a:buClr>
              <a:buSzPts val="3300"/>
              <a:buNone/>
            </a:pPr>
            <a:r>
              <a:t/>
            </a:r>
            <a:endParaRPr sz="2400"/>
          </a:p>
          <a:p>
            <a:pPr indent="-228600" lvl="0" marL="228600" rtl="0" algn="ctr">
              <a:lnSpc>
                <a:spcPct val="115000"/>
              </a:lnSpc>
              <a:spcBef>
                <a:spcPts val="660"/>
              </a:spcBef>
              <a:spcAft>
                <a:spcPts val="0"/>
              </a:spcAft>
              <a:buSzPts val="2400"/>
              <a:buChar char="●"/>
            </a:pPr>
            <a:r>
              <a:rPr lang="en" sz="2400"/>
              <a:t>Write down 1 key idea on a piece of paper</a:t>
            </a:r>
            <a:endParaRPr/>
          </a:p>
        </p:txBody>
      </p:sp>
      <p:sp>
        <p:nvSpPr>
          <p:cNvPr id="315" name="Google Shape;315;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960"/>
              </a:spcBef>
              <a:spcAft>
                <a:spcPts val="0"/>
              </a:spcAft>
              <a:buClr>
                <a:srgbClr val="D73F09"/>
              </a:buClr>
              <a:buSzPts val="4800"/>
              <a:buFont typeface="Arial"/>
              <a:buNone/>
            </a:pPr>
            <a:r>
              <a:rPr b="1" lang="en"/>
              <a:t>Write to self:</a:t>
            </a:r>
            <a:endParaRPr/>
          </a:p>
        </p:txBody>
      </p:sp>
      <p:pic>
        <p:nvPicPr>
          <p:cNvPr id="316" name="Google Shape;316;p53"/>
          <p:cNvPicPr preferRelativeResize="0"/>
          <p:nvPr/>
        </p:nvPicPr>
        <p:blipFill rotWithShape="1">
          <a:blip r:embed="rId3">
            <a:alphaModFix/>
          </a:blip>
          <a:srcRect b="0" l="0" r="0" t="0"/>
          <a:stretch/>
        </p:blipFill>
        <p:spPr>
          <a:xfrm rot="1550009">
            <a:off x="4790037" y="1623018"/>
            <a:ext cx="2359139" cy="156087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4"/>
          <p:cNvSpPr txBox="1"/>
          <p:nvPr>
            <p:ph idx="1" type="body"/>
          </p:nvPr>
        </p:nvSpPr>
        <p:spPr>
          <a:xfrm>
            <a:off x="2976150" y="1088494"/>
            <a:ext cx="4776600" cy="3416400"/>
          </a:xfrm>
          <a:prstGeom prst="rect">
            <a:avLst/>
          </a:prstGeom>
          <a:noFill/>
          <a:ln>
            <a:noFill/>
          </a:ln>
        </p:spPr>
        <p:txBody>
          <a:bodyPr anchorCtr="0" anchor="t" bIns="45700" lIns="91425" spcFirstLastPara="1" rIns="91425" wrap="square" tIns="45700">
            <a:normAutofit/>
          </a:bodyPr>
          <a:lstStyle/>
          <a:p>
            <a:pPr indent="0" lvl="0" marL="0" rtl="0" algn="ctr">
              <a:lnSpc>
                <a:spcPct val="115000"/>
              </a:lnSpc>
              <a:spcBef>
                <a:spcPts val="0"/>
              </a:spcBef>
              <a:spcAft>
                <a:spcPts val="0"/>
              </a:spcAft>
              <a:buClr>
                <a:schemeClr val="dk1"/>
              </a:buClr>
              <a:buSzPts val="1800"/>
              <a:buNone/>
            </a:pPr>
            <a:r>
              <a:t/>
            </a:r>
            <a:endParaRPr b="1" i="1" sz="1800"/>
          </a:p>
          <a:p>
            <a:pPr indent="0" lvl="0" marL="0" rtl="0" algn="ctr">
              <a:lnSpc>
                <a:spcPct val="115000"/>
              </a:lnSpc>
              <a:spcBef>
                <a:spcPts val="960"/>
              </a:spcBef>
              <a:spcAft>
                <a:spcPts val="0"/>
              </a:spcAft>
              <a:buClr>
                <a:srgbClr val="D73F09"/>
              </a:buClr>
              <a:buSzPts val="4800"/>
              <a:buNone/>
            </a:pPr>
            <a:r>
              <a:t/>
            </a:r>
            <a:endParaRPr/>
          </a:p>
          <a:p>
            <a:pPr indent="0" lvl="0" marL="0" rtl="0" algn="ctr">
              <a:lnSpc>
                <a:spcPct val="115000"/>
              </a:lnSpc>
              <a:spcBef>
                <a:spcPts val="660"/>
              </a:spcBef>
              <a:spcAft>
                <a:spcPts val="0"/>
              </a:spcAft>
              <a:buClr>
                <a:schemeClr val="dk1"/>
              </a:buClr>
              <a:buSzPts val="3300"/>
              <a:buNone/>
            </a:pPr>
            <a:r>
              <a:t/>
            </a:r>
            <a:endParaRPr sz="3300"/>
          </a:p>
          <a:p>
            <a:pPr indent="0" lvl="0" marL="457200" rtl="0" algn="ctr">
              <a:lnSpc>
                <a:spcPct val="115000"/>
              </a:lnSpc>
              <a:spcBef>
                <a:spcPts val="660"/>
              </a:spcBef>
              <a:spcAft>
                <a:spcPts val="0"/>
              </a:spcAft>
              <a:buSzPts val="1800"/>
              <a:buNone/>
            </a:pPr>
            <a:r>
              <a:rPr lang="en" sz="3300"/>
              <a:t>Snowball and read key ideas</a:t>
            </a:r>
            <a:endParaRPr sz="3300"/>
          </a:p>
          <a:p>
            <a:pPr indent="0" lvl="0" marL="0" rtl="0" algn="l">
              <a:lnSpc>
                <a:spcPct val="115000"/>
              </a:lnSpc>
              <a:spcBef>
                <a:spcPts val="640"/>
              </a:spcBef>
              <a:spcAft>
                <a:spcPts val="1200"/>
              </a:spcAft>
              <a:buClr>
                <a:schemeClr val="dk1"/>
              </a:buClr>
              <a:buSzPts val="3200"/>
              <a:buNone/>
            </a:pPr>
            <a:r>
              <a:t/>
            </a:r>
            <a:endParaRPr/>
          </a:p>
        </p:txBody>
      </p:sp>
      <p:sp>
        <p:nvSpPr>
          <p:cNvPr id="323" name="Google Shape;323;p54"/>
          <p:cNvSpPr txBox="1"/>
          <p:nvPr>
            <p:ph type="title"/>
          </p:nvPr>
        </p:nvSpPr>
        <p:spPr>
          <a:xfrm>
            <a:off x="311700" y="445025"/>
            <a:ext cx="8520600" cy="1118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960"/>
              </a:spcBef>
              <a:spcAft>
                <a:spcPts val="0"/>
              </a:spcAft>
              <a:buClr>
                <a:srgbClr val="D73F09"/>
              </a:buClr>
              <a:buSzPts val="4800"/>
              <a:buFont typeface="Arial"/>
              <a:buNone/>
            </a:pPr>
            <a:r>
              <a:rPr b="1" lang="en"/>
              <a:t>Summarize discussion on how experiences and identities shape teaching:</a:t>
            </a:r>
            <a:endParaRPr/>
          </a:p>
        </p:txBody>
      </p:sp>
      <p:pic>
        <p:nvPicPr>
          <p:cNvPr id="324" name="Google Shape;324;p54"/>
          <p:cNvPicPr preferRelativeResize="0"/>
          <p:nvPr/>
        </p:nvPicPr>
        <p:blipFill rotWithShape="1">
          <a:blip r:embed="rId3">
            <a:alphaModFix/>
          </a:blip>
          <a:srcRect b="0" l="57463" r="0" t="0"/>
          <a:stretch/>
        </p:blipFill>
        <p:spPr>
          <a:xfrm>
            <a:off x="376250" y="1930800"/>
            <a:ext cx="2268875" cy="2286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55"/>
          <p:cNvPicPr preferRelativeResize="0"/>
          <p:nvPr/>
        </p:nvPicPr>
        <p:blipFill rotWithShape="1">
          <a:blip r:embed="rId3">
            <a:alphaModFix/>
          </a:blip>
          <a:srcRect b="1704" l="57144" r="1393" t="22179"/>
          <a:stretch/>
        </p:blipFill>
        <p:spPr>
          <a:xfrm>
            <a:off x="182301" y="1888106"/>
            <a:ext cx="3984727" cy="3016312"/>
          </a:xfrm>
          <a:prstGeom prst="rect">
            <a:avLst/>
          </a:prstGeom>
          <a:noFill/>
          <a:ln>
            <a:noFill/>
          </a:ln>
        </p:spPr>
      </p:pic>
      <p:sp>
        <p:nvSpPr>
          <p:cNvPr id="331" name="Google Shape;331;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rPr b="1" lang="en"/>
              <a:t>Action Plan Development</a:t>
            </a:r>
            <a:endParaRPr b="1"/>
          </a:p>
        </p:txBody>
      </p:sp>
      <p:sp>
        <p:nvSpPr>
          <p:cNvPr id="332" name="Google Shape;332;p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u="sng">
                <a:solidFill>
                  <a:schemeClr val="hlink"/>
                </a:solidFill>
                <a:hlinkClick r:id="rId4"/>
              </a:rPr>
              <a:t>Action Plan Guiding Questions</a:t>
            </a:r>
            <a:endParaRPr/>
          </a:p>
        </p:txBody>
      </p:sp>
      <p:sp>
        <p:nvSpPr>
          <p:cNvPr id="333" name="Google Shape;333;p55"/>
          <p:cNvSpPr/>
          <p:nvPr/>
        </p:nvSpPr>
        <p:spPr>
          <a:xfrm>
            <a:off x="2951725" y="2233350"/>
            <a:ext cx="1139100" cy="5727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4" name="Google Shape;334;p55"/>
          <p:cNvPicPr preferRelativeResize="0"/>
          <p:nvPr/>
        </p:nvPicPr>
        <p:blipFill rotWithShape="1">
          <a:blip r:embed="rId5">
            <a:alphaModFix/>
          </a:blip>
          <a:srcRect b="0" l="0" r="0" t="0"/>
          <a:stretch/>
        </p:blipFill>
        <p:spPr>
          <a:xfrm>
            <a:off x="4677075" y="351375"/>
            <a:ext cx="3513449" cy="3699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rPr b="1" lang="en"/>
              <a:t>Action Plan: Phase 1</a:t>
            </a:r>
            <a:endParaRPr b="1"/>
          </a:p>
        </p:txBody>
      </p:sp>
      <p:pic>
        <p:nvPicPr>
          <p:cNvPr id="341" name="Google Shape;341;p56"/>
          <p:cNvPicPr preferRelativeResize="0"/>
          <p:nvPr/>
        </p:nvPicPr>
        <p:blipFill rotWithShape="1">
          <a:blip r:embed="rId3">
            <a:alphaModFix/>
          </a:blip>
          <a:srcRect b="0" l="0" r="0" t="0"/>
          <a:stretch/>
        </p:blipFill>
        <p:spPr>
          <a:xfrm>
            <a:off x="3105975" y="1017725"/>
            <a:ext cx="2932061" cy="38972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30"/>
          <p:cNvSpPr/>
          <p:nvPr/>
        </p:nvSpPr>
        <p:spPr>
          <a:xfrm>
            <a:off x="7679125" y="4007981"/>
            <a:ext cx="1342500" cy="1061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0"/>
          <p:cNvSpPr txBox="1"/>
          <p:nvPr>
            <p:ph type="title"/>
          </p:nvPr>
        </p:nvSpPr>
        <p:spPr>
          <a:xfrm>
            <a:off x="163650" y="205988"/>
            <a:ext cx="41148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sz="2200"/>
              <a:t>The IE@OSU Team</a:t>
            </a:r>
            <a:endParaRPr sz="2200"/>
          </a:p>
        </p:txBody>
      </p:sp>
      <p:sp>
        <p:nvSpPr>
          <p:cNvPr id="139" name="Google Shape;139;p30"/>
          <p:cNvSpPr txBox="1"/>
          <p:nvPr>
            <p:ph idx="1" type="body"/>
          </p:nvPr>
        </p:nvSpPr>
        <p:spPr>
          <a:xfrm>
            <a:off x="0" y="901594"/>
            <a:ext cx="3984900" cy="3918300"/>
          </a:xfrm>
          <a:prstGeom prst="rect">
            <a:avLst/>
          </a:prstGeom>
        </p:spPr>
        <p:txBody>
          <a:bodyPr anchorCtr="0" anchor="t" bIns="45700" lIns="91425" spcFirstLastPara="1" rIns="91425" wrap="square" tIns="45700">
            <a:noAutofit/>
          </a:bodyPr>
          <a:lstStyle/>
          <a:p>
            <a:pPr indent="-324802" lvl="0" marL="457200" rtl="0" algn="l">
              <a:lnSpc>
                <a:spcPct val="95000"/>
              </a:lnSpc>
              <a:spcBef>
                <a:spcPts val="0"/>
              </a:spcBef>
              <a:spcAft>
                <a:spcPts val="0"/>
              </a:spcAft>
              <a:buSzPts val="1515"/>
              <a:buFont typeface="Calibri"/>
              <a:buChar char="●"/>
            </a:pPr>
            <a:r>
              <a:rPr b="1" lang="en" sz="1515">
                <a:solidFill>
                  <a:schemeClr val="dk1"/>
                </a:solidFill>
              </a:rPr>
              <a:t>Mary Beisiegel</a:t>
            </a:r>
            <a:r>
              <a:rPr lang="en" sz="1515">
                <a:solidFill>
                  <a:schemeClr val="dk1"/>
                </a:solidFill>
              </a:rPr>
              <a:t> - Professor, Mathematics</a:t>
            </a:r>
            <a:endParaRPr sz="1515">
              <a:solidFill>
                <a:schemeClr val="dk1"/>
              </a:solidFill>
            </a:endParaRPr>
          </a:p>
          <a:p>
            <a:pPr indent="-324802" lvl="0" marL="457200" rtl="0" algn="l">
              <a:lnSpc>
                <a:spcPct val="95000"/>
              </a:lnSpc>
              <a:spcBef>
                <a:spcPts val="0"/>
              </a:spcBef>
              <a:spcAft>
                <a:spcPts val="0"/>
              </a:spcAft>
              <a:buSzPts val="1515"/>
              <a:buFont typeface="Calibri"/>
              <a:buChar char="●"/>
            </a:pPr>
            <a:r>
              <a:rPr b="1" lang="en" sz="1515">
                <a:solidFill>
                  <a:schemeClr val="dk1"/>
                </a:solidFill>
              </a:rPr>
              <a:t>Holly Cho</a:t>
            </a:r>
            <a:r>
              <a:rPr lang="en" sz="1515">
                <a:solidFill>
                  <a:schemeClr val="dk1"/>
                </a:solidFill>
              </a:rPr>
              <a:t> - </a:t>
            </a:r>
            <a:r>
              <a:rPr i="1" lang="en" sz="1515">
                <a:solidFill>
                  <a:schemeClr val="dk1"/>
                </a:solidFill>
              </a:rPr>
              <a:t>IE@OSU Program Coordinator</a:t>
            </a:r>
            <a:r>
              <a:rPr lang="en" sz="1515">
                <a:solidFill>
                  <a:schemeClr val="dk1"/>
                </a:solidFill>
              </a:rPr>
              <a:t>, Researcher, STEM Research Center</a:t>
            </a:r>
            <a:endParaRPr sz="1515">
              <a:solidFill>
                <a:schemeClr val="dk1"/>
              </a:solidFill>
            </a:endParaRPr>
          </a:p>
          <a:p>
            <a:pPr indent="-324802" lvl="0" marL="457200" rtl="0" algn="l">
              <a:lnSpc>
                <a:spcPct val="95000"/>
              </a:lnSpc>
              <a:spcBef>
                <a:spcPts val="0"/>
              </a:spcBef>
              <a:spcAft>
                <a:spcPts val="0"/>
              </a:spcAft>
              <a:buSzPts val="1515"/>
              <a:buFont typeface="Calibri"/>
              <a:buChar char="●"/>
            </a:pPr>
            <a:r>
              <a:rPr b="1" lang="en" sz="1515">
                <a:solidFill>
                  <a:schemeClr val="dk1"/>
                </a:solidFill>
              </a:rPr>
              <a:t>Carmen Harjoe</a:t>
            </a:r>
            <a:r>
              <a:rPr lang="en" sz="1515">
                <a:solidFill>
                  <a:schemeClr val="dk1"/>
                </a:solidFill>
              </a:rPr>
              <a:t> - Associate Professor, Integrative Biology</a:t>
            </a:r>
            <a:endParaRPr sz="1515">
              <a:solidFill>
                <a:schemeClr val="dk1"/>
              </a:solidFill>
            </a:endParaRPr>
          </a:p>
          <a:p>
            <a:pPr indent="-324802" lvl="0" marL="457200" rtl="0" algn="l">
              <a:lnSpc>
                <a:spcPct val="95000"/>
              </a:lnSpc>
              <a:spcBef>
                <a:spcPts val="0"/>
              </a:spcBef>
              <a:spcAft>
                <a:spcPts val="0"/>
              </a:spcAft>
              <a:buSzPts val="1515"/>
              <a:buFont typeface="Calibri"/>
              <a:buChar char="●"/>
            </a:pPr>
            <a:r>
              <a:rPr b="1" lang="en" sz="1515">
                <a:solidFill>
                  <a:schemeClr val="dk1"/>
                </a:solidFill>
              </a:rPr>
              <a:t>Lori Kayes</a:t>
            </a:r>
            <a:r>
              <a:rPr lang="en" sz="1515">
                <a:solidFill>
                  <a:schemeClr val="dk1"/>
                </a:solidFill>
              </a:rPr>
              <a:t> - Director of UG Studies, Integrative Biology</a:t>
            </a:r>
            <a:endParaRPr sz="1515">
              <a:solidFill>
                <a:schemeClr val="dk1"/>
              </a:solidFill>
            </a:endParaRPr>
          </a:p>
          <a:p>
            <a:pPr indent="-324802" lvl="0" marL="457200" rtl="0" algn="l">
              <a:lnSpc>
                <a:spcPct val="95000"/>
              </a:lnSpc>
              <a:spcBef>
                <a:spcPts val="0"/>
              </a:spcBef>
              <a:spcAft>
                <a:spcPts val="0"/>
              </a:spcAft>
              <a:buSzPts val="1515"/>
              <a:buFont typeface="Calibri"/>
              <a:buChar char="●"/>
            </a:pPr>
            <a:r>
              <a:rPr b="1" lang="en" sz="1515">
                <a:solidFill>
                  <a:schemeClr val="dk1"/>
                </a:solidFill>
              </a:rPr>
              <a:t>Devon Quick</a:t>
            </a:r>
            <a:r>
              <a:rPr lang="en" sz="1515">
                <a:solidFill>
                  <a:schemeClr val="dk1"/>
                </a:solidFill>
              </a:rPr>
              <a:t> - Professor, Integrative Biology</a:t>
            </a:r>
            <a:endParaRPr sz="1515">
              <a:solidFill>
                <a:schemeClr val="dk1"/>
              </a:solidFill>
            </a:endParaRPr>
          </a:p>
          <a:p>
            <a:pPr indent="-324802" lvl="0" marL="457200" rtl="0" algn="l">
              <a:lnSpc>
                <a:spcPct val="95000"/>
              </a:lnSpc>
              <a:spcBef>
                <a:spcPts val="0"/>
              </a:spcBef>
              <a:spcAft>
                <a:spcPts val="0"/>
              </a:spcAft>
              <a:buClr>
                <a:schemeClr val="dk1"/>
              </a:buClr>
              <a:buSzPts val="1515"/>
              <a:buChar char="●"/>
            </a:pPr>
            <a:r>
              <a:rPr b="1" lang="en" sz="1515">
                <a:solidFill>
                  <a:schemeClr val="dk1"/>
                </a:solidFill>
              </a:rPr>
              <a:t>Victoria Sellers</a:t>
            </a:r>
            <a:r>
              <a:rPr lang="en" sz="1515">
                <a:solidFill>
                  <a:schemeClr val="dk1"/>
                </a:solidFill>
              </a:rPr>
              <a:t> - Researcher, </a:t>
            </a:r>
            <a:r>
              <a:rPr lang="en" sz="1515">
                <a:solidFill>
                  <a:schemeClr val="dk1"/>
                </a:solidFill>
              </a:rPr>
              <a:t>STEM Research Center</a:t>
            </a:r>
            <a:endParaRPr sz="1515">
              <a:solidFill>
                <a:schemeClr val="dk1"/>
              </a:solidFill>
            </a:endParaRPr>
          </a:p>
          <a:p>
            <a:pPr indent="-324802" lvl="0" marL="457200" rtl="0" algn="l">
              <a:lnSpc>
                <a:spcPct val="95000"/>
              </a:lnSpc>
              <a:spcBef>
                <a:spcPts val="0"/>
              </a:spcBef>
              <a:spcAft>
                <a:spcPts val="0"/>
              </a:spcAft>
              <a:buSzPts val="1515"/>
              <a:buFont typeface="Calibri"/>
              <a:buChar char="●"/>
            </a:pPr>
            <a:r>
              <a:rPr b="1" lang="en" sz="1515">
                <a:solidFill>
                  <a:schemeClr val="dk1"/>
                </a:solidFill>
              </a:rPr>
              <a:t>Martin Storksdieck</a:t>
            </a:r>
            <a:r>
              <a:rPr lang="en" sz="1515">
                <a:solidFill>
                  <a:schemeClr val="dk1"/>
                </a:solidFill>
              </a:rPr>
              <a:t> - </a:t>
            </a:r>
            <a:r>
              <a:rPr i="1" lang="en" sz="1515">
                <a:solidFill>
                  <a:schemeClr val="dk1"/>
                </a:solidFill>
              </a:rPr>
              <a:t>IE@OSU Program Director,</a:t>
            </a:r>
            <a:r>
              <a:rPr lang="en" sz="1515">
                <a:solidFill>
                  <a:schemeClr val="dk1"/>
                </a:solidFill>
              </a:rPr>
              <a:t> Director, STEM Research Center</a:t>
            </a:r>
            <a:endParaRPr sz="1515">
              <a:solidFill>
                <a:schemeClr val="dk1"/>
              </a:solidFill>
            </a:endParaRPr>
          </a:p>
          <a:p>
            <a:pPr indent="0" lvl="0" marL="457200" rtl="0" algn="l">
              <a:lnSpc>
                <a:spcPct val="95000"/>
              </a:lnSpc>
              <a:spcBef>
                <a:spcPts val="0"/>
              </a:spcBef>
              <a:spcAft>
                <a:spcPts val="0"/>
              </a:spcAft>
              <a:buNone/>
            </a:pPr>
            <a:r>
              <a:t/>
            </a:r>
            <a:endParaRPr sz="1715">
              <a:solidFill>
                <a:schemeClr val="dk1"/>
              </a:solidFill>
            </a:endParaRPr>
          </a:p>
          <a:p>
            <a:pPr indent="0" lvl="0" marL="457200" rtl="0" algn="l">
              <a:lnSpc>
                <a:spcPct val="95000"/>
              </a:lnSpc>
              <a:spcBef>
                <a:spcPts val="360"/>
              </a:spcBef>
              <a:spcAft>
                <a:spcPts val="1200"/>
              </a:spcAft>
              <a:buSzPts val="935"/>
              <a:buNone/>
            </a:pPr>
            <a:r>
              <a:t/>
            </a:r>
            <a:endParaRPr sz="2310"/>
          </a:p>
        </p:txBody>
      </p:sp>
      <p:sp>
        <p:nvSpPr>
          <p:cNvPr id="140" name="Google Shape;140;p30"/>
          <p:cNvSpPr txBox="1"/>
          <p:nvPr>
            <p:ph idx="1" type="body"/>
          </p:nvPr>
        </p:nvSpPr>
        <p:spPr>
          <a:xfrm>
            <a:off x="4116650" y="901600"/>
            <a:ext cx="4982700" cy="3988500"/>
          </a:xfrm>
          <a:prstGeom prst="rect">
            <a:avLst/>
          </a:prstGeom>
        </p:spPr>
        <p:txBody>
          <a:bodyPr anchorCtr="0" anchor="t" bIns="45700" lIns="91425" spcFirstLastPara="1" rIns="91425" wrap="square" tIns="45700">
            <a:noAutofit/>
          </a:bodyPr>
          <a:lstStyle/>
          <a:p>
            <a:pPr indent="-323850" lvl="0" marL="457200" rtl="0" algn="l">
              <a:spcBef>
                <a:spcPts val="0"/>
              </a:spcBef>
              <a:spcAft>
                <a:spcPts val="0"/>
              </a:spcAft>
              <a:buSzPts val="1500"/>
              <a:buFont typeface="Calibri"/>
              <a:buChar char="●"/>
            </a:pPr>
            <a:r>
              <a:rPr b="1" lang="en" sz="1500">
                <a:solidFill>
                  <a:schemeClr val="dk1"/>
                </a:solidFill>
              </a:rPr>
              <a:t>Maya Feezell</a:t>
            </a:r>
            <a:r>
              <a:rPr lang="en" sz="1500">
                <a:solidFill>
                  <a:schemeClr val="dk1"/>
                </a:solidFill>
              </a:rPr>
              <a:t> - PhD student, Integrative Biology</a:t>
            </a:r>
            <a:endParaRPr sz="1500">
              <a:solidFill>
                <a:schemeClr val="dk1"/>
              </a:solidFill>
            </a:endParaRPr>
          </a:p>
          <a:p>
            <a:pPr indent="-323850" lvl="0" marL="457200" rtl="0" algn="l">
              <a:spcBef>
                <a:spcPts val="0"/>
              </a:spcBef>
              <a:spcAft>
                <a:spcPts val="0"/>
              </a:spcAft>
              <a:buSzPts val="1500"/>
              <a:buFont typeface="Calibri"/>
              <a:buChar char="●"/>
            </a:pPr>
            <a:r>
              <a:rPr b="1" lang="en" sz="1500">
                <a:solidFill>
                  <a:schemeClr val="dk1"/>
                </a:solidFill>
              </a:rPr>
              <a:t>Liz Gire</a:t>
            </a:r>
            <a:r>
              <a:rPr lang="en" sz="1500">
                <a:solidFill>
                  <a:schemeClr val="dk1"/>
                </a:solidFill>
              </a:rPr>
              <a:t> - Professor, Physics</a:t>
            </a:r>
            <a:endParaRPr sz="1500">
              <a:solidFill>
                <a:schemeClr val="dk1"/>
              </a:solidFill>
            </a:endParaRPr>
          </a:p>
          <a:p>
            <a:pPr indent="-323850" lvl="0" marL="457200" rtl="0" algn="l">
              <a:spcBef>
                <a:spcPts val="0"/>
              </a:spcBef>
              <a:spcAft>
                <a:spcPts val="0"/>
              </a:spcAft>
              <a:buSzPts val="1500"/>
              <a:buFont typeface="Calibri"/>
              <a:buChar char="●"/>
            </a:pPr>
            <a:r>
              <a:rPr b="1" lang="en" sz="1500">
                <a:solidFill>
                  <a:schemeClr val="dk1"/>
                </a:solidFill>
              </a:rPr>
              <a:t>Regan Gurung</a:t>
            </a:r>
            <a:r>
              <a:rPr lang="en" sz="1500">
                <a:solidFill>
                  <a:schemeClr val="dk1"/>
                </a:solidFill>
              </a:rPr>
              <a:t> - Professor, Psychology </a:t>
            </a:r>
            <a:endParaRPr sz="1500">
              <a:solidFill>
                <a:schemeClr val="dk1"/>
              </a:solidFill>
            </a:endParaRPr>
          </a:p>
          <a:p>
            <a:pPr indent="-323850" lvl="0" marL="457200" rtl="0" algn="l">
              <a:spcBef>
                <a:spcPts val="0"/>
              </a:spcBef>
              <a:spcAft>
                <a:spcPts val="0"/>
              </a:spcAft>
              <a:buSzPts val="1500"/>
              <a:buFont typeface="Calibri"/>
              <a:buChar char="●"/>
            </a:pPr>
            <a:r>
              <a:rPr b="1" lang="en" sz="1500">
                <a:solidFill>
                  <a:schemeClr val="dk1"/>
                </a:solidFill>
              </a:rPr>
              <a:t>Kristina Holton</a:t>
            </a:r>
            <a:r>
              <a:rPr lang="en" sz="1500">
                <a:solidFill>
                  <a:schemeClr val="dk1"/>
                </a:solidFill>
              </a:rPr>
              <a:t> - Dean, Science, Engineering and Mathematics, LBCC</a:t>
            </a:r>
            <a:endParaRPr sz="1500">
              <a:solidFill>
                <a:schemeClr val="dk1"/>
              </a:solidFill>
            </a:endParaRPr>
          </a:p>
          <a:p>
            <a:pPr indent="-323850" lvl="0" marL="457200" rtl="0" algn="l">
              <a:spcBef>
                <a:spcPts val="0"/>
              </a:spcBef>
              <a:spcAft>
                <a:spcPts val="0"/>
              </a:spcAft>
              <a:buSzPts val="1500"/>
              <a:buFont typeface="Calibri"/>
              <a:buChar char="●"/>
            </a:pPr>
            <a:r>
              <a:rPr b="1" lang="en" sz="1500">
                <a:solidFill>
                  <a:schemeClr val="dk1"/>
                </a:solidFill>
              </a:rPr>
              <a:t>Jessica Hopkins</a:t>
            </a:r>
            <a:r>
              <a:rPr lang="en" sz="1500">
                <a:solidFill>
                  <a:schemeClr val="dk1"/>
                </a:solidFill>
              </a:rPr>
              <a:t> - Dean, Math, Science &amp; Engineering, LCC</a:t>
            </a:r>
            <a:endParaRPr sz="1500">
              <a:solidFill>
                <a:schemeClr val="dk1"/>
              </a:solidFill>
            </a:endParaRPr>
          </a:p>
          <a:p>
            <a:pPr indent="-323850" lvl="0" marL="457200" rtl="0" algn="l">
              <a:spcBef>
                <a:spcPts val="0"/>
              </a:spcBef>
              <a:spcAft>
                <a:spcPts val="0"/>
              </a:spcAft>
              <a:buSzPts val="1500"/>
              <a:buFont typeface="Calibri"/>
              <a:buChar char="●"/>
            </a:pPr>
            <a:r>
              <a:rPr b="1" lang="en" sz="1500">
                <a:solidFill>
                  <a:schemeClr val="dk1"/>
                </a:solidFill>
              </a:rPr>
              <a:t>Kameron Kadooka</a:t>
            </a:r>
            <a:r>
              <a:rPr lang="en" sz="1500">
                <a:solidFill>
                  <a:schemeClr val="dk1"/>
                </a:solidFill>
              </a:rPr>
              <a:t> - Director of Diversity, Equity, and Inclusion, College of Science</a:t>
            </a:r>
            <a:endParaRPr sz="1500">
              <a:solidFill>
                <a:schemeClr val="dk1"/>
              </a:solidFill>
            </a:endParaRPr>
          </a:p>
          <a:p>
            <a:pPr indent="-323850" lvl="0" marL="457200" rtl="0" algn="l">
              <a:spcBef>
                <a:spcPts val="0"/>
              </a:spcBef>
              <a:spcAft>
                <a:spcPts val="0"/>
              </a:spcAft>
              <a:buSzPts val="1500"/>
              <a:buFont typeface="Calibri"/>
              <a:buChar char="●"/>
            </a:pPr>
            <a:r>
              <a:rPr b="1" lang="en" sz="1500">
                <a:solidFill>
                  <a:schemeClr val="dk1"/>
                </a:solidFill>
              </a:rPr>
              <a:t>Michael Lopez</a:t>
            </a:r>
            <a:r>
              <a:rPr lang="en" sz="1500">
                <a:solidFill>
                  <a:schemeClr val="dk1"/>
                </a:solidFill>
              </a:rPr>
              <a:t> - Mathematics, LBCC, IE@OSU alum</a:t>
            </a:r>
            <a:endParaRPr sz="1500">
              <a:solidFill>
                <a:schemeClr val="dk1"/>
              </a:solidFill>
            </a:endParaRPr>
          </a:p>
          <a:p>
            <a:pPr indent="-323850" lvl="0" marL="457200" rtl="0" algn="l">
              <a:spcBef>
                <a:spcPts val="0"/>
              </a:spcBef>
              <a:spcAft>
                <a:spcPts val="0"/>
              </a:spcAft>
              <a:buSzPts val="1500"/>
              <a:buFont typeface="Calibri"/>
              <a:buChar char="●"/>
            </a:pPr>
            <a:r>
              <a:rPr b="1" lang="en" sz="1500">
                <a:solidFill>
                  <a:schemeClr val="dk1"/>
                </a:solidFill>
              </a:rPr>
              <a:t>Bob Mason</a:t>
            </a:r>
            <a:r>
              <a:rPr lang="en" sz="1500">
                <a:solidFill>
                  <a:schemeClr val="dk1"/>
                </a:solidFill>
              </a:rPr>
              <a:t> -  Professor, Integrative Biology</a:t>
            </a:r>
            <a:endParaRPr sz="1500">
              <a:solidFill>
                <a:schemeClr val="dk1"/>
              </a:solidFill>
            </a:endParaRPr>
          </a:p>
          <a:p>
            <a:pPr indent="-323850" lvl="0" marL="457200" rtl="0" algn="l">
              <a:spcBef>
                <a:spcPts val="0"/>
              </a:spcBef>
              <a:spcAft>
                <a:spcPts val="0"/>
              </a:spcAft>
              <a:buSzPts val="1500"/>
              <a:buFont typeface="Calibri"/>
              <a:buChar char="●"/>
            </a:pPr>
            <a:r>
              <a:rPr b="1" lang="en" sz="1500">
                <a:solidFill>
                  <a:schemeClr val="dk1"/>
                </a:solidFill>
              </a:rPr>
              <a:t>Janet Nishihara</a:t>
            </a:r>
            <a:r>
              <a:rPr lang="en" sz="1500">
                <a:solidFill>
                  <a:schemeClr val="dk1"/>
                </a:solidFill>
              </a:rPr>
              <a:t> - Executive Director, Educational Opportunities Program</a:t>
            </a:r>
            <a:endParaRPr sz="1500">
              <a:solidFill>
                <a:schemeClr val="dk1"/>
              </a:solidFill>
            </a:endParaRPr>
          </a:p>
          <a:p>
            <a:pPr indent="-323850" lvl="0" marL="457200" rtl="0" algn="l">
              <a:spcBef>
                <a:spcPts val="0"/>
              </a:spcBef>
              <a:spcAft>
                <a:spcPts val="0"/>
              </a:spcAft>
              <a:buSzPts val="1500"/>
              <a:buFont typeface="Calibri"/>
              <a:buChar char="●"/>
            </a:pPr>
            <a:r>
              <a:rPr b="1" lang="en" sz="1500">
                <a:solidFill>
                  <a:schemeClr val="dk1"/>
                </a:solidFill>
              </a:rPr>
              <a:t>Scott Vignos</a:t>
            </a:r>
            <a:r>
              <a:rPr lang="en" sz="1500">
                <a:solidFill>
                  <a:schemeClr val="dk1"/>
                </a:solidFill>
              </a:rPr>
              <a:t>- Vice President, Chief Diversity Officer</a:t>
            </a:r>
            <a:endParaRPr sz="2115">
              <a:solidFill>
                <a:schemeClr val="dk1"/>
              </a:solidFill>
            </a:endParaRPr>
          </a:p>
        </p:txBody>
      </p:sp>
      <p:sp>
        <p:nvSpPr>
          <p:cNvPr id="141" name="Google Shape;141;p30"/>
          <p:cNvSpPr txBox="1"/>
          <p:nvPr>
            <p:ph type="title"/>
          </p:nvPr>
        </p:nvSpPr>
        <p:spPr>
          <a:xfrm>
            <a:off x="4579200" y="205988"/>
            <a:ext cx="41148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sz="2200"/>
              <a:t>Our Advisory Board</a:t>
            </a:r>
            <a:endParaRPr sz="2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6" name="Shape 346"/>
        <p:cNvGrpSpPr/>
        <p:nvPr/>
      </p:nvGrpSpPr>
      <p:grpSpPr>
        <a:xfrm>
          <a:off x="0" y="0"/>
          <a:ext cx="0" cy="0"/>
          <a:chOff x="0" y="0"/>
          <a:chExt cx="0" cy="0"/>
        </a:xfrm>
      </p:grpSpPr>
      <p:sp>
        <p:nvSpPr>
          <p:cNvPr id="347" name="Google Shape;347;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rPr b="1" lang="en"/>
              <a:t>BRAINSTORM</a:t>
            </a:r>
            <a:endParaRPr b="1"/>
          </a:p>
        </p:txBody>
      </p:sp>
      <p:pic>
        <p:nvPicPr>
          <p:cNvPr id="348" name="Google Shape;348;p57"/>
          <p:cNvPicPr preferRelativeResize="0"/>
          <p:nvPr/>
        </p:nvPicPr>
        <p:blipFill rotWithShape="1">
          <a:blip r:embed="rId3">
            <a:alphaModFix/>
          </a:blip>
          <a:srcRect b="0" l="0" r="0" t="0"/>
          <a:stretch/>
        </p:blipFill>
        <p:spPr>
          <a:xfrm>
            <a:off x="3247650" y="845197"/>
            <a:ext cx="2932061" cy="3897251"/>
          </a:xfrm>
          <a:prstGeom prst="rect">
            <a:avLst/>
          </a:prstGeom>
          <a:noFill/>
          <a:ln>
            <a:noFill/>
          </a:ln>
        </p:spPr>
      </p:pic>
      <p:sp>
        <p:nvSpPr>
          <p:cNvPr id="349" name="Google Shape;349;p57"/>
          <p:cNvSpPr/>
          <p:nvPr/>
        </p:nvSpPr>
        <p:spPr>
          <a:xfrm>
            <a:off x="2590500" y="845206"/>
            <a:ext cx="3963000" cy="16644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4" name="Shape 354"/>
        <p:cNvGrpSpPr/>
        <p:nvPr/>
      </p:nvGrpSpPr>
      <p:grpSpPr>
        <a:xfrm>
          <a:off x="0" y="0"/>
          <a:ext cx="0" cy="0"/>
          <a:chOff x="0" y="0"/>
          <a:chExt cx="0" cy="0"/>
        </a:xfrm>
      </p:grpSpPr>
      <p:sp>
        <p:nvSpPr>
          <p:cNvPr id="355" name="Google Shape;355;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b="1" lang="en"/>
              <a:t>Pairs/Tri Discussion</a:t>
            </a:r>
            <a:endParaRPr b="1"/>
          </a:p>
        </p:txBody>
      </p:sp>
      <p:sp>
        <p:nvSpPr>
          <p:cNvPr id="356" name="Google Shape;356;p5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
              <a:t>Share your strengths and motivations with a partner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9"/>
          <p:cNvSpPr txBox="1"/>
          <p:nvPr>
            <p:ph idx="1" type="body"/>
          </p:nvPr>
        </p:nvSpPr>
        <p:spPr>
          <a:xfrm>
            <a:off x="311700" y="1152475"/>
            <a:ext cx="8520600" cy="3416400"/>
          </a:xfrm>
          <a:prstGeom prst="rect">
            <a:avLst/>
          </a:prstGeom>
          <a:noFill/>
          <a:ln>
            <a:noFill/>
          </a:ln>
        </p:spPr>
        <p:txBody>
          <a:bodyPr anchorCtr="0" anchor="t" bIns="45700" lIns="91425" spcFirstLastPara="1" rIns="91425" wrap="square" tIns="45700">
            <a:normAutofit/>
          </a:bodyPr>
          <a:lstStyle/>
          <a:p>
            <a:pPr indent="0" lvl="0" marL="0" rtl="0" algn="ctr">
              <a:lnSpc>
                <a:spcPct val="115000"/>
              </a:lnSpc>
              <a:spcBef>
                <a:spcPts val="0"/>
              </a:spcBef>
              <a:spcAft>
                <a:spcPts val="0"/>
              </a:spcAft>
              <a:buClr>
                <a:schemeClr val="dk1"/>
              </a:buClr>
              <a:buSzPts val="1800"/>
              <a:buNone/>
            </a:pPr>
            <a:r>
              <a:t/>
            </a:r>
            <a:endParaRPr b="1" i="1" sz="1800"/>
          </a:p>
          <a:p>
            <a:pPr indent="-438150" lvl="0" marL="457200" rtl="0" algn="l">
              <a:lnSpc>
                <a:spcPct val="115000"/>
              </a:lnSpc>
              <a:spcBef>
                <a:spcPts val="660"/>
              </a:spcBef>
              <a:spcAft>
                <a:spcPts val="0"/>
              </a:spcAft>
              <a:buSzPts val="3300"/>
              <a:buChar char="●"/>
            </a:pPr>
            <a:r>
              <a:rPr lang="en" sz="3300"/>
              <a:t>What did these exercises in identity and experience tell you about your identity, your teaching and students?</a:t>
            </a:r>
            <a:endParaRPr sz="3300"/>
          </a:p>
          <a:p>
            <a:pPr indent="0" lvl="0" marL="0" rtl="0" algn="l">
              <a:lnSpc>
                <a:spcPct val="115000"/>
              </a:lnSpc>
              <a:spcBef>
                <a:spcPts val="640"/>
              </a:spcBef>
              <a:spcAft>
                <a:spcPts val="1200"/>
              </a:spcAft>
              <a:buClr>
                <a:schemeClr val="dk1"/>
              </a:buClr>
              <a:buSzPts val="3200"/>
              <a:buNone/>
            </a:pPr>
            <a:r>
              <a:t/>
            </a:r>
            <a:endParaRPr/>
          </a:p>
        </p:txBody>
      </p:sp>
      <p:sp>
        <p:nvSpPr>
          <p:cNvPr id="363" name="Google Shape;363;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960"/>
              </a:spcBef>
              <a:spcAft>
                <a:spcPts val="0"/>
              </a:spcAft>
              <a:buClr>
                <a:srgbClr val="D73F09"/>
              </a:buClr>
              <a:buSzPts val="4800"/>
              <a:buFont typeface="Arial"/>
              <a:buNone/>
            </a:pPr>
            <a:r>
              <a:rPr b="1" lang="en"/>
              <a:t>Reflect</a:t>
            </a:r>
            <a:endParaRPr b="1"/>
          </a:p>
          <a:p>
            <a:pPr indent="0" lvl="0" marL="0" rtl="0" algn="l">
              <a:lnSpc>
                <a:spcPct val="100000"/>
              </a:lnSpc>
              <a:spcBef>
                <a:spcPts val="0"/>
              </a:spcBef>
              <a:spcAft>
                <a:spcPts val="0"/>
              </a:spcAft>
              <a:buSzPts val="2800"/>
              <a:buNone/>
            </a:pPr>
            <a:r>
              <a:t/>
            </a:r>
            <a:endParaRPr b="1"/>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7" name="Shape 367"/>
        <p:cNvGrpSpPr/>
        <p:nvPr/>
      </p:nvGrpSpPr>
      <p:grpSpPr>
        <a:xfrm>
          <a:off x="0" y="0"/>
          <a:ext cx="0" cy="0"/>
          <a:chOff x="0" y="0"/>
          <a:chExt cx="0" cy="0"/>
        </a:xfrm>
      </p:grpSpPr>
      <p:sp>
        <p:nvSpPr>
          <p:cNvPr id="368" name="Google Shape;368;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 for the Day</a:t>
            </a:r>
            <a:endParaRPr/>
          </a:p>
        </p:txBody>
      </p:sp>
      <p:sp>
        <p:nvSpPr>
          <p:cNvPr id="369" name="Google Shape;369;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600">
                <a:solidFill>
                  <a:srgbClr val="B7B7B7"/>
                </a:solidFill>
              </a:rPr>
              <a:t>9:30 - 9:45 am</a:t>
            </a:r>
            <a:r>
              <a:rPr lang="en" sz="1600">
                <a:solidFill>
                  <a:srgbClr val="B7B7B7"/>
                </a:solidFill>
              </a:rPr>
              <a:t>		Welcome</a:t>
            </a:r>
            <a:endParaRPr sz="1600">
              <a:solidFill>
                <a:srgbClr val="B7B7B7"/>
              </a:solidFill>
            </a:endParaRPr>
          </a:p>
          <a:p>
            <a:pPr indent="0" lvl="0" marL="0" rtl="0" algn="l">
              <a:spcBef>
                <a:spcPts val="0"/>
              </a:spcBef>
              <a:spcAft>
                <a:spcPts val="0"/>
              </a:spcAft>
              <a:buNone/>
            </a:pPr>
            <a:r>
              <a:rPr b="1" lang="en" sz="1600">
                <a:solidFill>
                  <a:srgbClr val="B7B7B7"/>
                </a:solidFill>
              </a:rPr>
              <a:t>9:45 - 10:30 am </a:t>
            </a:r>
            <a:r>
              <a:rPr lang="en" sz="1600">
                <a:solidFill>
                  <a:srgbClr val="B7B7B7"/>
                </a:solidFill>
              </a:rPr>
              <a:t>	Introduction to IE@OSU Project</a:t>
            </a:r>
            <a:endParaRPr sz="1600">
              <a:solidFill>
                <a:srgbClr val="B7B7B7"/>
              </a:solidFill>
            </a:endParaRPr>
          </a:p>
          <a:p>
            <a:pPr indent="0" lvl="0" marL="0" rtl="0" algn="l">
              <a:spcBef>
                <a:spcPts val="0"/>
              </a:spcBef>
              <a:spcAft>
                <a:spcPts val="0"/>
              </a:spcAft>
              <a:buNone/>
            </a:pPr>
            <a:r>
              <a:rPr b="1" lang="en" sz="1600">
                <a:solidFill>
                  <a:srgbClr val="888888"/>
                </a:solidFill>
              </a:rPr>
              <a:t>10:30 - 10:45 am</a:t>
            </a:r>
            <a:r>
              <a:rPr lang="en" sz="1600">
                <a:solidFill>
                  <a:srgbClr val="888888"/>
                </a:solidFill>
              </a:rPr>
              <a:t>	Break</a:t>
            </a:r>
            <a:endParaRPr sz="1600">
              <a:solidFill>
                <a:srgbClr val="888888"/>
              </a:solidFill>
            </a:endParaRPr>
          </a:p>
          <a:p>
            <a:pPr indent="0" lvl="0" marL="0" rtl="0" algn="l">
              <a:spcBef>
                <a:spcPts val="0"/>
              </a:spcBef>
              <a:spcAft>
                <a:spcPts val="0"/>
              </a:spcAft>
              <a:buNone/>
            </a:pPr>
            <a:r>
              <a:rPr b="1" lang="en" sz="1600">
                <a:solidFill>
                  <a:srgbClr val="888888"/>
                </a:solidFill>
              </a:rPr>
              <a:t>10:45 - 11:30 am </a:t>
            </a:r>
            <a:r>
              <a:rPr lang="en" sz="1600">
                <a:solidFill>
                  <a:srgbClr val="888888"/>
                </a:solidFill>
              </a:rPr>
              <a:t>	Experience a moment in the IE Academy</a:t>
            </a:r>
            <a:r>
              <a:rPr b="1" lang="en" sz="1600">
                <a:solidFill>
                  <a:srgbClr val="888888"/>
                </a:solidFill>
              </a:rPr>
              <a:t> </a:t>
            </a:r>
            <a:endParaRPr sz="1600">
              <a:solidFill>
                <a:srgbClr val="888888"/>
              </a:solidFill>
            </a:endParaRPr>
          </a:p>
          <a:p>
            <a:pPr indent="0" lvl="0" marL="0" rtl="0" algn="l">
              <a:spcBef>
                <a:spcPts val="0"/>
              </a:spcBef>
              <a:spcAft>
                <a:spcPts val="0"/>
              </a:spcAft>
              <a:buNone/>
            </a:pPr>
            <a:r>
              <a:rPr b="1" lang="en" sz="1600">
                <a:solidFill>
                  <a:schemeClr val="dk1"/>
                </a:solidFill>
              </a:rPr>
              <a:t>11:30 - 12:15 pm</a:t>
            </a:r>
            <a:r>
              <a:rPr lang="en" sz="1600">
                <a:solidFill>
                  <a:schemeClr val="dk1"/>
                </a:solidFill>
              </a:rPr>
              <a:t>	Evaluation Findings: Impact Over the Years </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b="1" lang="en" sz="1600">
                <a:solidFill>
                  <a:schemeClr val="dk1"/>
                </a:solidFill>
              </a:rPr>
              <a:t>12:15 - 1:10 pm</a:t>
            </a:r>
            <a:r>
              <a:rPr lang="en" sz="1600">
                <a:solidFill>
                  <a:schemeClr val="dk1"/>
                </a:solidFill>
              </a:rPr>
              <a:t>	Lunch</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b="1" lang="en" sz="1600">
                <a:solidFill>
                  <a:schemeClr val="dk1"/>
                </a:solidFill>
              </a:rPr>
              <a:t>1:10 - 2:00 pm </a:t>
            </a:r>
            <a:r>
              <a:rPr lang="en" sz="1600">
                <a:solidFill>
                  <a:schemeClr val="dk1"/>
                </a:solidFill>
              </a:rPr>
              <a:t> 	IE@OSU Faculty Fellows Panel</a:t>
            </a:r>
            <a:endParaRPr sz="1600">
              <a:solidFill>
                <a:schemeClr val="dk1"/>
              </a:solidFill>
            </a:endParaRPr>
          </a:p>
          <a:p>
            <a:pPr indent="0" lvl="0" marL="0" rtl="0" algn="l">
              <a:spcBef>
                <a:spcPts val="0"/>
              </a:spcBef>
              <a:spcAft>
                <a:spcPts val="0"/>
              </a:spcAft>
              <a:buNone/>
            </a:pPr>
            <a:r>
              <a:rPr b="1" lang="en" sz="1600">
                <a:solidFill>
                  <a:schemeClr val="dk1"/>
                </a:solidFill>
              </a:rPr>
              <a:t>2:00 - 2:50 pm		</a:t>
            </a:r>
            <a:r>
              <a:rPr lang="en" sz="1600">
                <a:solidFill>
                  <a:schemeClr val="dk1"/>
                </a:solidFill>
              </a:rPr>
              <a:t>Looking Forward</a:t>
            </a:r>
            <a:endParaRPr sz="1600">
              <a:solidFill>
                <a:schemeClr val="dk1"/>
              </a:solidFill>
            </a:endParaRPr>
          </a:p>
          <a:p>
            <a:pPr indent="0" lvl="0" marL="0" rtl="0" algn="l">
              <a:spcBef>
                <a:spcPts val="0"/>
              </a:spcBef>
              <a:spcAft>
                <a:spcPts val="0"/>
              </a:spcAft>
              <a:buClr>
                <a:schemeClr val="dk1"/>
              </a:buClr>
              <a:buSzPts val="1100"/>
              <a:buFont typeface="Arial"/>
              <a:buNone/>
            </a:pPr>
            <a:r>
              <a:rPr b="1" lang="en" sz="1600">
                <a:solidFill>
                  <a:schemeClr val="dk1"/>
                </a:solidFill>
              </a:rPr>
              <a:t>2:50 - 3:00 pm</a:t>
            </a:r>
            <a:r>
              <a:rPr lang="en" sz="1600">
                <a:solidFill>
                  <a:schemeClr val="dk1"/>
                </a:solidFill>
              </a:rPr>
              <a:t>		Closing Remarks</a:t>
            </a:r>
            <a:endParaRPr sz="16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61"/>
          <p:cNvSpPr txBox="1"/>
          <p:nvPr>
            <p:ph type="ctrTitle"/>
          </p:nvPr>
        </p:nvSpPr>
        <p:spPr>
          <a:xfrm>
            <a:off x="311708" y="2230475"/>
            <a:ext cx="8520600" cy="1375200"/>
          </a:xfrm>
          <a:prstGeom prst="rect">
            <a:avLst/>
          </a:prstGeom>
        </p:spPr>
        <p:txBody>
          <a:bodyPr anchorCtr="0" anchor="ctr" bIns="91425" lIns="91425" spcFirstLastPara="1" rIns="91425" wrap="square" tIns="91425">
            <a:noAutofit/>
          </a:bodyPr>
          <a:lstStyle/>
          <a:p>
            <a:pPr indent="0" lvl="0" marL="0" rtl="0" algn="ctr">
              <a:lnSpc>
                <a:spcPct val="115000"/>
              </a:lnSpc>
              <a:spcBef>
                <a:spcPts val="640"/>
              </a:spcBef>
              <a:spcAft>
                <a:spcPts val="1200"/>
              </a:spcAft>
              <a:buNone/>
            </a:pPr>
            <a:r>
              <a:rPr b="1" lang="en" sz="3100">
                <a:solidFill>
                  <a:srgbClr val="3F3F3F"/>
                </a:solidFill>
                <a:latin typeface="Open Sans"/>
                <a:ea typeface="Open Sans"/>
                <a:cs typeface="Open Sans"/>
                <a:sym typeface="Open Sans"/>
              </a:rPr>
              <a:t>Evaluation findings</a:t>
            </a:r>
            <a:endParaRPr sz="4600">
              <a:latin typeface="Open Sans"/>
              <a:ea typeface="Open Sans"/>
              <a:cs typeface="Open Sans"/>
              <a:sym typeface="Open Sans"/>
            </a:endParaRPr>
          </a:p>
        </p:txBody>
      </p:sp>
      <p:sp>
        <p:nvSpPr>
          <p:cNvPr id="376" name="Google Shape;376;p61"/>
          <p:cNvSpPr txBox="1"/>
          <p:nvPr>
            <p:ph idx="1" type="subTitle"/>
          </p:nvPr>
        </p:nvSpPr>
        <p:spPr>
          <a:xfrm>
            <a:off x="311700" y="3630553"/>
            <a:ext cx="8520600" cy="531000"/>
          </a:xfrm>
          <a:prstGeom prst="rect">
            <a:avLst/>
          </a:prstGeom>
        </p:spPr>
        <p:txBody>
          <a:bodyPr anchorCtr="0" anchor="t" bIns="91425" lIns="91425" spcFirstLastPara="1" rIns="91425" wrap="square" tIns="91425">
            <a:normAutofit fontScale="77500"/>
          </a:bodyPr>
          <a:lstStyle/>
          <a:p>
            <a:pPr indent="0" lvl="0" marL="0" rtl="0" algn="ctr">
              <a:lnSpc>
                <a:spcPct val="115000"/>
              </a:lnSpc>
              <a:spcBef>
                <a:spcPts val="640"/>
              </a:spcBef>
              <a:spcAft>
                <a:spcPts val="1200"/>
              </a:spcAft>
              <a:buNone/>
            </a:pPr>
            <a:r>
              <a:rPr b="1" lang="en" sz="2900">
                <a:solidFill>
                  <a:srgbClr val="3F3F3F"/>
                </a:solidFill>
              </a:rPr>
              <a:t>IE@OSU’s impact over the years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en"/>
              <a:t>What does Inclusive Excellence mean to you?</a:t>
            </a:r>
            <a:endParaRPr/>
          </a:p>
        </p:txBody>
      </p:sp>
      <p:sp>
        <p:nvSpPr>
          <p:cNvPr id="382" name="Google Shape;382;p62"/>
          <p:cNvSpPr txBox="1"/>
          <p:nvPr>
            <p:ph idx="1" type="body"/>
          </p:nvPr>
        </p:nvSpPr>
        <p:spPr>
          <a:xfrm>
            <a:off x="311700" y="1152475"/>
            <a:ext cx="8520600" cy="34164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i="1" lang="en" sz="2100">
                <a:solidFill>
                  <a:schemeClr val="dk1"/>
                </a:solidFill>
              </a:rPr>
              <a:t>Actively </a:t>
            </a:r>
            <a:r>
              <a:rPr b="1" i="1" lang="en" sz="2100">
                <a:solidFill>
                  <a:schemeClr val="dk1"/>
                </a:solidFill>
              </a:rPr>
              <a:t>supporting and being in community</a:t>
            </a:r>
            <a:r>
              <a:rPr i="1" lang="en" sz="2100">
                <a:solidFill>
                  <a:schemeClr val="dk1"/>
                </a:solidFill>
              </a:rPr>
              <a:t> with my colleagues who are impacting their educational spaces and personal growth. </a:t>
            </a:r>
            <a:endParaRPr i="1" sz="2100">
              <a:solidFill>
                <a:schemeClr val="dk1"/>
              </a:solidFill>
            </a:endParaRPr>
          </a:p>
          <a:p>
            <a:pPr indent="0" lvl="0" marL="0" rtl="0" algn="ctr">
              <a:lnSpc>
                <a:spcPct val="100000"/>
              </a:lnSpc>
              <a:spcBef>
                <a:spcPts val="0"/>
              </a:spcBef>
              <a:spcAft>
                <a:spcPts val="0"/>
              </a:spcAft>
              <a:buNone/>
            </a:pPr>
            <a:r>
              <a:rPr b="1" i="1" lang="en" sz="2100">
                <a:solidFill>
                  <a:schemeClr val="dk1"/>
                </a:solidFill>
              </a:rPr>
              <a:t>IE@OSU has pushed us to be better, pushed us to innovate, explore, make mistakes and improve. </a:t>
            </a:r>
            <a:r>
              <a:rPr i="1" lang="en" sz="2100">
                <a:solidFill>
                  <a:schemeClr val="dk1"/>
                </a:solidFill>
              </a:rPr>
              <a:t>Having a community of humans who are actively working to stretch pedagogically, as well as with their own DEI values are critical to </a:t>
            </a:r>
            <a:r>
              <a:rPr b="1" i="1" lang="en" sz="2100">
                <a:solidFill>
                  <a:schemeClr val="dk1"/>
                </a:solidFill>
              </a:rPr>
              <a:t>being the humans our students need us to be</a:t>
            </a:r>
            <a:r>
              <a:rPr i="1" lang="en" sz="2100">
                <a:solidFill>
                  <a:schemeClr val="dk1"/>
                </a:solidFill>
              </a:rPr>
              <a:t>.</a:t>
            </a:r>
            <a:endParaRPr i="1" sz="2100">
              <a:solidFill>
                <a:schemeClr val="dk1"/>
              </a:solidFill>
            </a:endParaRPr>
          </a:p>
          <a:p>
            <a:pPr indent="0" lvl="0" marL="0" rtl="0" algn="ctr">
              <a:lnSpc>
                <a:spcPct val="100000"/>
              </a:lnSpc>
              <a:spcBef>
                <a:spcPts val="0"/>
              </a:spcBef>
              <a:spcAft>
                <a:spcPts val="0"/>
              </a:spcAft>
              <a:buNone/>
            </a:pPr>
            <a:r>
              <a:t/>
            </a:r>
            <a:endParaRPr sz="2100">
              <a:solidFill>
                <a:schemeClr val="dk1"/>
              </a:solidFill>
            </a:endParaRPr>
          </a:p>
          <a:p>
            <a:pPr indent="0" lvl="0" marL="0" rtl="0" algn="ctr">
              <a:lnSpc>
                <a:spcPct val="100000"/>
              </a:lnSpc>
              <a:spcBef>
                <a:spcPts val="0"/>
              </a:spcBef>
              <a:spcAft>
                <a:spcPts val="0"/>
              </a:spcAft>
              <a:buNone/>
            </a:pPr>
            <a:r>
              <a:rPr lang="en" sz="1700"/>
              <a:t>-IE@OSU Fellow, retrospective survey response</a:t>
            </a:r>
            <a:endParaRPr sz="1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Evaluation questions</a:t>
            </a:r>
            <a:endParaRPr/>
          </a:p>
        </p:txBody>
      </p:sp>
      <p:sp>
        <p:nvSpPr>
          <p:cNvPr id="389" name="Google Shape;389;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a:pPr>
            <a:r>
              <a:rPr lang="en">
                <a:solidFill>
                  <a:schemeClr val="dk1"/>
                </a:solidFill>
              </a:rPr>
              <a:t>How did fellows take action?</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How did IE@OSU support fellows to become change-makers?</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How did fellows sustain the work they began in IE@OSU?</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What challenges did fellows experience?</a:t>
            </a:r>
            <a:endParaRPr>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en"/>
              <a:t>Data sources</a:t>
            </a:r>
            <a:endParaRPr/>
          </a:p>
        </p:txBody>
      </p:sp>
      <p:sp>
        <p:nvSpPr>
          <p:cNvPr id="395" name="Google Shape;395;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dk1"/>
                </a:solidFill>
              </a:rPr>
              <a:t>The data for these evaluation findings come from four main sources:</a:t>
            </a:r>
            <a:endParaRPr>
              <a:solidFill>
                <a:schemeClr val="dk1"/>
              </a:solidFill>
            </a:endParaRPr>
          </a:p>
          <a:p>
            <a:pPr indent="-342900" lvl="0" marL="457200" rtl="0" algn="l">
              <a:spcBef>
                <a:spcPts val="1200"/>
              </a:spcBef>
              <a:spcAft>
                <a:spcPts val="0"/>
              </a:spcAft>
              <a:buClr>
                <a:schemeClr val="dk1"/>
              </a:buClr>
              <a:buSzPts val="1800"/>
              <a:buChar char="●"/>
            </a:pPr>
            <a:r>
              <a:rPr b="1" lang="en">
                <a:solidFill>
                  <a:schemeClr val="dk1"/>
                </a:solidFill>
              </a:rPr>
              <a:t>End of Academy surveys</a:t>
            </a:r>
            <a:r>
              <a:rPr lang="en">
                <a:solidFill>
                  <a:schemeClr val="dk1"/>
                </a:solidFill>
              </a:rPr>
              <a:t> (</a:t>
            </a:r>
            <a:r>
              <a:rPr i="1" lang="en">
                <a:solidFill>
                  <a:schemeClr val="dk1"/>
                </a:solidFill>
              </a:rPr>
              <a:t>n</a:t>
            </a:r>
            <a:r>
              <a:rPr lang="en">
                <a:solidFill>
                  <a:schemeClr val="dk1"/>
                </a:solidFill>
              </a:rPr>
              <a:t> = 67) administered after completing the Academy </a:t>
            </a:r>
            <a:endParaRPr>
              <a:solidFill>
                <a:schemeClr val="dk1"/>
              </a:solidFill>
            </a:endParaRPr>
          </a:p>
          <a:p>
            <a:pPr indent="-342900" lvl="0" marL="457200" rtl="0" algn="l">
              <a:spcBef>
                <a:spcPts val="0"/>
              </a:spcBef>
              <a:spcAft>
                <a:spcPts val="0"/>
              </a:spcAft>
              <a:buClr>
                <a:schemeClr val="dk1"/>
              </a:buClr>
              <a:buSzPts val="1800"/>
              <a:buChar char="●"/>
            </a:pPr>
            <a:r>
              <a:rPr b="1" lang="en">
                <a:solidFill>
                  <a:schemeClr val="dk1"/>
                </a:solidFill>
              </a:rPr>
              <a:t>End of Year surveys</a:t>
            </a:r>
            <a:r>
              <a:rPr lang="en">
                <a:solidFill>
                  <a:schemeClr val="dk1"/>
                </a:solidFill>
              </a:rPr>
              <a:t> (</a:t>
            </a:r>
            <a:r>
              <a:rPr i="1" lang="en">
                <a:solidFill>
                  <a:schemeClr val="dk1"/>
                </a:solidFill>
              </a:rPr>
              <a:t>n</a:t>
            </a:r>
            <a:r>
              <a:rPr lang="en">
                <a:solidFill>
                  <a:schemeClr val="dk1"/>
                </a:solidFill>
              </a:rPr>
              <a:t> = 64) administered after completing the fellowship</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An </a:t>
            </a:r>
            <a:r>
              <a:rPr b="1" lang="en">
                <a:solidFill>
                  <a:schemeClr val="dk1"/>
                </a:solidFill>
              </a:rPr>
              <a:t>Action Plan inventory</a:t>
            </a:r>
            <a:r>
              <a:rPr lang="en">
                <a:solidFill>
                  <a:schemeClr val="dk1"/>
                </a:solidFill>
              </a:rPr>
              <a:t> (</a:t>
            </a:r>
            <a:r>
              <a:rPr i="1" lang="en">
                <a:solidFill>
                  <a:schemeClr val="dk1"/>
                </a:solidFill>
              </a:rPr>
              <a:t>n </a:t>
            </a:r>
            <a:r>
              <a:rPr lang="en">
                <a:solidFill>
                  <a:schemeClr val="dk1"/>
                </a:solidFill>
              </a:rPr>
              <a:t>= 53) analyzing key features of the Action Plans that fellows developed and implemented</a:t>
            </a:r>
            <a:endParaRPr>
              <a:solidFill>
                <a:schemeClr val="dk1"/>
              </a:solidFill>
            </a:endParaRPr>
          </a:p>
          <a:p>
            <a:pPr indent="-342900" lvl="0" marL="457200" rtl="0" algn="l">
              <a:spcBef>
                <a:spcPts val="0"/>
              </a:spcBef>
              <a:spcAft>
                <a:spcPts val="0"/>
              </a:spcAft>
              <a:buClr>
                <a:schemeClr val="dk1"/>
              </a:buClr>
              <a:buSzPts val="1800"/>
              <a:buChar char="●"/>
            </a:pPr>
            <a:r>
              <a:rPr b="1" lang="en">
                <a:solidFill>
                  <a:schemeClr val="dk1"/>
                </a:solidFill>
              </a:rPr>
              <a:t>Retrospective fellow survey</a:t>
            </a:r>
            <a:r>
              <a:rPr lang="en">
                <a:solidFill>
                  <a:schemeClr val="dk1"/>
                </a:solidFill>
              </a:rPr>
              <a:t> (</a:t>
            </a:r>
            <a:r>
              <a:rPr i="1" lang="en">
                <a:solidFill>
                  <a:schemeClr val="dk1"/>
                </a:solidFill>
              </a:rPr>
              <a:t>n</a:t>
            </a:r>
            <a:r>
              <a:rPr lang="en">
                <a:solidFill>
                  <a:schemeClr val="dk1"/>
                </a:solidFill>
              </a:rPr>
              <a:t> = 36) sent to all program alumni as of spring 2024, exploring the types of change work that they were and currently are engaging in.</a:t>
            </a:r>
            <a:endParaRPr i="1">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5"/>
          <p:cNvSpPr/>
          <p:nvPr/>
        </p:nvSpPr>
        <p:spPr>
          <a:xfrm>
            <a:off x="7781925" y="3952875"/>
            <a:ext cx="1075800" cy="119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02" name="Google Shape;402;p65"/>
          <p:cNvSpPr txBox="1"/>
          <p:nvPr>
            <p:ph type="title"/>
          </p:nvPr>
        </p:nvSpPr>
        <p:spPr>
          <a:xfrm>
            <a:off x="311700" y="555600"/>
            <a:ext cx="6316800" cy="7557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 sz="2800"/>
              <a:t>What did it look like to take action?</a:t>
            </a:r>
            <a:endParaRPr/>
          </a:p>
        </p:txBody>
      </p:sp>
      <p:sp>
        <p:nvSpPr>
          <p:cNvPr id="403" name="Google Shape;403;p65"/>
          <p:cNvSpPr txBox="1"/>
          <p:nvPr>
            <p:ph idx="1" type="body"/>
          </p:nvPr>
        </p:nvSpPr>
        <p:spPr>
          <a:xfrm>
            <a:off x="493625" y="1219200"/>
            <a:ext cx="8308800" cy="440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300">
                <a:solidFill>
                  <a:schemeClr val="dk1"/>
                </a:solidFill>
              </a:rPr>
              <a:t>53 fellow action plans were analyzed to identify their overall goals and spheres of influence</a:t>
            </a:r>
            <a:endParaRPr sz="1300">
              <a:solidFill>
                <a:schemeClr val="dk1"/>
              </a:solidFill>
            </a:endParaRPr>
          </a:p>
        </p:txBody>
      </p:sp>
      <p:graphicFrame>
        <p:nvGraphicFramePr>
          <p:cNvPr id="404" name="Google Shape;404;p65"/>
          <p:cNvGraphicFramePr/>
          <p:nvPr/>
        </p:nvGraphicFramePr>
        <p:xfrm>
          <a:off x="493625" y="1741475"/>
          <a:ext cx="3000000" cy="3000000"/>
        </p:xfrm>
        <a:graphic>
          <a:graphicData uri="http://schemas.openxmlformats.org/drawingml/2006/table">
            <a:tbl>
              <a:tblPr>
                <a:noFill/>
                <a:tableStyleId>{6F3E8B3F-4AEE-4DEB-8C14-113DAA369D21}</a:tableStyleId>
              </a:tblPr>
              <a:tblGrid>
                <a:gridCol w="2527500"/>
                <a:gridCol w="5781425"/>
              </a:tblGrid>
              <a:tr h="381000">
                <a:tc>
                  <a:txBody>
                    <a:bodyPr/>
                    <a:lstStyle/>
                    <a:p>
                      <a:pPr indent="0" lvl="0" marL="0" rtl="0" algn="ctr">
                        <a:spcBef>
                          <a:spcPts val="0"/>
                        </a:spcBef>
                        <a:spcAft>
                          <a:spcPts val="0"/>
                        </a:spcAft>
                        <a:buNone/>
                      </a:pPr>
                      <a:r>
                        <a:rPr b="1" lang="en" sz="1200"/>
                        <a:t>Affective outcomes</a:t>
                      </a:r>
                      <a:endParaRPr b="1" sz="1200"/>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Projects that focused on improving how students felt about their educational experience</a:t>
                      </a:r>
                      <a:endParaRPr sz="1200"/>
                    </a:p>
                  </a:txBody>
                  <a:tcPr marT="91425" marB="91425" marR="91425" marL="91425" anchor="ctr">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sz="1200"/>
                        <a:t>Equitable course outcomes</a:t>
                      </a:r>
                      <a:endParaRPr b="1" sz="12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Projects that aimed to make course outcomes more equitable for enrolled students</a:t>
                      </a:r>
                      <a:endParaRPr sz="12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sz="1200"/>
                        <a:t>Social justice education</a:t>
                      </a:r>
                      <a:endParaRPr b="1" sz="12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Projects that incorporated education about social justice into course curriculum</a:t>
                      </a:r>
                      <a:endParaRPr sz="12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sz="1200"/>
                        <a:t>Increasing access to opportunity</a:t>
                      </a:r>
                      <a:endParaRPr b="1" sz="1200"/>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Projects that aimed to make it easier for underrepresented groups to participate in STEM</a:t>
                      </a:r>
                      <a:endParaRPr sz="1200"/>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sz="1200"/>
                        <a:t>Capacity building</a:t>
                      </a:r>
                      <a:endParaRPr b="1" sz="12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Projects that aimed to increase the capacity for faculty or departments to engage with principles of equity and inclusion</a:t>
                      </a:r>
                      <a:endParaRPr sz="12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sz="1200"/>
                        <a:t>Training and sharing knowledge</a:t>
                      </a:r>
                      <a:endParaRPr b="1" sz="1200"/>
                    </a:p>
                  </a:txBody>
                  <a:tcPr marT="91425" marB="91425" marR="91425" marL="91425" anchor="ctr">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200"/>
                        <a:t>Projects that focused on sharing fellows’ knowledge of equity and inclusion in STEM with key audiences</a:t>
                      </a:r>
                      <a:endParaRPr sz="1200"/>
                    </a:p>
                  </a:txBody>
                  <a:tcPr marT="91425" marB="91425" marR="91425" marL="91425" anchor="ctr">
                    <a:lnT cap="flat" cmpd="sng" w="9525">
                      <a:solidFill>
                        <a:srgbClr val="9E9E9E"/>
                      </a:solidFill>
                      <a:prstDash val="solid"/>
                      <a:round/>
                      <a:headEnd len="sm" w="sm" type="none"/>
                      <a:tailEnd len="sm" w="sm" type="none"/>
                    </a:lnT>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6"/>
          <p:cNvSpPr/>
          <p:nvPr/>
        </p:nvSpPr>
        <p:spPr>
          <a:xfrm>
            <a:off x="7781925" y="3952875"/>
            <a:ext cx="1075800" cy="119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11" name="Google Shape;411;p66"/>
          <p:cNvSpPr txBox="1"/>
          <p:nvPr>
            <p:ph type="title"/>
          </p:nvPr>
        </p:nvSpPr>
        <p:spPr>
          <a:xfrm>
            <a:off x="319375" y="381550"/>
            <a:ext cx="5872800" cy="7557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 sz="2800"/>
              <a:t>What did it look like to take action?</a:t>
            </a:r>
            <a:endParaRPr/>
          </a:p>
        </p:txBody>
      </p:sp>
      <p:pic>
        <p:nvPicPr>
          <p:cNvPr id="412" name="Google Shape;412;p66"/>
          <p:cNvPicPr preferRelativeResize="0"/>
          <p:nvPr/>
        </p:nvPicPr>
        <p:blipFill>
          <a:blip r:embed="rId3">
            <a:alphaModFix/>
          </a:blip>
          <a:stretch>
            <a:fillRect/>
          </a:stretch>
        </p:blipFill>
        <p:spPr>
          <a:xfrm>
            <a:off x="396500" y="1137250"/>
            <a:ext cx="4267848" cy="3632246"/>
          </a:xfrm>
          <a:prstGeom prst="rect">
            <a:avLst/>
          </a:prstGeom>
          <a:noFill/>
          <a:ln>
            <a:noFill/>
          </a:ln>
        </p:spPr>
      </p:pic>
      <p:pic>
        <p:nvPicPr>
          <p:cNvPr id="413" name="Google Shape;413;p66"/>
          <p:cNvPicPr preferRelativeResize="0"/>
          <p:nvPr/>
        </p:nvPicPr>
        <p:blipFill>
          <a:blip r:embed="rId4">
            <a:alphaModFix/>
          </a:blip>
          <a:stretch>
            <a:fillRect/>
          </a:stretch>
        </p:blipFill>
        <p:spPr>
          <a:xfrm>
            <a:off x="5020175" y="1903925"/>
            <a:ext cx="3760799" cy="2860998"/>
          </a:xfrm>
          <a:prstGeom prst="rect">
            <a:avLst/>
          </a:prstGeom>
          <a:noFill/>
          <a:ln>
            <a:noFill/>
          </a:ln>
        </p:spPr>
      </p:pic>
      <p:sp>
        <p:nvSpPr>
          <p:cNvPr id="414" name="Google Shape;414;p66"/>
          <p:cNvSpPr/>
          <p:nvPr/>
        </p:nvSpPr>
        <p:spPr>
          <a:xfrm>
            <a:off x="4776475" y="1903875"/>
            <a:ext cx="329100" cy="2861100"/>
          </a:xfrm>
          <a:prstGeom prst="leftBrace">
            <a:avLst>
              <a:gd fmla="val 50000" name="adj1"/>
              <a:gd fmla="val 52251"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5" name="Shape 145"/>
        <p:cNvGrpSpPr/>
        <p:nvPr/>
      </p:nvGrpSpPr>
      <p:grpSpPr>
        <a:xfrm>
          <a:off x="0" y="0"/>
          <a:ext cx="0" cy="0"/>
          <a:chOff x="0" y="0"/>
          <a:chExt cx="0" cy="0"/>
        </a:xfrm>
      </p:grpSpPr>
      <p:pic>
        <p:nvPicPr>
          <p:cNvPr descr="Break time!" id="146" name="Google Shape;146;p31" title="Decorative image"/>
          <p:cNvPicPr preferRelativeResize="0"/>
          <p:nvPr/>
        </p:nvPicPr>
        <p:blipFill rotWithShape="1">
          <a:blip r:embed="rId3">
            <a:alphaModFix/>
          </a:blip>
          <a:srcRect b="0" l="0" r="0" t="0"/>
          <a:stretch/>
        </p:blipFill>
        <p:spPr>
          <a:xfrm>
            <a:off x="2895600" y="1600200"/>
            <a:ext cx="2946167" cy="2443163"/>
          </a:xfrm>
          <a:prstGeom prst="rect">
            <a:avLst/>
          </a:prstGeom>
          <a:noFill/>
          <a:ln>
            <a:noFill/>
          </a:ln>
        </p:spPr>
      </p:pic>
      <p:pic>
        <p:nvPicPr>
          <p:cNvPr id="147" name="Google Shape;147;p31"/>
          <p:cNvPicPr preferRelativeResize="0"/>
          <p:nvPr/>
        </p:nvPicPr>
        <p:blipFill>
          <a:blip r:embed="rId4">
            <a:alphaModFix/>
          </a:blip>
          <a:stretch>
            <a:fillRect/>
          </a:stretch>
        </p:blipFill>
        <p:spPr>
          <a:xfrm>
            <a:off x="1506087" y="0"/>
            <a:ext cx="6131826" cy="4530050"/>
          </a:xfrm>
          <a:prstGeom prst="rect">
            <a:avLst/>
          </a:prstGeom>
          <a:noFill/>
          <a:ln>
            <a:noFill/>
          </a:ln>
        </p:spPr>
      </p:pic>
      <p:sp>
        <p:nvSpPr>
          <p:cNvPr id="148" name="Google Shape;148;p31"/>
          <p:cNvSpPr txBox="1"/>
          <p:nvPr/>
        </p:nvSpPr>
        <p:spPr>
          <a:xfrm>
            <a:off x="0" y="4804800"/>
            <a:ext cx="418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Courtesy of Universal Human Right Initiative, </a:t>
            </a:r>
            <a:r>
              <a:rPr lang="en" sz="1000" u="sng">
                <a:solidFill>
                  <a:schemeClr val="hlink"/>
                </a:solidFill>
                <a:hlinkClick r:id="rId5"/>
              </a:rPr>
              <a:t>https://www.uhri.ngo/</a:t>
            </a:r>
            <a:r>
              <a:rPr lang="en" sz="1000">
                <a:solidFill>
                  <a:schemeClr val="dk2"/>
                </a:solidFill>
              </a:rPr>
              <a:t> </a:t>
            </a:r>
            <a:endParaRPr sz="100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7"/>
          <p:cNvSpPr txBox="1"/>
          <p:nvPr>
            <p:ph type="title"/>
          </p:nvPr>
        </p:nvSpPr>
        <p:spPr>
          <a:xfrm>
            <a:off x="334050" y="288900"/>
            <a:ext cx="48414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rPr lang="en"/>
              <a:t>Where did fellows take action?</a:t>
            </a:r>
            <a:endParaRPr/>
          </a:p>
        </p:txBody>
      </p:sp>
      <p:sp>
        <p:nvSpPr>
          <p:cNvPr id="421" name="Google Shape;421;p67"/>
          <p:cNvSpPr txBox="1"/>
          <p:nvPr>
            <p:ph idx="1" type="body"/>
          </p:nvPr>
        </p:nvSpPr>
        <p:spPr>
          <a:xfrm>
            <a:off x="334050" y="1044600"/>
            <a:ext cx="8475900" cy="3446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rPr>
              <a:t>Spheres of influence are what we called the various connecting and intersecting spaces in which a fellow has influence on others; fellows were encouraged to think about which spheres afforded them agency, and what “levers” and barriers were associated with each sphere</a:t>
            </a:r>
            <a:endParaRPr>
              <a:solidFill>
                <a:schemeClr val="dk1"/>
              </a:solidFill>
            </a:endParaRPr>
          </a:p>
        </p:txBody>
      </p:sp>
      <p:pic>
        <p:nvPicPr>
          <p:cNvPr id="422" name="Google Shape;422;p67"/>
          <p:cNvPicPr preferRelativeResize="0"/>
          <p:nvPr/>
        </p:nvPicPr>
        <p:blipFill rotWithShape="1">
          <a:blip r:embed="rId3">
            <a:alphaModFix/>
          </a:blip>
          <a:srcRect b="0" l="493" r="819" t="0"/>
          <a:stretch/>
        </p:blipFill>
        <p:spPr>
          <a:xfrm>
            <a:off x="561975" y="2283575"/>
            <a:ext cx="3742075" cy="1941925"/>
          </a:xfrm>
          <a:prstGeom prst="rect">
            <a:avLst/>
          </a:prstGeom>
          <a:noFill/>
          <a:ln>
            <a:noFill/>
          </a:ln>
        </p:spPr>
      </p:pic>
      <p:pic>
        <p:nvPicPr>
          <p:cNvPr id="423" name="Google Shape;423;p67"/>
          <p:cNvPicPr preferRelativeResize="0"/>
          <p:nvPr/>
        </p:nvPicPr>
        <p:blipFill>
          <a:blip r:embed="rId4">
            <a:alphaModFix/>
          </a:blip>
          <a:stretch>
            <a:fillRect/>
          </a:stretch>
        </p:blipFill>
        <p:spPr>
          <a:xfrm>
            <a:off x="4496675" y="1781300"/>
            <a:ext cx="4313277" cy="3234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320"/>
              <a:t>How </a:t>
            </a:r>
            <a:r>
              <a:rPr b="1" lang="en" sz="2320"/>
              <a:t>did</a:t>
            </a:r>
            <a:r>
              <a:rPr b="1" lang="en" sz="2320"/>
              <a:t> IE@OSU help fellows become change-makers?</a:t>
            </a:r>
            <a:endParaRPr sz="2320"/>
          </a:p>
        </p:txBody>
      </p:sp>
      <p:sp>
        <p:nvSpPr>
          <p:cNvPr id="430" name="Google Shape;430;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sz="1600">
                <a:solidFill>
                  <a:schemeClr val="dk1"/>
                </a:solidFill>
              </a:rPr>
              <a:t>IE@OSU helped fellows develop a personal understanding of the importance of inclusion and equity.</a:t>
            </a:r>
            <a:r>
              <a:rPr baseline="30000" lang="en" sz="1600">
                <a:solidFill>
                  <a:schemeClr val="dk1"/>
                </a:solidFill>
              </a:rPr>
              <a:t>1</a:t>
            </a:r>
            <a:endParaRPr sz="1600">
              <a:solidFill>
                <a:schemeClr val="dk1"/>
              </a:solidFill>
            </a:endParaRPr>
          </a:p>
          <a:p>
            <a:pPr indent="0" lvl="0" marL="0" rtl="0" algn="l">
              <a:lnSpc>
                <a:spcPct val="95000"/>
              </a:lnSpc>
              <a:spcBef>
                <a:spcPts val="1200"/>
              </a:spcBef>
              <a:spcAft>
                <a:spcPts val="1200"/>
              </a:spcAft>
              <a:buNone/>
            </a:pPr>
            <a:r>
              <a:t/>
            </a:r>
            <a:endParaRPr sz="1395"/>
          </a:p>
        </p:txBody>
      </p:sp>
      <p:pic>
        <p:nvPicPr>
          <p:cNvPr id="431" name="Google Shape;431;p68"/>
          <p:cNvPicPr preferRelativeResize="0"/>
          <p:nvPr/>
        </p:nvPicPr>
        <p:blipFill>
          <a:blip r:embed="rId3">
            <a:alphaModFix/>
          </a:blip>
          <a:stretch>
            <a:fillRect/>
          </a:stretch>
        </p:blipFill>
        <p:spPr>
          <a:xfrm>
            <a:off x="1371601" y="1975329"/>
            <a:ext cx="6400799" cy="2745943"/>
          </a:xfrm>
          <a:prstGeom prst="rect">
            <a:avLst/>
          </a:prstGeom>
          <a:noFill/>
          <a:ln>
            <a:noFill/>
          </a:ln>
        </p:spPr>
      </p:pic>
      <p:sp>
        <p:nvSpPr>
          <p:cNvPr id="432" name="Google Shape;432;p68"/>
          <p:cNvSpPr txBox="1"/>
          <p:nvPr/>
        </p:nvSpPr>
        <p:spPr>
          <a:xfrm>
            <a:off x="6888625" y="4703625"/>
            <a:ext cx="842100" cy="3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aseline="30000" lang="en" sz="900">
                <a:solidFill>
                  <a:schemeClr val="dk2"/>
                </a:solidFill>
                <a:latin typeface="Open Sans"/>
                <a:ea typeface="Open Sans"/>
                <a:cs typeface="Open Sans"/>
                <a:sym typeface="Open Sans"/>
              </a:rPr>
              <a:t>1</a:t>
            </a:r>
            <a:r>
              <a:rPr lang="en" sz="900">
                <a:solidFill>
                  <a:schemeClr val="dk2"/>
                </a:solidFill>
                <a:latin typeface="Open Sans"/>
                <a:ea typeface="Open Sans"/>
                <a:cs typeface="Open Sans"/>
                <a:sym typeface="Open Sans"/>
              </a:rPr>
              <a:t>EoA survey</a:t>
            </a:r>
            <a:endParaRPr sz="900">
              <a:solidFill>
                <a:schemeClr val="dk2"/>
              </a:solidFill>
              <a:latin typeface="Open Sans"/>
              <a:ea typeface="Open Sans"/>
              <a:cs typeface="Open Sans"/>
              <a:sym typeface="Open Sans"/>
            </a:endParaRPr>
          </a:p>
        </p:txBody>
      </p:sp>
      <p:sp>
        <p:nvSpPr>
          <p:cNvPr id="433" name="Google Shape;433;p68"/>
          <p:cNvSpPr/>
          <p:nvPr/>
        </p:nvSpPr>
        <p:spPr>
          <a:xfrm>
            <a:off x="4616800" y="1901050"/>
            <a:ext cx="3012000" cy="2839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3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9"/>
          <p:cNvSpPr/>
          <p:nvPr/>
        </p:nvSpPr>
        <p:spPr>
          <a:xfrm>
            <a:off x="7781925" y="3952875"/>
            <a:ext cx="1075800" cy="119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40" name="Google Shape;440;p6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990"/>
              <a:buFont typeface="Arial"/>
              <a:buNone/>
            </a:pPr>
            <a:r>
              <a:rPr b="1" lang="en" sz="2320"/>
              <a:t>How did IE@OSU help fellows become change-makers?</a:t>
            </a:r>
            <a:endParaRPr/>
          </a:p>
        </p:txBody>
      </p:sp>
      <p:sp>
        <p:nvSpPr>
          <p:cNvPr id="441" name="Google Shape;441;p6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a:solidFill>
                  <a:schemeClr val="dk1"/>
                </a:solidFill>
              </a:rPr>
              <a:t>IE@OSU helped fellows reflect on how their practices affect others.</a:t>
            </a:r>
            <a:r>
              <a:rPr baseline="30000" lang="en">
                <a:solidFill>
                  <a:schemeClr val="dk1"/>
                </a:solidFill>
              </a:rPr>
              <a:t>1</a:t>
            </a:r>
            <a:endParaRPr baseline="30000" sz="1400">
              <a:solidFill>
                <a:schemeClr val="dk1"/>
              </a:solidFill>
            </a:endParaRPr>
          </a:p>
          <a:p>
            <a:pPr indent="0" lvl="0" marL="0" rtl="0" algn="l">
              <a:lnSpc>
                <a:spcPct val="95000"/>
              </a:lnSpc>
              <a:spcBef>
                <a:spcPts val="1200"/>
              </a:spcBef>
              <a:spcAft>
                <a:spcPts val="1200"/>
              </a:spcAft>
              <a:buNone/>
            </a:pPr>
            <a:r>
              <a:t/>
            </a:r>
            <a:endParaRPr sz="1395"/>
          </a:p>
        </p:txBody>
      </p:sp>
      <p:pic>
        <p:nvPicPr>
          <p:cNvPr id="442" name="Google Shape;442;p69"/>
          <p:cNvPicPr preferRelativeResize="0"/>
          <p:nvPr/>
        </p:nvPicPr>
        <p:blipFill>
          <a:blip r:embed="rId3">
            <a:alphaModFix/>
          </a:blip>
          <a:stretch>
            <a:fillRect/>
          </a:stretch>
        </p:blipFill>
        <p:spPr>
          <a:xfrm>
            <a:off x="0" y="1670900"/>
            <a:ext cx="9144000" cy="2743200"/>
          </a:xfrm>
          <a:prstGeom prst="rect">
            <a:avLst/>
          </a:prstGeom>
          <a:noFill/>
          <a:ln>
            <a:noFill/>
          </a:ln>
        </p:spPr>
      </p:pic>
      <p:sp>
        <p:nvSpPr>
          <p:cNvPr id="443" name="Google Shape;443;p69"/>
          <p:cNvSpPr txBox="1"/>
          <p:nvPr/>
        </p:nvSpPr>
        <p:spPr>
          <a:xfrm>
            <a:off x="7203550" y="4747375"/>
            <a:ext cx="842100" cy="3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aseline="30000" lang="en" sz="900">
                <a:solidFill>
                  <a:schemeClr val="dk2"/>
                </a:solidFill>
                <a:latin typeface="Open Sans"/>
                <a:ea typeface="Open Sans"/>
                <a:cs typeface="Open Sans"/>
                <a:sym typeface="Open Sans"/>
              </a:rPr>
              <a:t>1</a:t>
            </a:r>
            <a:r>
              <a:rPr lang="en" sz="900">
                <a:solidFill>
                  <a:schemeClr val="dk2"/>
                </a:solidFill>
                <a:latin typeface="Open Sans"/>
                <a:ea typeface="Open Sans"/>
                <a:cs typeface="Open Sans"/>
                <a:sym typeface="Open Sans"/>
              </a:rPr>
              <a:t>EoA survey</a:t>
            </a:r>
            <a:endParaRPr sz="900">
              <a:solidFill>
                <a:schemeClr val="dk2"/>
              </a:solidFill>
              <a:latin typeface="Open Sans"/>
              <a:ea typeface="Open Sans"/>
              <a:cs typeface="Open Sans"/>
              <a:sym typeface="Open Sans"/>
            </a:endParaRPr>
          </a:p>
        </p:txBody>
      </p:sp>
      <p:sp>
        <p:nvSpPr>
          <p:cNvPr id="444" name="Google Shape;444;p69"/>
          <p:cNvSpPr/>
          <p:nvPr/>
        </p:nvSpPr>
        <p:spPr>
          <a:xfrm>
            <a:off x="3044950" y="1622900"/>
            <a:ext cx="5991000" cy="2887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45" name="Google Shape;445;p69"/>
          <p:cNvSpPr/>
          <p:nvPr/>
        </p:nvSpPr>
        <p:spPr>
          <a:xfrm>
            <a:off x="6081675" y="1622900"/>
            <a:ext cx="3003900" cy="2887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4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4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0"/>
          <p:cNvSpPr/>
          <p:nvPr/>
        </p:nvSpPr>
        <p:spPr>
          <a:xfrm>
            <a:off x="7781925" y="3952875"/>
            <a:ext cx="1075800" cy="119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52" name="Google Shape;452;p7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t>How did IE@OSU help fellows become change-makers?</a:t>
            </a:r>
            <a:endParaRPr sz="2420"/>
          </a:p>
        </p:txBody>
      </p:sp>
      <p:sp>
        <p:nvSpPr>
          <p:cNvPr id="453" name="Google Shape;453;p70"/>
          <p:cNvSpPr txBox="1"/>
          <p:nvPr>
            <p:ph idx="1" type="body"/>
          </p:nvPr>
        </p:nvSpPr>
        <p:spPr>
          <a:xfrm>
            <a:off x="311700" y="986100"/>
            <a:ext cx="8520600" cy="31713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a:solidFill>
                  <a:schemeClr val="dk1"/>
                </a:solidFill>
              </a:rPr>
              <a:t>IE@OSU helped fellows recognize their ability to act</a:t>
            </a:r>
            <a:r>
              <a:rPr lang="en" sz="1400">
                <a:solidFill>
                  <a:schemeClr val="dk1"/>
                </a:solidFill>
              </a:rPr>
              <a:t>.</a:t>
            </a:r>
            <a:r>
              <a:rPr baseline="30000" lang="en" sz="1400">
                <a:solidFill>
                  <a:schemeClr val="dk1"/>
                </a:solidFill>
              </a:rPr>
              <a:t>1</a:t>
            </a:r>
            <a:endParaRPr baseline="30000" sz="1400">
              <a:solidFill>
                <a:schemeClr val="dk1"/>
              </a:solidFill>
            </a:endParaRPr>
          </a:p>
          <a:p>
            <a:pPr indent="0" lvl="0" marL="0" rtl="0" algn="l">
              <a:lnSpc>
                <a:spcPct val="95000"/>
              </a:lnSpc>
              <a:spcBef>
                <a:spcPts val="1200"/>
              </a:spcBef>
              <a:spcAft>
                <a:spcPts val="1200"/>
              </a:spcAft>
              <a:buNone/>
            </a:pPr>
            <a:r>
              <a:t/>
            </a:r>
            <a:endParaRPr sz="1395"/>
          </a:p>
        </p:txBody>
      </p:sp>
      <p:pic>
        <p:nvPicPr>
          <p:cNvPr id="454" name="Google Shape;454;p70"/>
          <p:cNvPicPr preferRelativeResize="0"/>
          <p:nvPr/>
        </p:nvPicPr>
        <p:blipFill>
          <a:blip r:embed="rId3">
            <a:alphaModFix/>
          </a:blip>
          <a:stretch>
            <a:fillRect/>
          </a:stretch>
        </p:blipFill>
        <p:spPr>
          <a:xfrm>
            <a:off x="0" y="1995150"/>
            <a:ext cx="9144000" cy="2743200"/>
          </a:xfrm>
          <a:prstGeom prst="rect">
            <a:avLst/>
          </a:prstGeom>
          <a:noFill/>
          <a:ln>
            <a:noFill/>
          </a:ln>
        </p:spPr>
      </p:pic>
      <p:sp>
        <p:nvSpPr>
          <p:cNvPr id="455" name="Google Shape;455;p70"/>
          <p:cNvSpPr txBox="1"/>
          <p:nvPr/>
        </p:nvSpPr>
        <p:spPr>
          <a:xfrm>
            <a:off x="7203550" y="4747375"/>
            <a:ext cx="842100" cy="3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aseline="30000" lang="en" sz="900">
                <a:solidFill>
                  <a:schemeClr val="dk2"/>
                </a:solidFill>
                <a:latin typeface="Open Sans"/>
                <a:ea typeface="Open Sans"/>
                <a:cs typeface="Open Sans"/>
                <a:sym typeface="Open Sans"/>
              </a:rPr>
              <a:t>1</a:t>
            </a:r>
            <a:r>
              <a:rPr lang="en" sz="900">
                <a:solidFill>
                  <a:schemeClr val="dk2"/>
                </a:solidFill>
                <a:latin typeface="Open Sans"/>
                <a:ea typeface="Open Sans"/>
                <a:cs typeface="Open Sans"/>
                <a:sym typeface="Open Sans"/>
              </a:rPr>
              <a:t>EoA survey</a:t>
            </a:r>
            <a:endParaRPr sz="900">
              <a:solidFill>
                <a:schemeClr val="dk2"/>
              </a:solidFill>
              <a:latin typeface="Open Sans"/>
              <a:ea typeface="Open Sans"/>
              <a:cs typeface="Open Sans"/>
              <a:sym typeface="Open Sans"/>
            </a:endParaRPr>
          </a:p>
        </p:txBody>
      </p:sp>
      <p:sp>
        <p:nvSpPr>
          <p:cNvPr id="456" name="Google Shape;456;p70"/>
          <p:cNvSpPr/>
          <p:nvPr/>
        </p:nvSpPr>
        <p:spPr>
          <a:xfrm>
            <a:off x="3103375" y="1779250"/>
            <a:ext cx="5991000" cy="2887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57" name="Google Shape;457;p70"/>
          <p:cNvSpPr/>
          <p:nvPr/>
        </p:nvSpPr>
        <p:spPr>
          <a:xfrm>
            <a:off x="6140100" y="1779250"/>
            <a:ext cx="3003900" cy="2887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71"/>
          <p:cNvSpPr/>
          <p:nvPr/>
        </p:nvSpPr>
        <p:spPr>
          <a:xfrm>
            <a:off x="7781925" y="3952875"/>
            <a:ext cx="1075800" cy="119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64" name="Google Shape;464;p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345678"/>
              <a:buNone/>
            </a:pPr>
            <a:r>
              <a:rPr b="1" lang="en"/>
              <a:t>What key supports did IE@OSU offer fellows?</a:t>
            </a:r>
            <a:r>
              <a:rPr b="1" baseline="30000" lang="en"/>
              <a:t>1</a:t>
            </a:r>
            <a:endParaRPr baseline="30000" sz="900">
              <a:solidFill>
                <a:schemeClr val="dk2"/>
              </a:solidFill>
            </a:endParaRPr>
          </a:p>
          <a:p>
            <a:pPr indent="0" lvl="0" marL="0" rtl="0" algn="l">
              <a:lnSpc>
                <a:spcPct val="100000"/>
              </a:lnSpc>
              <a:spcBef>
                <a:spcPts val="0"/>
              </a:spcBef>
              <a:spcAft>
                <a:spcPts val="0"/>
              </a:spcAft>
              <a:buSzPct val="111111"/>
              <a:buNone/>
            </a:pPr>
            <a:r>
              <a:t/>
            </a:r>
            <a:endParaRPr b="1"/>
          </a:p>
        </p:txBody>
      </p:sp>
      <p:sp>
        <p:nvSpPr>
          <p:cNvPr id="465" name="Google Shape;465;p71"/>
          <p:cNvSpPr txBox="1"/>
          <p:nvPr>
            <p:ph idx="2" type="body"/>
          </p:nvPr>
        </p:nvSpPr>
        <p:spPr>
          <a:xfrm>
            <a:off x="5991150" y="1739700"/>
            <a:ext cx="2841000" cy="31569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ctr">
              <a:lnSpc>
                <a:spcPct val="115000"/>
              </a:lnSpc>
              <a:spcBef>
                <a:spcPts val="0"/>
              </a:spcBef>
              <a:spcAft>
                <a:spcPts val="0"/>
              </a:spcAft>
              <a:buClr>
                <a:schemeClr val="dk1"/>
              </a:buClr>
              <a:buSzPct val="78570"/>
              <a:buFont typeface="Arial"/>
              <a:buNone/>
            </a:pPr>
            <a:r>
              <a:rPr b="1" lang="en">
                <a:solidFill>
                  <a:schemeClr val="dk1"/>
                </a:solidFill>
              </a:rPr>
              <a:t>An acknowledgment that action must be persistent but can be small, iterative, and experimental:</a:t>
            </a:r>
            <a:endParaRPr b="1">
              <a:solidFill>
                <a:schemeClr val="dk1"/>
              </a:solidFill>
            </a:endParaRPr>
          </a:p>
          <a:p>
            <a:pPr indent="0" lvl="0" marL="0" rtl="0" algn="ctr">
              <a:lnSpc>
                <a:spcPct val="115000"/>
              </a:lnSpc>
              <a:spcBef>
                <a:spcPts val="1200"/>
              </a:spcBef>
              <a:spcAft>
                <a:spcPts val="1200"/>
              </a:spcAft>
              <a:buClr>
                <a:schemeClr val="dk1"/>
              </a:buClr>
              <a:buSzPct val="78570"/>
              <a:buFont typeface="Arial"/>
              <a:buNone/>
            </a:pPr>
            <a:r>
              <a:rPr i="1" lang="en">
                <a:solidFill>
                  <a:schemeClr val="dk1"/>
                </a:solidFill>
              </a:rPr>
              <a:t>It's important to have support in making change and to understand that </a:t>
            </a:r>
            <a:r>
              <a:rPr b="1" i="1" lang="en">
                <a:solidFill>
                  <a:schemeClr val="dk1"/>
                </a:solidFill>
              </a:rPr>
              <a:t>sometimes changes work, and other times they may not work as well.</a:t>
            </a:r>
            <a:r>
              <a:rPr i="1" lang="en">
                <a:solidFill>
                  <a:schemeClr val="dk1"/>
                </a:solidFill>
              </a:rPr>
              <a:t> . . That doesn't mean that your change overall didn't function as intended. I think it's important to. . .</a:t>
            </a:r>
            <a:r>
              <a:rPr b="1" i="1" lang="en">
                <a:solidFill>
                  <a:schemeClr val="dk1"/>
                </a:solidFill>
              </a:rPr>
              <a:t>continually be willing to examine your pedagogy</a:t>
            </a:r>
            <a:r>
              <a:rPr i="1" lang="en">
                <a:solidFill>
                  <a:schemeClr val="dk1"/>
                </a:solidFill>
              </a:rPr>
              <a:t> … that includes not only how we talk, but how our learning materials talk to our students. </a:t>
            </a:r>
            <a:endParaRPr>
              <a:solidFill>
                <a:schemeClr val="dk1"/>
              </a:solidFill>
            </a:endParaRPr>
          </a:p>
        </p:txBody>
      </p:sp>
      <p:sp>
        <p:nvSpPr>
          <p:cNvPr id="466" name="Google Shape;466;p71"/>
          <p:cNvSpPr txBox="1"/>
          <p:nvPr>
            <p:ph idx="2" type="body"/>
          </p:nvPr>
        </p:nvSpPr>
        <p:spPr>
          <a:xfrm>
            <a:off x="3117825" y="1739688"/>
            <a:ext cx="2743200" cy="31569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Clr>
                <a:schemeClr val="dk1"/>
              </a:buClr>
              <a:buSzPts val="1100"/>
              <a:buFont typeface="Arial"/>
              <a:buNone/>
            </a:pPr>
            <a:r>
              <a:rPr b="1" lang="en">
                <a:solidFill>
                  <a:schemeClr val="dk1"/>
                </a:solidFill>
              </a:rPr>
              <a:t>An intentional community of facilitators and like-minded fellows:</a:t>
            </a:r>
            <a:endParaRPr b="1">
              <a:solidFill>
                <a:schemeClr val="dk1"/>
              </a:solidFill>
            </a:endParaRPr>
          </a:p>
          <a:p>
            <a:pPr indent="0" lvl="0" marL="0" rtl="0" algn="ctr">
              <a:lnSpc>
                <a:spcPct val="115000"/>
              </a:lnSpc>
              <a:spcBef>
                <a:spcPts val="1200"/>
              </a:spcBef>
              <a:spcAft>
                <a:spcPts val="0"/>
              </a:spcAft>
              <a:buClr>
                <a:schemeClr val="dk1"/>
              </a:buClr>
              <a:buSzPts val="1100"/>
              <a:buFont typeface="Arial"/>
              <a:buNone/>
            </a:pPr>
            <a:r>
              <a:rPr i="1" lang="en">
                <a:solidFill>
                  <a:schemeClr val="dk1"/>
                </a:solidFill>
              </a:rPr>
              <a:t>There is a </a:t>
            </a:r>
            <a:r>
              <a:rPr b="1" i="1" lang="en">
                <a:solidFill>
                  <a:schemeClr val="dk1"/>
                </a:solidFill>
              </a:rPr>
              <a:t>community</a:t>
            </a:r>
            <a:r>
              <a:rPr i="1" lang="en">
                <a:solidFill>
                  <a:schemeClr val="dk1"/>
                </a:solidFill>
              </a:rPr>
              <a:t> of wonderful people who are all interested in inclusive and equitable teaching practices. I have a</a:t>
            </a:r>
            <a:r>
              <a:rPr b="1" lang="en" sz="1100">
                <a:solidFill>
                  <a:schemeClr val="dk1"/>
                </a:solidFill>
              </a:rPr>
              <a:t> </a:t>
            </a:r>
            <a:r>
              <a:rPr b="1" i="1" lang="en">
                <a:solidFill>
                  <a:schemeClr val="dk1"/>
                </a:solidFill>
              </a:rPr>
              <a:t>network of people</a:t>
            </a:r>
            <a:r>
              <a:rPr i="1" lang="en">
                <a:solidFill>
                  <a:schemeClr val="dk1"/>
                </a:solidFill>
              </a:rPr>
              <a:t> that I can bounce ideas off and that are </a:t>
            </a:r>
            <a:r>
              <a:rPr b="1" i="1" lang="en">
                <a:solidFill>
                  <a:schemeClr val="dk1"/>
                </a:solidFill>
              </a:rPr>
              <a:t>diverse in disciplines.</a:t>
            </a:r>
            <a:endParaRPr b="1" i="1">
              <a:solidFill>
                <a:schemeClr val="dk1"/>
              </a:solidFill>
            </a:endParaRPr>
          </a:p>
          <a:p>
            <a:pPr indent="0" lvl="0" marL="0" rtl="0" algn="ctr">
              <a:lnSpc>
                <a:spcPct val="115000"/>
              </a:lnSpc>
              <a:spcBef>
                <a:spcPts val="1200"/>
              </a:spcBef>
              <a:spcAft>
                <a:spcPts val="1200"/>
              </a:spcAft>
              <a:buSzPts val="1400"/>
              <a:buNone/>
            </a:pPr>
            <a:r>
              <a:t/>
            </a:r>
            <a:endParaRPr/>
          </a:p>
        </p:txBody>
      </p:sp>
      <p:sp>
        <p:nvSpPr>
          <p:cNvPr id="467" name="Google Shape;467;p71"/>
          <p:cNvSpPr txBox="1"/>
          <p:nvPr>
            <p:ph idx="2" type="body"/>
          </p:nvPr>
        </p:nvSpPr>
        <p:spPr>
          <a:xfrm>
            <a:off x="368400" y="1739800"/>
            <a:ext cx="2619300" cy="31569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15000"/>
              </a:lnSpc>
              <a:spcBef>
                <a:spcPts val="0"/>
              </a:spcBef>
              <a:spcAft>
                <a:spcPts val="0"/>
              </a:spcAft>
              <a:buClr>
                <a:schemeClr val="dk1"/>
              </a:buClr>
              <a:buSzPts val="1100"/>
              <a:buFont typeface="Arial"/>
              <a:buNone/>
            </a:pPr>
            <a:r>
              <a:rPr b="1" lang="en">
                <a:solidFill>
                  <a:schemeClr val="dk1"/>
                </a:solidFill>
              </a:rPr>
              <a:t>A shared understanding of tools, resources, and actionable ideas:</a:t>
            </a:r>
            <a:endParaRPr b="1">
              <a:solidFill>
                <a:schemeClr val="dk1"/>
              </a:solidFill>
            </a:endParaRPr>
          </a:p>
          <a:p>
            <a:pPr indent="0" lvl="0" marL="0" rtl="0" algn="ctr">
              <a:lnSpc>
                <a:spcPct val="115000"/>
              </a:lnSpc>
              <a:spcBef>
                <a:spcPts val="1200"/>
              </a:spcBef>
              <a:spcAft>
                <a:spcPts val="1200"/>
              </a:spcAft>
              <a:buClr>
                <a:schemeClr val="dk1"/>
              </a:buClr>
              <a:buSzPts val="1100"/>
              <a:buFont typeface="Arial"/>
              <a:buNone/>
            </a:pPr>
            <a:r>
              <a:rPr i="1" lang="en">
                <a:solidFill>
                  <a:schemeClr val="dk1"/>
                </a:solidFill>
              </a:rPr>
              <a:t>Whereas before, inclusive teaching practices look like a laundry list of "100 tips to...", </a:t>
            </a:r>
            <a:r>
              <a:rPr b="1" i="1" lang="en">
                <a:solidFill>
                  <a:schemeClr val="dk1"/>
                </a:solidFill>
              </a:rPr>
              <a:t>now I feel that there is a specific web of principles underlying specific practices. </a:t>
            </a:r>
            <a:r>
              <a:rPr i="1" lang="en">
                <a:solidFill>
                  <a:schemeClr val="dk1"/>
                </a:solidFill>
              </a:rPr>
              <a:t>There are still a *lot* of potential focus areas, but I value the framework we built together.</a:t>
            </a:r>
            <a:endParaRPr>
              <a:solidFill>
                <a:schemeClr val="dk1"/>
              </a:solidFill>
            </a:endParaRPr>
          </a:p>
        </p:txBody>
      </p:sp>
      <p:sp>
        <p:nvSpPr>
          <p:cNvPr id="468" name="Google Shape;468;p71"/>
          <p:cNvSpPr/>
          <p:nvPr/>
        </p:nvSpPr>
        <p:spPr>
          <a:xfrm>
            <a:off x="0" y="0"/>
            <a:ext cx="9144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Head with gears outline" id="469" name="Google Shape;469;p71"/>
          <p:cNvPicPr preferRelativeResize="0"/>
          <p:nvPr/>
        </p:nvPicPr>
        <p:blipFill rotWithShape="1">
          <a:blip r:embed="rId3">
            <a:alphaModFix/>
          </a:blip>
          <a:srcRect b="0" l="0" r="0" t="0"/>
          <a:stretch/>
        </p:blipFill>
        <p:spPr>
          <a:xfrm>
            <a:off x="1246425" y="977400"/>
            <a:ext cx="863260" cy="863256"/>
          </a:xfrm>
          <a:prstGeom prst="rect">
            <a:avLst/>
          </a:prstGeom>
          <a:noFill/>
          <a:ln>
            <a:noFill/>
          </a:ln>
        </p:spPr>
      </p:pic>
      <p:pic>
        <p:nvPicPr>
          <p:cNvPr descr="Users outline" id="470" name="Google Shape;470;p71"/>
          <p:cNvPicPr preferRelativeResize="0"/>
          <p:nvPr/>
        </p:nvPicPr>
        <p:blipFill rotWithShape="1">
          <a:blip r:embed="rId4">
            <a:alphaModFix/>
          </a:blip>
          <a:srcRect b="0" l="0" r="0" t="0"/>
          <a:stretch/>
        </p:blipFill>
        <p:spPr>
          <a:xfrm>
            <a:off x="4057795" y="1017719"/>
            <a:ext cx="863260" cy="863256"/>
          </a:xfrm>
          <a:prstGeom prst="rect">
            <a:avLst/>
          </a:prstGeom>
          <a:noFill/>
          <a:ln>
            <a:noFill/>
          </a:ln>
        </p:spPr>
      </p:pic>
      <p:pic>
        <p:nvPicPr>
          <p:cNvPr descr="Aspiration with solid fill" id="471" name="Google Shape;471;p71"/>
          <p:cNvPicPr preferRelativeResize="0"/>
          <p:nvPr/>
        </p:nvPicPr>
        <p:blipFill rotWithShape="1">
          <a:blip r:embed="rId5">
            <a:alphaModFix/>
          </a:blip>
          <a:srcRect b="0" l="0" r="0" t="0"/>
          <a:stretch/>
        </p:blipFill>
        <p:spPr>
          <a:xfrm>
            <a:off x="6980015" y="977400"/>
            <a:ext cx="863260" cy="863256"/>
          </a:xfrm>
          <a:prstGeom prst="rect">
            <a:avLst/>
          </a:prstGeom>
          <a:noFill/>
          <a:ln>
            <a:noFill/>
          </a:ln>
        </p:spPr>
      </p:pic>
      <p:sp>
        <p:nvSpPr>
          <p:cNvPr id="472" name="Google Shape;472;p71"/>
          <p:cNvSpPr txBox="1"/>
          <p:nvPr/>
        </p:nvSpPr>
        <p:spPr>
          <a:xfrm>
            <a:off x="7392500" y="4786725"/>
            <a:ext cx="971100" cy="27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aseline="30000" lang="en" sz="1200">
                <a:solidFill>
                  <a:schemeClr val="dk2"/>
                </a:solidFill>
                <a:latin typeface="Open Sans"/>
                <a:ea typeface="Open Sans"/>
                <a:cs typeface="Open Sans"/>
                <a:sym typeface="Open Sans"/>
              </a:rPr>
              <a:t>1</a:t>
            </a:r>
            <a:r>
              <a:rPr lang="en" sz="900">
                <a:solidFill>
                  <a:schemeClr val="dk2"/>
                </a:solidFill>
                <a:latin typeface="Open Sans"/>
                <a:ea typeface="Open Sans"/>
                <a:cs typeface="Open Sans"/>
                <a:sym typeface="Open Sans"/>
              </a:rPr>
              <a:t>EoY survey</a:t>
            </a:r>
            <a:endParaRPr sz="900">
              <a:solidFill>
                <a:schemeClr val="dk2"/>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What did it look like to be a change agent?</a:t>
            </a:r>
            <a:endParaRPr/>
          </a:p>
        </p:txBody>
      </p:sp>
      <p:sp>
        <p:nvSpPr>
          <p:cNvPr id="478" name="Google Shape;478;p72"/>
          <p:cNvSpPr txBox="1"/>
          <p:nvPr>
            <p:ph idx="1" type="body"/>
          </p:nvPr>
        </p:nvSpPr>
        <p:spPr>
          <a:xfrm>
            <a:off x="311700" y="1152475"/>
            <a:ext cx="74481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I</a:t>
            </a:r>
            <a:r>
              <a:rPr lang="en">
                <a:solidFill>
                  <a:schemeClr val="dk1"/>
                </a:solidFill>
              </a:rPr>
              <a:t>E@OSU fellows indicated a desire to continue exploring equity and inclusion topics in their teaching</a:t>
            </a:r>
            <a:r>
              <a:rPr lang="en">
                <a:solidFill>
                  <a:schemeClr val="dk1"/>
                </a:solidFill>
              </a:rPr>
              <a:t>.</a:t>
            </a:r>
            <a:r>
              <a:rPr baseline="30000" lang="en">
                <a:solidFill>
                  <a:schemeClr val="dk1"/>
                </a:solidFill>
              </a:rPr>
              <a:t>1</a:t>
            </a:r>
            <a:endParaRPr baseline="30000">
              <a:solidFill>
                <a:schemeClr val="dk1"/>
              </a:solidFill>
            </a:endParaRPr>
          </a:p>
          <a:p>
            <a:pPr indent="0" lvl="0" marL="0" rtl="0" algn="l">
              <a:lnSpc>
                <a:spcPct val="100000"/>
              </a:lnSpc>
              <a:spcBef>
                <a:spcPts val="1000"/>
              </a:spcBef>
              <a:spcAft>
                <a:spcPts val="1000"/>
              </a:spcAft>
              <a:buNone/>
            </a:pPr>
            <a:r>
              <a:t/>
            </a:r>
            <a:endParaRPr/>
          </a:p>
        </p:txBody>
      </p:sp>
      <p:sp>
        <p:nvSpPr>
          <p:cNvPr id="479" name="Google Shape;479;p72"/>
          <p:cNvSpPr txBox="1"/>
          <p:nvPr/>
        </p:nvSpPr>
        <p:spPr>
          <a:xfrm>
            <a:off x="6737100" y="4703625"/>
            <a:ext cx="9171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aseline="30000" lang="en" sz="900">
                <a:solidFill>
                  <a:schemeClr val="dk2"/>
                </a:solidFill>
                <a:latin typeface="Open Sans"/>
                <a:ea typeface="Open Sans"/>
                <a:cs typeface="Open Sans"/>
                <a:sym typeface="Open Sans"/>
              </a:rPr>
              <a:t>1</a:t>
            </a:r>
            <a:r>
              <a:rPr lang="en" sz="900">
                <a:solidFill>
                  <a:schemeClr val="dk2"/>
                </a:solidFill>
                <a:latin typeface="Open Sans"/>
                <a:ea typeface="Open Sans"/>
                <a:cs typeface="Open Sans"/>
                <a:sym typeface="Open Sans"/>
              </a:rPr>
              <a:t>EoY survey</a:t>
            </a:r>
            <a:endParaRPr sz="900">
              <a:solidFill>
                <a:schemeClr val="dk2"/>
              </a:solidFill>
              <a:latin typeface="Open Sans"/>
              <a:ea typeface="Open Sans"/>
              <a:cs typeface="Open Sans"/>
              <a:sym typeface="Open Sans"/>
            </a:endParaRPr>
          </a:p>
        </p:txBody>
      </p:sp>
      <p:pic>
        <p:nvPicPr>
          <p:cNvPr id="480" name="Google Shape;480;p72"/>
          <p:cNvPicPr preferRelativeResize="0"/>
          <p:nvPr/>
        </p:nvPicPr>
        <p:blipFill>
          <a:blip r:embed="rId3">
            <a:alphaModFix/>
          </a:blip>
          <a:stretch>
            <a:fillRect/>
          </a:stretch>
        </p:blipFill>
        <p:spPr>
          <a:xfrm>
            <a:off x="5016588" y="1912025"/>
            <a:ext cx="2743200" cy="2743200"/>
          </a:xfrm>
          <a:prstGeom prst="rect">
            <a:avLst/>
          </a:prstGeom>
          <a:noFill/>
          <a:ln>
            <a:noFill/>
          </a:ln>
        </p:spPr>
      </p:pic>
      <p:pic>
        <p:nvPicPr>
          <p:cNvPr id="481" name="Google Shape;481;p72"/>
          <p:cNvPicPr preferRelativeResize="0"/>
          <p:nvPr/>
        </p:nvPicPr>
        <p:blipFill>
          <a:blip r:embed="rId4">
            <a:alphaModFix/>
          </a:blip>
          <a:stretch>
            <a:fillRect/>
          </a:stretch>
        </p:blipFill>
        <p:spPr>
          <a:xfrm>
            <a:off x="1112863" y="1912025"/>
            <a:ext cx="2743200" cy="274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3"/>
          <p:cNvSpPr/>
          <p:nvPr/>
        </p:nvSpPr>
        <p:spPr>
          <a:xfrm>
            <a:off x="7781925" y="3952875"/>
            <a:ext cx="1075800" cy="119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88" name="Google Shape;488;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Fellows’ engagement with change persisted</a:t>
            </a:r>
            <a:endParaRPr/>
          </a:p>
        </p:txBody>
      </p:sp>
      <p:sp>
        <p:nvSpPr>
          <p:cNvPr id="489" name="Google Shape;489;p73"/>
          <p:cNvSpPr txBox="1"/>
          <p:nvPr>
            <p:ph idx="1" type="body"/>
          </p:nvPr>
        </p:nvSpPr>
        <p:spPr>
          <a:xfrm>
            <a:off x="754800" y="1152475"/>
            <a:ext cx="3120300" cy="3601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rPr>
              <a:t>Fellows were given a list of equity and inclusion related activities and asked to select the things that they had engaged in </a:t>
            </a:r>
            <a:r>
              <a:rPr b="1" lang="en">
                <a:solidFill>
                  <a:schemeClr val="dk1"/>
                </a:solidFill>
              </a:rPr>
              <a:t>before</a:t>
            </a:r>
            <a:r>
              <a:rPr lang="en">
                <a:solidFill>
                  <a:schemeClr val="dk1"/>
                </a:solidFill>
              </a:rPr>
              <a:t> their fellowship, </a:t>
            </a:r>
            <a:r>
              <a:rPr b="1" lang="en">
                <a:solidFill>
                  <a:schemeClr val="dk1"/>
                </a:solidFill>
              </a:rPr>
              <a:t>during/immediately</a:t>
            </a:r>
            <a:r>
              <a:rPr lang="en">
                <a:solidFill>
                  <a:schemeClr val="dk1"/>
                </a:solidFill>
              </a:rPr>
              <a:t> after, and what they were </a:t>
            </a:r>
            <a:r>
              <a:rPr b="1" lang="en">
                <a:solidFill>
                  <a:schemeClr val="dk1"/>
                </a:solidFill>
              </a:rPr>
              <a:t>currently</a:t>
            </a:r>
            <a:r>
              <a:rPr lang="en">
                <a:solidFill>
                  <a:schemeClr val="dk1"/>
                </a:solidFill>
              </a:rPr>
              <a:t> engaged in.</a:t>
            </a:r>
            <a:endParaRPr>
              <a:solidFill>
                <a:schemeClr val="dk1"/>
              </a:solidFill>
            </a:endParaRPr>
          </a:p>
        </p:txBody>
      </p:sp>
      <p:pic>
        <p:nvPicPr>
          <p:cNvPr id="490" name="Google Shape;490;p73"/>
          <p:cNvPicPr preferRelativeResize="0"/>
          <p:nvPr/>
        </p:nvPicPr>
        <p:blipFill>
          <a:blip r:embed="rId3">
            <a:alphaModFix/>
          </a:blip>
          <a:stretch>
            <a:fillRect/>
          </a:stretch>
        </p:blipFill>
        <p:spPr>
          <a:xfrm>
            <a:off x="4338750" y="1152475"/>
            <a:ext cx="3981450" cy="3495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74"/>
          <p:cNvSpPr/>
          <p:nvPr/>
        </p:nvSpPr>
        <p:spPr>
          <a:xfrm>
            <a:off x="7781925" y="3952875"/>
            <a:ext cx="1075800" cy="119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97" name="Google Shape;497;p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Fellows sustained changes to their teaching practice</a:t>
            </a:r>
            <a:endParaRPr/>
          </a:p>
        </p:txBody>
      </p:sp>
      <p:pic>
        <p:nvPicPr>
          <p:cNvPr id="498" name="Google Shape;498;p74"/>
          <p:cNvPicPr preferRelativeResize="0"/>
          <p:nvPr/>
        </p:nvPicPr>
        <p:blipFill>
          <a:blip r:embed="rId3">
            <a:alphaModFix/>
          </a:blip>
          <a:stretch>
            <a:fillRect/>
          </a:stretch>
        </p:blipFill>
        <p:spPr>
          <a:xfrm>
            <a:off x="603725" y="1567150"/>
            <a:ext cx="3800475" cy="2771775"/>
          </a:xfrm>
          <a:prstGeom prst="rect">
            <a:avLst/>
          </a:prstGeom>
          <a:noFill/>
          <a:ln>
            <a:noFill/>
          </a:ln>
        </p:spPr>
      </p:pic>
      <p:pic>
        <p:nvPicPr>
          <p:cNvPr id="499" name="Google Shape;499;p74"/>
          <p:cNvPicPr preferRelativeResize="0"/>
          <p:nvPr/>
        </p:nvPicPr>
        <p:blipFill>
          <a:blip r:embed="rId4">
            <a:alphaModFix/>
          </a:blip>
          <a:stretch>
            <a:fillRect/>
          </a:stretch>
        </p:blipFill>
        <p:spPr>
          <a:xfrm>
            <a:off x="4681100" y="1567138"/>
            <a:ext cx="3800475" cy="2771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Fellows continued to develop professionally</a:t>
            </a:r>
            <a:endParaRPr/>
          </a:p>
        </p:txBody>
      </p:sp>
      <p:pic>
        <p:nvPicPr>
          <p:cNvPr id="506" name="Google Shape;506;p75"/>
          <p:cNvPicPr preferRelativeResize="0"/>
          <p:nvPr/>
        </p:nvPicPr>
        <p:blipFill>
          <a:blip r:embed="rId3">
            <a:alphaModFix/>
          </a:blip>
          <a:stretch>
            <a:fillRect/>
          </a:stretch>
        </p:blipFill>
        <p:spPr>
          <a:xfrm>
            <a:off x="712675" y="1294625"/>
            <a:ext cx="3800475" cy="2771775"/>
          </a:xfrm>
          <a:prstGeom prst="rect">
            <a:avLst/>
          </a:prstGeom>
          <a:noFill/>
          <a:ln>
            <a:noFill/>
          </a:ln>
        </p:spPr>
      </p:pic>
      <p:pic>
        <p:nvPicPr>
          <p:cNvPr id="507" name="Google Shape;507;p75"/>
          <p:cNvPicPr preferRelativeResize="0"/>
          <p:nvPr/>
        </p:nvPicPr>
        <p:blipFill>
          <a:blip r:embed="rId4">
            <a:alphaModFix/>
          </a:blip>
          <a:stretch>
            <a:fillRect/>
          </a:stretch>
        </p:blipFill>
        <p:spPr>
          <a:xfrm>
            <a:off x="4712225" y="1294625"/>
            <a:ext cx="3800475" cy="2771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76"/>
          <p:cNvSpPr/>
          <p:nvPr/>
        </p:nvSpPr>
        <p:spPr>
          <a:xfrm>
            <a:off x="7781925" y="3952875"/>
            <a:ext cx="1075800" cy="119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514" name="Google Shape;514;p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Fellows became advocates for equity and inclusion</a:t>
            </a:r>
            <a:endParaRPr/>
          </a:p>
        </p:txBody>
      </p:sp>
      <p:pic>
        <p:nvPicPr>
          <p:cNvPr id="515" name="Google Shape;515;p76"/>
          <p:cNvPicPr preferRelativeResize="0"/>
          <p:nvPr/>
        </p:nvPicPr>
        <p:blipFill>
          <a:blip r:embed="rId3">
            <a:alphaModFix/>
          </a:blip>
          <a:stretch>
            <a:fillRect/>
          </a:stretch>
        </p:blipFill>
        <p:spPr>
          <a:xfrm>
            <a:off x="152400" y="1170125"/>
            <a:ext cx="2840737" cy="3410650"/>
          </a:xfrm>
          <a:prstGeom prst="rect">
            <a:avLst/>
          </a:prstGeom>
          <a:noFill/>
          <a:ln>
            <a:noFill/>
          </a:ln>
        </p:spPr>
      </p:pic>
      <p:pic>
        <p:nvPicPr>
          <p:cNvPr id="516" name="Google Shape;516;p76"/>
          <p:cNvPicPr preferRelativeResize="0"/>
          <p:nvPr/>
        </p:nvPicPr>
        <p:blipFill>
          <a:blip r:embed="rId4">
            <a:alphaModFix/>
          </a:blip>
          <a:stretch>
            <a:fillRect/>
          </a:stretch>
        </p:blipFill>
        <p:spPr>
          <a:xfrm>
            <a:off x="3133420" y="1170125"/>
            <a:ext cx="2849505" cy="3410650"/>
          </a:xfrm>
          <a:prstGeom prst="rect">
            <a:avLst/>
          </a:prstGeom>
          <a:noFill/>
          <a:ln>
            <a:noFill/>
          </a:ln>
        </p:spPr>
      </p:pic>
      <p:pic>
        <p:nvPicPr>
          <p:cNvPr id="517" name="Google Shape;517;p76"/>
          <p:cNvPicPr preferRelativeResize="0"/>
          <p:nvPr/>
        </p:nvPicPr>
        <p:blipFill>
          <a:blip r:embed="rId5">
            <a:alphaModFix/>
          </a:blip>
          <a:stretch>
            <a:fillRect/>
          </a:stretch>
        </p:blipFill>
        <p:spPr>
          <a:xfrm>
            <a:off x="6142100" y="1170125"/>
            <a:ext cx="2849500" cy="34106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3" name="Shape 153"/>
        <p:cNvGrpSpPr/>
        <p:nvPr/>
      </p:nvGrpSpPr>
      <p:grpSpPr>
        <a:xfrm>
          <a:off x="0" y="0"/>
          <a:ext cx="0" cy="0"/>
          <a:chOff x="0" y="0"/>
          <a:chExt cx="0" cy="0"/>
        </a:xfrm>
      </p:grpSpPr>
      <p:sp>
        <p:nvSpPr>
          <p:cNvPr id="154" name="Google Shape;154;p32"/>
          <p:cNvSpPr txBox="1"/>
          <p:nvPr>
            <p:ph type="title"/>
          </p:nvPr>
        </p:nvSpPr>
        <p:spPr>
          <a:xfrm>
            <a:off x="457200" y="154484"/>
            <a:ext cx="8229600" cy="6432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a:t>Community Guidelines</a:t>
            </a:r>
            <a:endParaRPr/>
          </a:p>
        </p:txBody>
      </p:sp>
      <p:sp>
        <p:nvSpPr>
          <p:cNvPr id="155" name="Google Shape;155;p32"/>
          <p:cNvSpPr txBox="1"/>
          <p:nvPr/>
        </p:nvSpPr>
        <p:spPr>
          <a:xfrm>
            <a:off x="712500" y="1195425"/>
            <a:ext cx="7719000" cy="438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rgbClr val="395E89"/>
                </a:solidFill>
              </a:rPr>
              <a:t>Assume good intent and take Accountability for impact</a:t>
            </a:r>
            <a:endParaRPr b="1" sz="2100">
              <a:solidFill>
                <a:srgbClr val="395E89"/>
              </a:solidFill>
            </a:endParaRPr>
          </a:p>
          <a:p>
            <a:pPr indent="0" lvl="0" marL="0" rtl="0" algn="l">
              <a:spcBef>
                <a:spcPts val="0"/>
              </a:spcBef>
              <a:spcAft>
                <a:spcPts val="0"/>
              </a:spcAft>
              <a:buNone/>
            </a:pPr>
            <a:r>
              <a:t/>
            </a:r>
            <a:endParaRPr b="1" sz="2100">
              <a:solidFill>
                <a:srgbClr val="395E89"/>
              </a:solidFill>
            </a:endParaRPr>
          </a:p>
          <a:p>
            <a:pPr indent="0" lvl="0" marL="0" rtl="0" algn="l">
              <a:spcBef>
                <a:spcPts val="0"/>
              </a:spcBef>
              <a:spcAft>
                <a:spcPts val="0"/>
              </a:spcAft>
              <a:buNone/>
            </a:pPr>
            <a:r>
              <a:t/>
            </a:r>
            <a:endParaRPr b="1" sz="1000">
              <a:solidFill>
                <a:srgbClr val="395E89"/>
              </a:solidFill>
            </a:endParaRPr>
          </a:p>
          <a:p>
            <a:pPr indent="0" lvl="0" marL="0" rtl="0" algn="l">
              <a:spcBef>
                <a:spcPts val="0"/>
              </a:spcBef>
              <a:spcAft>
                <a:spcPts val="0"/>
              </a:spcAft>
              <a:buNone/>
            </a:pPr>
            <a:r>
              <a:rPr b="1" lang="en" sz="2100">
                <a:solidFill>
                  <a:srgbClr val="395E89"/>
                </a:solidFill>
              </a:rPr>
              <a:t>Share airtime (take space; make space)</a:t>
            </a:r>
            <a:endParaRPr b="1" sz="2100">
              <a:solidFill>
                <a:srgbClr val="395E89"/>
              </a:solidFill>
            </a:endParaRPr>
          </a:p>
          <a:p>
            <a:pPr indent="0" lvl="0" marL="0" rtl="0" algn="l">
              <a:spcBef>
                <a:spcPts val="0"/>
              </a:spcBef>
              <a:spcAft>
                <a:spcPts val="0"/>
              </a:spcAft>
              <a:buNone/>
            </a:pPr>
            <a:r>
              <a:t/>
            </a:r>
            <a:endParaRPr b="1" sz="2100">
              <a:solidFill>
                <a:srgbClr val="395E89"/>
              </a:solidFill>
            </a:endParaRPr>
          </a:p>
          <a:p>
            <a:pPr indent="0" lvl="0" marL="0" rtl="0" algn="l">
              <a:spcBef>
                <a:spcPts val="0"/>
              </a:spcBef>
              <a:spcAft>
                <a:spcPts val="0"/>
              </a:spcAft>
              <a:buNone/>
            </a:pPr>
            <a:r>
              <a:t/>
            </a:r>
            <a:endParaRPr b="1" sz="1000">
              <a:solidFill>
                <a:srgbClr val="395E89"/>
              </a:solidFill>
            </a:endParaRPr>
          </a:p>
          <a:p>
            <a:pPr indent="0" lvl="0" marL="0" rtl="0" algn="l">
              <a:spcBef>
                <a:spcPts val="0"/>
              </a:spcBef>
              <a:spcAft>
                <a:spcPts val="0"/>
              </a:spcAft>
              <a:buNone/>
            </a:pPr>
            <a:r>
              <a:rPr b="1" lang="en" sz="2100">
                <a:solidFill>
                  <a:srgbClr val="395E89"/>
                </a:solidFill>
              </a:rPr>
              <a:t>Practice active listening with empathy</a:t>
            </a:r>
            <a:endParaRPr b="1" sz="2100">
              <a:solidFill>
                <a:srgbClr val="395E89"/>
              </a:solidFill>
            </a:endParaRPr>
          </a:p>
          <a:p>
            <a:pPr indent="0" lvl="0" marL="0" rtl="0" algn="l">
              <a:spcBef>
                <a:spcPts val="0"/>
              </a:spcBef>
              <a:spcAft>
                <a:spcPts val="0"/>
              </a:spcAft>
              <a:buNone/>
            </a:pPr>
            <a:r>
              <a:t/>
            </a:r>
            <a:endParaRPr b="1" sz="2100">
              <a:solidFill>
                <a:srgbClr val="395E89"/>
              </a:solidFill>
            </a:endParaRPr>
          </a:p>
          <a:p>
            <a:pPr indent="0" lvl="0" marL="0" rtl="0" algn="l">
              <a:spcBef>
                <a:spcPts val="0"/>
              </a:spcBef>
              <a:spcAft>
                <a:spcPts val="0"/>
              </a:spcAft>
              <a:buNone/>
            </a:pPr>
            <a:r>
              <a:rPr b="1" lang="en" sz="2100">
                <a:solidFill>
                  <a:srgbClr val="395E89"/>
                </a:solidFill>
              </a:rPr>
              <a:t>I-- Use "I" statements and speak from your own experience</a:t>
            </a:r>
            <a:endParaRPr b="1" sz="2100">
              <a:solidFill>
                <a:srgbClr val="395E89"/>
              </a:solidFill>
            </a:endParaRPr>
          </a:p>
          <a:p>
            <a:pPr indent="0" lvl="0" marL="0" rtl="0" algn="l">
              <a:spcBef>
                <a:spcPts val="0"/>
              </a:spcBef>
              <a:spcAft>
                <a:spcPts val="0"/>
              </a:spcAft>
              <a:buNone/>
            </a:pPr>
            <a:r>
              <a:t/>
            </a:r>
            <a:endParaRPr b="1" sz="2100">
              <a:solidFill>
                <a:srgbClr val="395E89"/>
              </a:solidFill>
            </a:endParaRPr>
          </a:p>
          <a:p>
            <a:pPr indent="0" lvl="0" marL="0" rtl="0" algn="l">
              <a:spcBef>
                <a:spcPts val="0"/>
              </a:spcBef>
              <a:spcAft>
                <a:spcPts val="0"/>
              </a:spcAft>
              <a:buNone/>
            </a:pPr>
            <a:r>
              <a:rPr b="1" lang="en" sz="2100">
                <a:solidFill>
                  <a:srgbClr val="395E89"/>
                </a:solidFill>
              </a:rPr>
              <a:t>Respect confidentiality</a:t>
            </a:r>
            <a:endParaRPr b="1" sz="2100">
              <a:solidFill>
                <a:srgbClr val="395E89"/>
              </a:solidFill>
            </a:endParaRPr>
          </a:p>
          <a:p>
            <a:pPr indent="0" lvl="0" marL="0" rtl="0" algn="l">
              <a:spcBef>
                <a:spcPts val="0"/>
              </a:spcBef>
              <a:spcAft>
                <a:spcPts val="0"/>
              </a:spcAft>
              <a:buNone/>
            </a:pPr>
            <a:r>
              <a:t/>
            </a:r>
            <a:endParaRPr b="1" sz="2100">
              <a:solidFill>
                <a:srgbClr val="395E89"/>
              </a:solidFill>
            </a:endParaRPr>
          </a:p>
          <a:p>
            <a:pPr indent="0" lvl="0" marL="0" rtl="0" algn="l">
              <a:spcBef>
                <a:spcPts val="0"/>
              </a:spcBef>
              <a:spcAft>
                <a:spcPts val="0"/>
              </a:spcAft>
              <a:buNone/>
            </a:pPr>
            <a:r>
              <a:rPr b="1" lang="en" sz="2100">
                <a:solidFill>
                  <a:srgbClr val="395E89"/>
                </a:solidFill>
              </a:rPr>
              <a:t>Everyone is an expert in their own experience</a:t>
            </a:r>
            <a:endParaRPr b="1" sz="2100">
              <a:solidFill>
                <a:srgbClr val="395E89"/>
              </a:solidFill>
            </a:endParaRPr>
          </a:p>
          <a:p>
            <a:pPr indent="0" lvl="0" marL="0" rtl="0" algn="l">
              <a:spcBef>
                <a:spcPts val="0"/>
              </a:spcBef>
              <a:spcAft>
                <a:spcPts val="0"/>
              </a:spcAft>
              <a:buNone/>
            </a:pPr>
            <a:r>
              <a:t/>
            </a:r>
            <a:endParaRPr b="1" sz="2200">
              <a:solidFill>
                <a:srgbClr val="395E89"/>
              </a:solidFill>
            </a:endParaRPr>
          </a:p>
        </p:txBody>
      </p:sp>
      <p:pic>
        <p:nvPicPr>
          <p:cNvPr id="156" name="Google Shape;156;p32"/>
          <p:cNvPicPr preferRelativeResize="0"/>
          <p:nvPr/>
        </p:nvPicPr>
        <p:blipFill rotWithShape="1">
          <a:blip r:embed="rId3">
            <a:alphaModFix/>
          </a:blip>
          <a:srcRect b="0" l="3016" r="0" t="4397"/>
          <a:stretch/>
        </p:blipFill>
        <p:spPr>
          <a:xfrm>
            <a:off x="7595525" y="1702400"/>
            <a:ext cx="1360725" cy="1738706"/>
          </a:xfrm>
          <a:prstGeom prst="rect">
            <a:avLst/>
          </a:prstGeom>
          <a:noFill/>
          <a:ln>
            <a:noFill/>
          </a:ln>
        </p:spPr>
      </p:pic>
      <p:sp>
        <p:nvSpPr>
          <p:cNvPr id="157" name="Google Shape;157;p32"/>
          <p:cNvSpPr txBox="1"/>
          <p:nvPr/>
        </p:nvSpPr>
        <p:spPr>
          <a:xfrm>
            <a:off x="0" y="982763"/>
            <a:ext cx="6948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395E89"/>
                </a:solidFill>
              </a:rPr>
              <a:t>A</a:t>
            </a:r>
            <a:endParaRPr sz="4500">
              <a:solidFill>
                <a:srgbClr val="395E89"/>
              </a:solidFill>
            </a:endParaRPr>
          </a:p>
          <a:p>
            <a:pPr indent="0" lvl="0" marL="0" rtl="0" algn="l">
              <a:spcBef>
                <a:spcPts val="0"/>
              </a:spcBef>
              <a:spcAft>
                <a:spcPts val="0"/>
              </a:spcAft>
              <a:buNone/>
            </a:pPr>
            <a:r>
              <a:rPr lang="en" sz="4500">
                <a:solidFill>
                  <a:srgbClr val="395E89"/>
                </a:solidFill>
              </a:rPr>
              <a:t>S</a:t>
            </a:r>
            <a:endParaRPr sz="4500">
              <a:solidFill>
                <a:srgbClr val="395E89"/>
              </a:solidFill>
            </a:endParaRPr>
          </a:p>
          <a:p>
            <a:pPr indent="0" lvl="0" marL="0" rtl="0" algn="l">
              <a:spcBef>
                <a:spcPts val="0"/>
              </a:spcBef>
              <a:spcAft>
                <a:spcPts val="0"/>
              </a:spcAft>
              <a:buNone/>
            </a:pPr>
            <a:r>
              <a:rPr lang="en" sz="4500">
                <a:solidFill>
                  <a:srgbClr val="395E89"/>
                </a:solidFill>
              </a:rPr>
              <a:t>P</a:t>
            </a:r>
            <a:endParaRPr sz="4500">
              <a:solidFill>
                <a:srgbClr val="395E89"/>
              </a:solidFill>
            </a:endParaRPr>
          </a:p>
          <a:p>
            <a:pPr indent="0" lvl="0" marL="0" rtl="0" algn="l">
              <a:spcBef>
                <a:spcPts val="0"/>
              </a:spcBef>
              <a:spcAft>
                <a:spcPts val="0"/>
              </a:spcAft>
              <a:buNone/>
            </a:pPr>
            <a:r>
              <a:rPr lang="en" sz="4500">
                <a:solidFill>
                  <a:srgbClr val="395E89"/>
                </a:solidFill>
              </a:rPr>
              <a:t>I</a:t>
            </a:r>
            <a:endParaRPr sz="4500">
              <a:solidFill>
                <a:srgbClr val="395E89"/>
              </a:solidFill>
            </a:endParaRPr>
          </a:p>
          <a:p>
            <a:pPr indent="0" lvl="0" marL="0" rtl="0" algn="l">
              <a:spcBef>
                <a:spcPts val="0"/>
              </a:spcBef>
              <a:spcAft>
                <a:spcPts val="0"/>
              </a:spcAft>
              <a:buNone/>
            </a:pPr>
            <a:r>
              <a:rPr lang="en" sz="4500">
                <a:solidFill>
                  <a:srgbClr val="395E89"/>
                </a:solidFill>
              </a:rPr>
              <a:t>R</a:t>
            </a:r>
            <a:endParaRPr sz="4500">
              <a:solidFill>
                <a:srgbClr val="395E89"/>
              </a:solidFill>
            </a:endParaRPr>
          </a:p>
          <a:p>
            <a:pPr indent="0" lvl="0" marL="0" rtl="0" algn="l">
              <a:spcBef>
                <a:spcPts val="0"/>
              </a:spcBef>
              <a:spcAft>
                <a:spcPts val="0"/>
              </a:spcAft>
              <a:buNone/>
            </a:pPr>
            <a:r>
              <a:rPr lang="en" sz="4500">
                <a:solidFill>
                  <a:srgbClr val="395E89"/>
                </a:solidFill>
              </a:rPr>
              <a:t>E</a:t>
            </a:r>
            <a:endParaRPr sz="4500">
              <a:solidFill>
                <a:srgbClr val="395E89"/>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7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t>What are some challenges that IE@OSU fellows face?</a:t>
            </a:r>
            <a:r>
              <a:rPr baseline="30000" lang="en" sz="2420"/>
              <a:t>1</a:t>
            </a:r>
            <a:endParaRPr baseline="30000" sz="2420"/>
          </a:p>
        </p:txBody>
      </p:sp>
      <p:sp>
        <p:nvSpPr>
          <p:cNvPr id="523" name="Google Shape;523;p7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Initiating action</a:t>
            </a:r>
            <a:endParaRPr b="1">
              <a:solidFill>
                <a:schemeClr val="dk1"/>
              </a:solidFill>
            </a:endParaRPr>
          </a:p>
          <a:p>
            <a:pPr indent="0" lvl="0" marL="457200" rtl="0" algn="l">
              <a:spcBef>
                <a:spcPts val="1200"/>
              </a:spcBef>
              <a:spcAft>
                <a:spcPts val="0"/>
              </a:spcAft>
              <a:buNone/>
            </a:pPr>
            <a:r>
              <a:rPr i="1" lang="en" sz="1500">
                <a:solidFill>
                  <a:schemeClr val="dk1"/>
                </a:solidFill>
              </a:rPr>
              <a:t>Getting started. That had two parts. First was carving out time to do it - in part convincing myself it should be a priority. Second was recruiting help so I could get it done. It involves a fair number of hours of research and creating</a:t>
            </a:r>
            <a:endParaRPr sz="1500">
              <a:solidFill>
                <a:schemeClr val="dk1"/>
              </a:solidFill>
            </a:endParaRPr>
          </a:p>
          <a:p>
            <a:pPr indent="0" lvl="0" marL="0" rtl="0" algn="l">
              <a:spcBef>
                <a:spcPts val="1200"/>
              </a:spcBef>
              <a:spcAft>
                <a:spcPts val="0"/>
              </a:spcAft>
              <a:buNone/>
            </a:pPr>
            <a:r>
              <a:rPr b="1" lang="en">
                <a:solidFill>
                  <a:schemeClr val="dk1"/>
                </a:solidFill>
              </a:rPr>
              <a:t>Time, capacity, and balancing responsibilities</a:t>
            </a:r>
            <a:endParaRPr b="1">
              <a:solidFill>
                <a:schemeClr val="dk1"/>
              </a:solidFill>
            </a:endParaRPr>
          </a:p>
          <a:p>
            <a:pPr indent="0" lvl="0" marL="457200" rtl="0" algn="l">
              <a:spcBef>
                <a:spcPts val="1200"/>
              </a:spcBef>
              <a:spcAft>
                <a:spcPts val="1200"/>
              </a:spcAft>
              <a:buNone/>
            </a:pPr>
            <a:r>
              <a:rPr i="1" lang="en" sz="1500">
                <a:solidFill>
                  <a:schemeClr val="dk1"/>
                </a:solidFill>
              </a:rPr>
              <a:t>Time commitment to implementing the action plan on top of teaching three courses per term.</a:t>
            </a:r>
            <a:endParaRPr>
              <a:solidFill>
                <a:schemeClr val="dk1"/>
              </a:solidFill>
            </a:endParaRPr>
          </a:p>
        </p:txBody>
      </p:sp>
      <p:sp>
        <p:nvSpPr>
          <p:cNvPr id="524" name="Google Shape;524;p77"/>
          <p:cNvSpPr txBox="1"/>
          <p:nvPr/>
        </p:nvSpPr>
        <p:spPr>
          <a:xfrm>
            <a:off x="6678600" y="4459225"/>
            <a:ext cx="8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aseline="30000" lang="en" sz="1200">
                <a:solidFill>
                  <a:schemeClr val="dk2"/>
                </a:solidFill>
                <a:latin typeface="Open Sans"/>
                <a:ea typeface="Open Sans"/>
                <a:cs typeface="Open Sans"/>
                <a:sym typeface="Open Sans"/>
              </a:rPr>
              <a:t>1</a:t>
            </a:r>
            <a:r>
              <a:rPr lang="en" sz="900">
                <a:solidFill>
                  <a:schemeClr val="dk2"/>
                </a:solidFill>
                <a:latin typeface="Open Sans"/>
                <a:ea typeface="Open Sans"/>
                <a:cs typeface="Open Sans"/>
                <a:sym typeface="Open Sans"/>
              </a:rPr>
              <a:t>EoY survey</a:t>
            </a:r>
            <a:endParaRPr/>
          </a:p>
        </p:txBody>
      </p:sp>
      <p:sp>
        <p:nvSpPr>
          <p:cNvPr id="525" name="Google Shape;525;p77"/>
          <p:cNvSpPr/>
          <p:nvPr/>
        </p:nvSpPr>
        <p:spPr>
          <a:xfrm>
            <a:off x="251400" y="2618700"/>
            <a:ext cx="8641200" cy="1430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52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7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t>What are some challenges that IE@OSU fellows face?</a:t>
            </a:r>
            <a:r>
              <a:rPr baseline="30000" lang="en" sz="2420"/>
              <a:t>1</a:t>
            </a:r>
            <a:endParaRPr baseline="30000" sz="2420"/>
          </a:p>
        </p:txBody>
      </p:sp>
      <p:sp>
        <p:nvSpPr>
          <p:cNvPr id="531" name="Google Shape;531;p7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Pushback</a:t>
            </a:r>
            <a:endParaRPr b="1">
              <a:solidFill>
                <a:schemeClr val="dk1"/>
              </a:solidFill>
            </a:endParaRPr>
          </a:p>
          <a:p>
            <a:pPr indent="0" lvl="0" marL="457200" rtl="0" algn="l">
              <a:spcBef>
                <a:spcPts val="1200"/>
              </a:spcBef>
              <a:spcAft>
                <a:spcPts val="0"/>
              </a:spcAft>
              <a:buNone/>
            </a:pPr>
            <a:r>
              <a:rPr i="1" lang="en" sz="1500">
                <a:solidFill>
                  <a:schemeClr val="dk1"/>
                </a:solidFill>
              </a:rPr>
              <a:t>Student resistance! Even though changes are constantly made through an equity lens, and actually benefit the students, that work is intangible to them and many see it as "different from what other classes do and therefore more difficult to adapt to". </a:t>
            </a:r>
            <a:endParaRPr>
              <a:solidFill>
                <a:schemeClr val="dk1"/>
              </a:solidFill>
            </a:endParaRPr>
          </a:p>
          <a:p>
            <a:pPr indent="0" lvl="0" marL="0" rtl="0" algn="l">
              <a:spcBef>
                <a:spcPts val="1200"/>
              </a:spcBef>
              <a:spcAft>
                <a:spcPts val="0"/>
              </a:spcAft>
              <a:buNone/>
            </a:pPr>
            <a:r>
              <a:rPr b="1" lang="en">
                <a:solidFill>
                  <a:schemeClr val="dk1"/>
                </a:solidFill>
              </a:rPr>
              <a:t>Institutional capital</a:t>
            </a:r>
            <a:endParaRPr b="1">
              <a:solidFill>
                <a:schemeClr val="dk1"/>
              </a:solidFill>
            </a:endParaRPr>
          </a:p>
          <a:p>
            <a:pPr indent="0" lvl="0" marL="457200" rtl="0" algn="l">
              <a:spcBef>
                <a:spcPts val="1200"/>
              </a:spcBef>
              <a:spcAft>
                <a:spcPts val="0"/>
              </a:spcAft>
              <a:buNone/>
            </a:pPr>
            <a:r>
              <a:rPr i="1" lang="en" sz="1500">
                <a:solidFill>
                  <a:schemeClr val="dk1"/>
                </a:solidFill>
              </a:rPr>
              <a:t>I think my project was unfortunately the wrong one to pick because I didn't have significant influence with faculty, and therefore lost steam.</a:t>
            </a:r>
            <a:endParaRPr b="1">
              <a:solidFill>
                <a:schemeClr val="dk1"/>
              </a:solidFill>
            </a:endParaRPr>
          </a:p>
          <a:p>
            <a:pPr indent="0" lvl="0" marL="457200" rtl="0" algn="l">
              <a:spcBef>
                <a:spcPts val="1200"/>
              </a:spcBef>
              <a:spcAft>
                <a:spcPts val="1200"/>
              </a:spcAft>
              <a:buNone/>
            </a:pPr>
            <a:r>
              <a:rPr i="1" lang="en" sz="1500">
                <a:solidFill>
                  <a:schemeClr val="dk1"/>
                </a:solidFill>
              </a:rPr>
              <a:t>Staying motivated to work against norms and without recognition.</a:t>
            </a:r>
            <a:endParaRPr>
              <a:solidFill>
                <a:schemeClr val="dk1"/>
              </a:solidFill>
            </a:endParaRPr>
          </a:p>
        </p:txBody>
      </p:sp>
      <p:sp>
        <p:nvSpPr>
          <p:cNvPr id="532" name="Google Shape;532;p78"/>
          <p:cNvSpPr txBox="1"/>
          <p:nvPr/>
        </p:nvSpPr>
        <p:spPr>
          <a:xfrm>
            <a:off x="6678600" y="4459225"/>
            <a:ext cx="84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aseline="30000" lang="en" sz="1200">
                <a:solidFill>
                  <a:schemeClr val="dk2"/>
                </a:solidFill>
                <a:latin typeface="Open Sans"/>
                <a:ea typeface="Open Sans"/>
                <a:cs typeface="Open Sans"/>
                <a:sym typeface="Open Sans"/>
              </a:rPr>
              <a:t>1</a:t>
            </a:r>
            <a:r>
              <a:rPr lang="en" sz="900">
                <a:solidFill>
                  <a:schemeClr val="dk2"/>
                </a:solidFill>
                <a:latin typeface="Open Sans"/>
                <a:ea typeface="Open Sans"/>
                <a:cs typeface="Open Sans"/>
                <a:sym typeface="Open Sans"/>
              </a:rPr>
              <a:t>EoY survey</a:t>
            </a:r>
            <a:endParaRPr/>
          </a:p>
        </p:txBody>
      </p:sp>
      <p:sp>
        <p:nvSpPr>
          <p:cNvPr id="533" name="Google Shape;533;p78"/>
          <p:cNvSpPr/>
          <p:nvPr/>
        </p:nvSpPr>
        <p:spPr>
          <a:xfrm>
            <a:off x="251400" y="2618700"/>
            <a:ext cx="8641200" cy="1430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53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were IE@OSU fellows proud of?</a:t>
            </a:r>
            <a:r>
              <a:rPr baseline="30000" lang="en"/>
              <a:t>1</a:t>
            </a:r>
            <a:endParaRPr baseline="30000"/>
          </a:p>
        </p:txBody>
      </p:sp>
      <p:sp>
        <p:nvSpPr>
          <p:cNvPr id="540" name="Google Shape;540;p79"/>
          <p:cNvSpPr txBox="1"/>
          <p:nvPr>
            <p:ph idx="1" type="body"/>
          </p:nvPr>
        </p:nvSpPr>
        <p:spPr>
          <a:xfrm>
            <a:off x="311700" y="1107250"/>
            <a:ext cx="8520600" cy="10557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i="1" lang="en">
                <a:solidFill>
                  <a:srgbClr val="000000"/>
                </a:solidFill>
              </a:rPr>
              <a:t>All the significant changes to my curriculum. The students have </a:t>
            </a:r>
            <a:r>
              <a:rPr b="1" i="1" lang="en">
                <a:solidFill>
                  <a:srgbClr val="000000"/>
                </a:solidFill>
              </a:rPr>
              <a:t>improved retention</a:t>
            </a:r>
            <a:r>
              <a:rPr i="1" lang="en">
                <a:solidFill>
                  <a:srgbClr val="000000"/>
                </a:solidFill>
              </a:rPr>
              <a:t> dramatically and I feel that their confidence and mental health have improved.</a:t>
            </a:r>
            <a:endParaRPr i="1">
              <a:solidFill>
                <a:srgbClr val="000000"/>
              </a:solidFill>
            </a:endParaRPr>
          </a:p>
        </p:txBody>
      </p:sp>
      <p:sp>
        <p:nvSpPr>
          <p:cNvPr id="541" name="Google Shape;541;p79"/>
          <p:cNvSpPr txBox="1"/>
          <p:nvPr/>
        </p:nvSpPr>
        <p:spPr>
          <a:xfrm>
            <a:off x="6259525" y="4459225"/>
            <a:ext cx="136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aseline="30000" lang="en" sz="1200">
                <a:solidFill>
                  <a:schemeClr val="dk2"/>
                </a:solidFill>
                <a:latin typeface="Open Sans"/>
                <a:ea typeface="Open Sans"/>
                <a:cs typeface="Open Sans"/>
                <a:sym typeface="Open Sans"/>
              </a:rPr>
              <a:t>1</a:t>
            </a:r>
            <a:r>
              <a:rPr lang="en" sz="900">
                <a:solidFill>
                  <a:schemeClr val="dk2"/>
                </a:solidFill>
                <a:latin typeface="Open Sans"/>
                <a:ea typeface="Open Sans"/>
                <a:cs typeface="Open Sans"/>
                <a:sym typeface="Open Sans"/>
              </a:rPr>
              <a:t>Retrospective survey</a:t>
            </a:r>
            <a:endParaRPr/>
          </a:p>
        </p:txBody>
      </p:sp>
      <p:sp>
        <p:nvSpPr>
          <p:cNvPr id="542" name="Google Shape;542;p79"/>
          <p:cNvSpPr txBox="1"/>
          <p:nvPr>
            <p:ph idx="1" type="body"/>
          </p:nvPr>
        </p:nvSpPr>
        <p:spPr>
          <a:xfrm>
            <a:off x="311700" y="2281038"/>
            <a:ext cx="8520600" cy="7620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i="1" lang="en">
                <a:solidFill>
                  <a:schemeClr val="dk1"/>
                </a:solidFill>
              </a:rPr>
              <a:t>Students sending thanks about the changes made to the courses I teach and noticing the changes as a </a:t>
            </a:r>
            <a:r>
              <a:rPr b="1" i="1" lang="en">
                <a:solidFill>
                  <a:schemeClr val="dk1"/>
                </a:solidFill>
              </a:rPr>
              <a:t>positive for their experience</a:t>
            </a:r>
            <a:r>
              <a:rPr i="1" lang="en">
                <a:solidFill>
                  <a:schemeClr val="dk1"/>
                </a:solidFill>
              </a:rPr>
              <a:t> in the course.</a:t>
            </a:r>
            <a:endParaRPr i="1">
              <a:solidFill>
                <a:srgbClr val="000000"/>
              </a:solidFill>
            </a:endParaRPr>
          </a:p>
        </p:txBody>
      </p:sp>
      <p:sp>
        <p:nvSpPr>
          <p:cNvPr id="543" name="Google Shape;543;p79"/>
          <p:cNvSpPr txBox="1"/>
          <p:nvPr>
            <p:ph idx="1" type="body"/>
          </p:nvPr>
        </p:nvSpPr>
        <p:spPr>
          <a:xfrm>
            <a:off x="311700" y="3161125"/>
            <a:ext cx="8520600" cy="16674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i="1" lang="en">
                <a:solidFill>
                  <a:srgbClr val="000000"/>
                </a:solidFill>
              </a:rPr>
              <a:t>I'm proud of the greater overall awareness I now have of issues that underrepresented students face, like implicit bias, microaggressions, and structural racism.  I feel I have been able to</a:t>
            </a:r>
            <a:r>
              <a:rPr b="1" i="1" lang="en">
                <a:solidFill>
                  <a:srgbClr val="000000"/>
                </a:solidFill>
              </a:rPr>
              <a:t> connect and empathize with students</a:t>
            </a:r>
            <a:r>
              <a:rPr i="1" lang="en">
                <a:solidFill>
                  <a:srgbClr val="000000"/>
                </a:solidFill>
              </a:rPr>
              <a:t> in ways that I didn't before the fellowship.</a:t>
            </a:r>
            <a:endParaRPr i="1">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How can we support fellows in creating change?</a:t>
            </a:r>
            <a:endParaRPr b="1" baseline="30000"/>
          </a:p>
        </p:txBody>
      </p:sp>
      <p:sp>
        <p:nvSpPr>
          <p:cNvPr id="550" name="Google Shape;550;p80"/>
          <p:cNvSpPr txBox="1"/>
          <p:nvPr>
            <p:ph idx="1" type="body"/>
          </p:nvPr>
        </p:nvSpPr>
        <p:spPr>
          <a:xfrm>
            <a:off x="329750" y="1333500"/>
            <a:ext cx="40521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b="1">
              <a:solidFill>
                <a:schemeClr val="dk1"/>
              </a:solidFill>
            </a:endParaRPr>
          </a:p>
          <a:p>
            <a:pPr indent="0" lvl="0" marL="0" rtl="0" algn="l">
              <a:spcBef>
                <a:spcPts val="1200"/>
              </a:spcBef>
              <a:spcAft>
                <a:spcPts val="0"/>
              </a:spcAft>
              <a:buNone/>
            </a:pPr>
            <a:r>
              <a:t/>
            </a:r>
            <a:endParaRPr b="1">
              <a:solidFill>
                <a:schemeClr val="dk1"/>
              </a:solidFill>
            </a:endParaRPr>
          </a:p>
          <a:p>
            <a:pPr indent="0" lvl="0" marL="0" rtl="0" algn="ctr">
              <a:spcBef>
                <a:spcPts val="1200"/>
              </a:spcBef>
              <a:spcAft>
                <a:spcPts val="0"/>
              </a:spcAft>
              <a:buNone/>
            </a:pPr>
            <a:r>
              <a:rPr b="1" lang="en">
                <a:solidFill>
                  <a:schemeClr val="dk1"/>
                </a:solidFill>
              </a:rPr>
              <a:t>Providing funding opportunities or personnel to offset the time and capacity challenges.</a:t>
            </a:r>
            <a:endParaRPr b="1">
              <a:solidFill>
                <a:schemeClr val="dk1"/>
              </a:solidFill>
            </a:endParaRPr>
          </a:p>
          <a:p>
            <a:pPr indent="0" lvl="0" marL="0" rtl="0" algn="ctr">
              <a:spcBef>
                <a:spcPts val="1200"/>
              </a:spcBef>
              <a:spcAft>
                <a:spcPts val="0"/>
              </a:spcAft>
              <a:buNone/>
            </a:pPr>
            <a:r>
              <a:rPr i="1" lang="en">
                <a:solidFill>
                  <a:schemeClr val="dk1"/>
                </a:solidFill>
              </a:rPr>
              <a:t>Honestly, time to work on implementing the plan. I would not be as far along if it was not for the graduate student supported by IE funding.</a:t>
            </a:r>
            <a:r>
              <a:rPr baseline="30000" i="1" lang="en">
                <a:solidFill>
                  <a:schemeClr val="dk1"/>
                </a:solidFill>
              </a:rPr>
              <a:t>1 </a:t>
            </a:r>
            <a:endParaRPr b="1" baseline="30000">
              <a:solidFill>
                <a:schemeClr val="dk1"/>
              </a:solidFill>
            </a:endParaRPr>
          </a:p>
          <a:p>
            <a:pPr indent="0" lvl="0" marL="457200" rtl="0" algn="l">
              <a:spcBef>
                <a:spcPts val="1200"/>
              </a:spcBef>
              <a:spcAft>
                <a:spcPts val="0"/>
              </a:spcAft>
              <a:buNone/>
            </a:pPr>
            <a:r>
              <a:t/>
            </a:r>
            <a:endParaRPr i="1">
              <a:solidFill>
                <a:schemeClr val="dk1"/>
              </a:solidFill>
            </a:endParaRPr>
          </a:p>
          <a:p>
            <a:pPr indent="0" lvl="0" marL="0" rtl="0" algn="l">
              <a:spcBef>
                <a:spcPts val="1200"/>
              </a:spcBef>
              <a:spcAft>
                <a:spcPts val="1200"/>
              </a:spcAft>
              <a:buNone/>
            </a:pPr>
            <a:r>
              <a:t/>
            </a:r>
            <a:endParaRPr b="1">
              <a:solidFill>
                <a:schemeClr val="dk1"/>
              </a:solidFill>
            </a:endParaRPr>
          </a:p>
        </p:txBody>
      </p:sp>
      <p:sp>
        <p:nvSpPr>
          <p:cNvPr id="551" name="Google Shape;551;p80"/>
          <p:cNvSpPr txBox="1"/>
          <p:nvPr>
            <p:ph idx="2" type="body"/>
          </p:nvPr>
        </p:nvSpPr>
        <p:spPr>
          <a:xfrm>
            <a:off x="4666750" y="1333500"/>
            <a:ext cx="41475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b="1">
              <a:solidFill>
                <a:schemeClr val="dk1"/>
              </a:solidFill>
            </a:endParaRPr>
          </a:p>
          <a:p>
            <a:pPr indent="0" lvl="0" marL="0" rtl="0" algn="l">
              <a:spcBef>
                <a:spcPts val="1200"/>
              </a:spcBef>
              <a:spcAft>
                <a:spcPts val="0"/>
              </a:spcAft>
              <a:buNone/>
            </a:pPr>
            <a:r>
              <a:t/>
            </a:r>
            <a:endParaRPr b="1">
              <a:solidFill>
                <a:schemeClr val="dk1"/>
              </a:solidFill>
            </a:endParaRPr>
          </a:p>
          <a:p>
            <a:pPr indent="0" lvl="0" marL="0" rtl="0" algn="ctr">
              <a:spcBef>
                <a:spcPts val="1200"/>
              </a:spcBef>
              <a:spcAft>
                <a:spcPts val="0"/>
              </a:spcAft>
              <a:buClr>
                <a:schemeClr val="dk1"/>
              </a:buClr>
              <a:buSzPts val="1100"/>
              <a:buFont typeface="Arial"/>
              <a:buNone/>
            </a:pPr>
            <a:r>
              <a:rPr b="1" lang="en">
                <a:solidFill>
                  <a:schemeClr val="dk1"/>
                </a:solidFill>
              </a:rPr>
              <a:t>Maintaining a faculty community across STEM disciplines and institutions around IE.</a:t>
            </a:r>
            <a:endParaRPr b="1">
              <a:solidFill>
                <a:schemeClr val="dk1"/>
              </a:solidFill>
            </a:endParaRPr>
          </a:p>
          <a:p>
            <a:pPr indent="0" lvl="0" marL="0" rtl="0" algn="ctr">
              <a:spcBef>
                <a:spcPts val="1200"/>
              </a:spcBef>
              <a:spcAft>
                <a:spcPts val="1200"/>
              </a:spcAft>
              <a:buClr>
                <a:schemeClr val="dk1"/>
              </a:buClr>
              <a:buSzPts val="1100"/>
              <a:buFont typeface="Arial"/>
              <a:buNone/>
            </a:pPr>
            <a:r>
              <a:rPr i="1" lang="en">
                <a:solidFill>
                  <a:schemeClr val="dk1"/>
                </a:solidFill>
              </a:rPr>
              <a:t>Finally I think it would be fabulous to have occasional "office hours" or "social hours" where IE fellows from various cohorts can come together to ask questions / share new things, etc. Or even just an email listserv.</a:t>
            </a:r>
            <a:r>
              <a:rPr baseline="30000" i="1" lang="en">
                <a:solidFill>
                  <a:schemeClr val="dk1"/>
                </a:solidFill>
              </a:rPr>
              <a:t>2</a:t>
            </a:r>
            <a:endParaRPr>
              <a:solidFill>
                <a:schemeClr val="dk1"/>
              </a:solidFill>
            </a:endParaRPr>
          </a:p>
        </p:txBody>
      </p:sp>
      <p:pic>
        <p:nvPicPr>
          <p:cNvPr id="552" name="Google Shape;552;p80"/>
          <p:cNvPicPr preferRelativeResize="0"/>
          <p:nvPr/>
        </p:nvPicPr>
        <p:blipFill>
          <a:blip r:embed="rId3">
            <a:alphaModFix/>
          </a:blip>
          <a:stretch>
            <a:fillRect/>
          </a:stretch>
        </p:blipFill>
        <p:spPr>
          <a:xfrm>
            <a:off x="1844499" y="1088294"/>
            <a:ext cx="1022607" cy="1022613"/>
          </a:xfrm>
          <a:prstGeom prst="rect">
            <a:avLst/>
          </a:prstGeom>
          <a:noFill/>
          <a:ln>
            <a:noFill/>
          </a:ln>
        </p:spPr>
      </p:pic>
      <p:pic>
        <p:nvPicPr>
          <p:cNvPr id="553" name="Google Shape;553;p80"/>
          <p:cNvPicPr preferRelativeResize="0"/>
          <p:nvPr/>
        </p:nvPicPr>
        <p:blipFill>
          <a:blip r:embed="rId4">
            <a:alphaModFix/>
          </a:blip>
          <a:stretch>
            <a:fillRect/>
          </a:stretch>
        </p:blipFill>
        <p:spPr>
          <a:xfrm>
            <a:off x="6194080" y="1053175"/>
            <a:ext cx="1092844" cy="1092850"/>
          </a:xfrm>
          <a:prstGeom prst="rect">
            <a:avLst/>
          </a:prstGeom>
          <a:noFill/>
          <a:ln>
            <a:noFill/>
          </a:ln>
        </p:spPr>
      </p:pic>
      <p:sp>
        <p:nvSpPr>
          <p:cNvPr id="554" name="Google Shape;554;p80"/>
          <p:cNvSpPr txBox="1"/>
          <p:nvPr/>
        </p:nvSpPr>
        <p:spPr>
          <a:xfrm>
            <a:off x="6808175" y="4449275"/>
            <a:ext cx="848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aseline="30000" lang="en" sz="1200">
                <a:solidFill>
                  <a:schemeClr val="dk2"/>
                </a:solidFill>
                <a:latin typeface="Open Sans"/>
                <a:ea typeface="Open Sans"/>
                <a:cs typeface="Open Sans"/>
                <a:sym typeface="Open Sans"/>
              </a:rPr>
              <a:t>1</a:t>
            </a:r>
            <a:r>
              <a:rPr lang="en" sz="900">
                <a:solidFill>
                  <a:schemeClr val="dk2"/>
                </a:solidFill>
                <a:latin typeface="Open Sans"/>
                <a:ea typeface="Open Sans"/>
                <a:cs typeface="Open Sans"/>
                <a:sym typeface="Open Sans"/>
              </a:rPr>
              <a:t>EoY survey</a:t>
            </a:r>
            <a:endParaRPr sz="900">
              <a:solidFill>
                <a:schemeClr val="dk2"/>
              </a:solidFill>
              <a:latin typeface="Open Sans"/>
              <a:ea typeface="Open Sans"/>
              <a:cs typeface="Open Sans"/>
              <a:sym typeface="Open Sans"/>
            </a:endParaRPr>
          </a:p>
          <a:p>
            <a:pPr indent="0" lvl="0" marL="0" rtl="0" algn="l">
              <a:spcBef>
                <a:spcPts val="0"/>
              </a:spcBef>
              <a:spcAft>
                <a:spcPts val="0"/>
              </a:spcAft>
              <a:buNone/>
            </a:pPr>
            <a:r>
              <a:rPr baseline="30000" lang="en" sz="900">
                <a:solidFill>
                  <a:schemeClr val="dk2"/>
                </a:solidFill>
                <a:latin typeface="Open Sans"/>
                <a:ea typeface="Open Sans"/>
                <a:cs typeface="Open Sans"/>
                <a:sym typeface="Open Sans"/>
              </a:rPr>
              <a:t>2</a:t>
            </a:r>
            <a:r>
              <a:rPr lang="en" sz="900">
                <a:solidFill>
                  <a:schemeClr val="dk2"/>
                </a:solidFill>
                <a:latin typeface="Open Sans"/>
                <a:ea typeface="Open Sans"/>
                <a:cs typeface="Open Sans"/>
                <a:sym typeface="Open Sans"/>
              </a:rPr>
              <a:t>EoA survey</a:t>
            </a:r>
            <a:endParaRPr sz="900">
              <a:solidFill>
                <a:schemeClr val="dk2"/>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Key takeaways</a:t>
            </a:r>
            <a:endParaRPr/>
          </a:p>
        </p:txBody>
      </p:sp>
      <p:sp>
        <p:nvSpPr>
          <p:cNvPr id="561" name="Google Shape;561;p8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a:pPr>
            <a:r>
              <a:rPr lang="en">
                <a:solidFill>
                  <a:schemeClr val="dk1"/>
                </a:solidFill>
              </a:rPr>
              <a:t>Fellows became effective change-makers in their spheres of influence </a:t>
            </a:r>
            <a:endParaRPr>
              <a:solidFill>
                <a:schemeClr val="dk1"/>
              </a:solidFill>
            </a:endParaRPr>
          </a:p>
          <a:p>
            <a:pPr indent="-342900" lvl="0" marL="457200" rtl="0" algn="l">
              <a:spcBef>
                <a:spcPts val="1000"/>
              </a:spcBef>
              <a:spcAft>
                <a:spcPts val="0"/>
              </a:spcAft>
              <a:buClr>
                <a:schemeClr val="dk1"/>
              </a:buClr>
              <a:buSzPts val="1800"/>
              <a:buAutoNum type="arabicPeriod"/>
            </a:pPr>
            <a:r>
              <a:rPr lang="en">
                <a:solidFill>
                  <a:schemeClr val="dk1"/>
                </a:solidFill>
              </a:rPr>
              <a:t>IE@OSU supported fellows to develop their own understanding of and ability to take action, as well as a community of changemakers.</a:t>
            </a:r>
            <a:endParaRPr>
              <a:solidFill>
                <a:schemeClr val="dk1"/>
              </a:solidFill>
            </a:endParaRPr>
          </a:p>
          <a:p>
            <a:pPr indent="-342900" lvl="0" marL="457200" rtl="0" algn="l">
              <a:spcBef>
                <a:spcPts val="1000"/>
              </a:spcBef>
              <a:spcAft>
                <a:spcPts val="1000"/>
              </a:spcAft>
              <a:buClr>
                <a:schemeClr val="dk1"/>
              </a:buClr>
              <a:buSzPts val="1800"/>
              <a:buAutoNum type="arabicPeriod"/>
            </a:pPr>
            <a:r>
              <a:rPr lang="en">
                <a:solidFill>
                  <a:schemeClr val="dk1"/>
                </a:solidFill>
              </a:rPr>
              <a:t>Fellows have persisted in creating change, in increasingly broader spheres of influence at their institutions.</a:t>
            </a:r>
            <a:endParaRPr>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82"/>
          <p:cNvSpPr txBox="1"/>
          <p:nvPr>
            <p:ph type="ctrTitle"/>
          </p:nvPr>
        </p:nvSpPr>
        <p:spPr>
          <a:xfrm>
            <a:off x="311700" y="2379901"/>
            <a:ext cx="8520600" cy="1582200"/>
          </a:xfrm>
          <a:prstGeom prst="rect">
            <a:avLst/>
          </a:prstGeom>
        </p:spPr>
        <p:txBody>
          <a:bodyPr anchorCtr="0" anchor="ctr" bIns="91425" lIns="91425" spcFirstLastPara="1" rIns="91425" wrap="square" tIns="91425">
            <a:noAutofit/>
          </a:bodyPr>
          <a:lstStyle/>
          <a:p>
            <a:pPr indent="0" lvl="0" marL="0" rtl="0" algn="ctr">
              <a:lnSpc>
                <a:spcPct val="115000"/>
              </a:lnSpc>
              <a:spcBef>
                <a:spcPts val="640"/>
              </a:spcBef>
              <a:spcAft>
                <a:spcPts val="1200"/>
              </a:spcAft>
              <a:buNone/>
            </a:pPr>
            <a:r>
              <a:rPr b="1" lang="en" sz="2900">
                <a:solidFill>
                  <a:srgbClr val="3F3F3F"/>
                </a:solidFill>
              </a:rPr>
              <a:t>Looking forward: Now what?</a:t>
            </a:r>
            <a:endParaRPr b="1" sz="2900">
              <a:solidFill>
                <a:srgbClr val="3F3F3F"/>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We asked AI…</a:t>
            </a:r>
            <a:endParaRPr/>
          </a:p>
          <a:p>
            <a:pPr indent="0" lvl="0" marL="0" rtl="0" algn="ctr">
              <a:spcBef>
                <a:spcPts val="0"/>
              </a:spcBef>
              <a:spcAft>
                <a:spcPts val="0"/>
              </a:spcAft>
              <a:buNone/>
            </a:pPr>
            <a:r>
              <a:rPr lang="en"/>
              <a:t>What does the Future of DEI look like in America?</a:t>
            </a:r>
            <a:endParaRPr/>
          </a:p>
        </p:txBody>
      </p:sp>
      <p:pic>
        <p:nvPicPr>
          <p:cNvPr id="573" name="Google Shape;573;p83"/>
          <p:cNvPicPr preferRelativeResize="0"/>
          <p:nvPr/>
        </p:nvPicPr>
        <p:blipFill>
          <a:blip r:embed="rId3">
            <a:alphaModFix/>
          </a:blip>
          <a:stretch>
            <a:fillRect/>
          </a:stretch>
        </p:blipFill>
        <p:spPr>
          <a:xfrm>
            <a:off x="1210763" y="1340813"/>
            <a:ext cx="7096125" cy="286702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7" name="Shape 577"/>
        <p:cNvGrpSpPr/>
        <p:nvPr/>
      </p:nvGrpSpPr>
      <p:grpSpPr>
        <a:xfrm>
          <a:off x="0" y="0"/>
          <a:ext cx="0" cy="0"/>
          <a:chOff x="0" y="0"/>
          <a:chExt cx="0" cy="0"/>
        </a:xfrm>
      </p:grpSpPr>
      <p:sp>
        <p:nvSpPr>
          <p:cNvPr id="578" name="Google Shape;578;p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 for the Day</a:t>
            </a:r>
            <a:endParaRPr/>
          </a:p>
        </p:txBody>
      </p:sp>
      <p:sp>
        <p:nvSpPr>
          <p:cNvPr id="579" name="Google Shape;579;p8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1600">
                <a:solidFill>
                  <a:srgbClr val="B7B7B7"/>
                </a:solidFill>
              </a:rPr>
              <a:t>9:30 - 9:45 am</a:t>
            </a:r>
            <a:r>
              <a:rPr lang="en" sz="1600">
                <a:solidFill>
                  <a:srgbClr val="B7B7B7"/>
                </a:solidFill>
              </a:rPr>
              <a:t>		Welcome</a:t>
            </a:r>
            <a:endParaRPr sz="1600">
              <a:solidFill>
                <a:srgbClr val="B7B7B7"/>
              </a:solidFill>
            </a:endParaRPr>
          </a:p>
          <a:p>
            <a:pPr indent="0" lvl="0" marL="0" rtl="0" algn="l">
              <a:spcBef>
                <a:spcPts val="0"/>
              </a:spcBef>
              <a:spcAft>
                <a:spcPts val="0"/>
              </a:spcAft>
              <a:buNone/>
            </a:pPr>
            <a:r>
              <a:rPr b="1" lang="en" sz="1600">
                <a:solidFill>
                  <a:srgbClr val="B7B7B7"/>
                </a:solidFill>
              </a:rPr>
              <a:t>9:45 - 10:30 am </a:t>
            </a:r>
            <a:r>
              <a:rPr lang="en" sz="1600">
                <a:solidFill>
                  <a:srgbClr val="B7B7B7"/>
                </a:solidFill>
              </a:rPr>
              <a:t>	Introduction to IE@OSU Project</a:t>
            </a:r>
            <a:endParaRPr sz="1600">
              <a:solidFill>
                <a:srgbClr val="B7B7B7"/>
              </a:solidFill>
            </a:endParaRPr>
          </a:p>
          <a:p>
            <a:pPr indent="0" lvl="0" marL="0" rtl="0" algn="l">
              <a:spcBef>
                <a:spcPts val="0"/>
              </a:spcBef>
              <a:spcAft>
                <a:spcPts val="0"/>
              </a:spcAft>
              <a:buNone/>
            </a:pPr>
            <a:r>
              <a:rPr b="1" lang="en" sz="1600">
                <a:solidFill>
                  <a:srgbClr val="B7B7B7"/>
                </a:solidFill>
              </a:rPr>
              <a:t>10:30 - 10:45 am</a:t>
            </a:r>
            <a:r>
              <a:rPr lang="en" sz="1600">
                <a:solidFill>
                  <a:srgbClr val="B7B7B7"/>
                </a:solidFill>
              </a:rPr>
              <a:t>	Break</a:t>
            </a:r>
            <a:endParaRPr sz="1600">
              <a:solidFill>
                <a:srgbClr val="B7B7B7"/>
              </a:solidFill>
            </a:endParaRPr>
          </a:p>
          <a:p>
            <a:pPr indent="0" lvl="0" marL="0" rtl="0" algn="l">
              <a:spcBef>
                <a:spcPts val="0"/>
              </a:spcBef>
              <a:spcAft>
                <a:spcPts val="0"/>
              </a:spcAft>
              <a:buNone/>
            </a:pPr>
            <a:r>
              <a:rPr b="1" lang="en" sz="1600">
                <a:solidFill>
                  <a:srgbClr val="B7B7B7"/>
                </a:solidFill>
              </a:rPr>
              <a:t>10:45 - 11:30 am </a:t>
            </a:r>
            <a:r>
              <a:rPr lang="en" sz="1600">
                <a:solidFill>
                  <a:srgbClr val="B7B7B7"/>
                </a:solidFill>
              </a:rPr>
              <a:t>	Experience a moment in the IE Academy</a:t>
            </a:r>
            <a:r>
              <a:rPr b="1" lang="en" sz="1600">
                <a:solidFill>
                  <a:srgbClr val="B7B7B7"/>
                </a:solidFill>
              </a:rPr>
              <a:t> </a:t>
            </a:r>
            <a:endParaRPr sz="1600">
              <a:solidFill>
                <a:srgbClr val="B7B7B7"/>
              </a:solidFill>
            </a:endParaRPr>
          </a:p>
          <a:p>
            <a:pPr indent="0" lvl="0" marL="0" rtl="0" algn="l">
              <a:spcBef>
                <a:spcPts val="0"/>
              </a:spcBef>
              <a:spcAft>
                <a:spcPts val="0"/>
              </a:spcAft>
              <a:buNone/>
            </a:pPr>
            <a:r>
              <a:rPr b="1" lang="en" sz="1600">
                <a:solidFill>
                  <a:srgbClr val="B7B7B7"/>
                </a:solidFill>
              </a:rPr>
              <a:t>11:30 - 11:40 am 	</a:t>
            </a:r>
            <a:r>
              <a:rPr lang="en" sz="1600">
                <a:solidFill>
                  <a:srgbClr val="B7B7B7"/>
                </a:solidFill>
              </a:rPr>
              <a:t>Break</a:t>
            </a:r>
            <a:endParaRPr b="1" sz="1600">
              <a:solidFill>
                <a:srgbClr val="B7B7B7"/>
              </a:solidFill>
            </a:endParaRPr>
          </a:p>
          <a:p>
            <a:pPr indent="0" lvl="0" marL="0" rtl="0" algn="l">
              <a:spcBef>
                <a:spcPts val="0"/>
              </a:spcBef>
              <a:spcAft>
                <a:spcPts val="0"/>
              </a:spcAft>
              <a:buNone/>
            </a:pPr>
            <a:r>
              <a:rPr b="1" lang="en" sz="1600">
                <a:solidFill>
                  <a:srgbClr val="B7B7B7"/>
                </a:solidFill>
              </a:rPr>
              <a:t>11:40 - 12:15 pm</a:t>
            </a:r>
            <a:r>
              <a:rPr lang="en" sz="1600">
                <a:solidFill>
                  <a:srgbClr val="B7B7B7"/>
                </a:solidFill>
              </a:rPr>
              <a:t>	Evaluation Findings: Impact over Years </a:t>
            </a:r>
            <a:endParaRPr sz="1600">
              <a:solidFill>
                <a:srgbClr val="B7B7B7"/>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b="1" lang="en" sz="1600">
                <a:solidFill>
                  <a:schemeClr val="dk1"/>
                </a:solidFill>
              </a:rPr>
              <a:t>12:15 - 1:10 pm</a:t>
            </a:r>
            <a:r>
              <a:rPr lang="en" sz="1600">
                <a:solidFill>
                  <a:schemeClr val="dk1"/>
                </a:solidFill>
              </a:rPr>
              <a:t>	Lunch</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b="1" lang="en" sz="1600">
                <a:solidFill>
                  <a:schemeClr val="dk1"/>
                </a:solidFill>
              </a:rPr>
              <a:t>1:10 - 2:00 pm </a:t>
            </a:r>
            <a:r>
              <a:rPr lang="en" sz="1600">
                <a:solidFill>
                  <a:schemeClr val="dk1"/>
                </a:solidFill>
              </a:rPr>
              <a:t> 	IE@OSU Faculty Fellows Panel</a:t>
            </a:r>
            <a:endParaRPr sz="1600">
              <a:solidFill>
                <a:schemeClr val="dk1"/>
              </a:solidFill>
            </a:endParaRPr>
          </a:p>
          <a:p>
            <a:pPr indent="0" lvl="0" marL="0" rtl="0" algn="l">
              <a:spcBef>
                <a:spcPts val="0"/>
              </a:spcBef>
              <a:spcAft>
                <a:spcPts val="0"/>
              </a:spcAft>
              <a:buNone/>
            </a:pPr>
            <a:r>
              <a:rPr b="1" lang="en" sz="1600">
                <a:solidFill>
                  <a:schemeClr val="dk1"/>
                </a:solidFill>
              </a:rPr>
              <a:t>2:00 - 2:50 pm		</a:t>
            </a:r>
            <a:r>
              <a:rPr lang="en" sz="1600">
                <a:solidFill>
                  <a:schemeClr val="dk1"/>
                </a:solidFill>
              </a:rPr>
              <a:t>Looking Forward</a:t>
            </a:r>
            <a:endParaRPr sz="1600">
              <a:solidFill>
                <a:schemeClr val="dk1"/>
              </a:solidFill>
            </a:endParaRPr>
          </a:p>
          <a:p>
            <a:pPr indent="0" lvl="0" marL="0" rtl="0" algn="l">
              <a:spcBef>
                <a:spcPts val="0"/>
              </a:spcBef>
              <a:spcAft>
                <a:spcPts val="0"/>
              </a:spcAft>
              <a:buClr>
                <a:schemeClr val="dk1"/>
              </a:buClr>
              <a:buSzPts val="1100"/>
              <a:buFont typeface="Arial"/>
              <a:buNone/>
            </a:pPr>
            <a:r>
              <a:rPr b="1" lang="en" sz="1600">
                <a:solidFill>
                  <a:schemeClr val="dk1"/>
                </a:solidFill>
              </a:rPr>
              <a:t>2:50 - 3:00 pm</a:t>
            </a:r>
            <a:r>
              <a:rPr lang="en" sz="1600">
                <a:solidFill>
                  <a:schemeClr val="dk1"/>
                </a:solidFill>
              </a:rPr>
              <a:t>		Closing Remarks</a:t>
            </a:r>
            <a:endParaRPr sz="1600">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4" name="Shape 584"/>
        <p:cNvGrpSpPr/>
        <p:nvPr/>
      </p:nvGrpSpPr>
      <p:grpSpPr>
        <a:xfrm>
          <a:off x="0" y="0"/>
          <a:ext cx="0" cy="0"/>
          <a:chOff x="0" y="0"/>
          <a:chExt cx="0" cy="0"/>
        </a:xfrm>
      </p:grpSpPr>
      <p:sp>
        <p:nvSpPr>
          <p:cNvPr id="585" name="Google Shape;585;p85"/>
          <p:cNvSpPr txBox="1"/>
          <p:nvPr>
            <p:ph type="title"/>
          </p:nvPr>
        </p:nvSpPr>
        <p:spPr>
          <a:xfrm>
            <a:off x="311700" y="333769"/>
            <a:ext cx="852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Lunch break (</a:t>
            </a:r>
            <a:r>
              <a:rPr i="1" lang="en"/>
              <a:t>12:15-1:10 pm</a:t>
            </a:r>
            <a:r>
              <a:rPr lang="en"/>
              <a:t>)</a:t>
            </a:r>
            <a:endParaRPr/>
          </a:p>
        </p:txBody>
      </p:sp>
      <p:sp>
        <p:nvSpPr>
          <p:cNvPr id="586" name="Google Shape;586;p85"/>
          <p:cNvSpPr txBox="1"/>
          <p:nvPr>
            <p:ph idx="1" type="body"/>
          </p:nvPr>
        </p:nvSpPr>
        <p:spPr>
          <a:xfrm>
            <a:off x="311700" y="864356"/>
            <a:ext cx="8520600" cy="2562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87" name="Google Shape;587;p85"/>
          <p:cNvPicPr preferRelativeResize="0"/>
          <p:nvPr/>
        </p:nvPicPr>
        <p:blipFill>
          <a:blip r:embed="rId3">
            <a:alphaModFix/>
          </a:blip>
          <a:stretch>
            <a:fillRect/>
          </a:stretch>
        </p:blipFill>
        <p:spPr>
          <a:xfrm>
            <a:off x="2190750" y="1695366"/>
            <a:ext cx="3571875" cy="267890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2" name="Shape 592"/>
        <p:cNvGrpSpPr/>
        <p:nvPr/>
      </p:nvGrpSpPr>
      <p:grpSpPr>
        <a:xfrm>
          <a:off x="0" y="0"/>
          <a:ext cx="0" cy="0"/>
          <a:chOff x="0" y="0"/>
          <a:chExt cx="0" cy="0"/>
        </a:xfrm>
      </p:grpSpPr>
      <p:sp>
        <p:nvSpPr>
          <p:cNvPr id="593" name="Google Shape;593;p86"/>
          <p:cNvSpPr txBox="1"/>
          <p:nvPr>
            <p:ph type="ctrTitle"/>
          </p:nvPr>
        </p:nvSpPr>
        <p:spPr>
          <a:xfrm>
            <a:off x="311700" y="2379901"/>
            <a:ext cx="8520600" cy="1582200"/>
          </a:xfrm>
          <a:prstGeom prst="rect">
            <a:avLst/>
          </a:prstGeom>
        </p:spPr>
        <p:txBody>
          <a:bodyPr anchorCtr="0" anchor="ctr" bIns="91425" lIns="91425" spcFirstLastPara="1" rIns="91425" wrap="square" tIns="91425">
            <a:noAutofit/>
          </a:bodyPr>
          <a:lstStyle/>
          <a:p>
            <a:pPr indent="0" lvl="0" marL="0" rtl="0" algn="ctr">
              <a:lnSpc>
                <a:spcPct val="115000"/>
              </a:lnSpc>
              <a:spcBef>
                <a:spcPts val="640"/>
              </a:spcBef>
              <a:spcAft>
                <a:spcPts val="1200"/>
              </a:spcAft>
              <a:buNone/>
            </a:pPr>
            <a:r>
              <a:rPr b="1" lang="en" sz="2900">
                <a:solidFill>
                  <a:srgbClr val="3F3F3F"/>
                </a:solidFill>
              </a:rPr>
              <a:t>IE@OSU Faculty Fellows Panel Discussion</a:t>
            </a:r>
            <a:endParaRPr b="1" sz="2900">
              <a:solidFill>
                <a:srgbClr val="3F3F3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2" name="Shape 162"/>
        <p:cNvGrpSpPr/>
        <p:nvPr/>
      </p:nvGrpSpPr>
      <p:grpSpPr>
        <a:xfrm>
          <a:off x="0" y="0"/>
          <a:ext cx="0" cy="0"/>
          <a:chOff x="0" y="0"/>
          <a:chExt cx="0" cy="0"/>
        </a:xfrm>
      </p:grpSpPr>
      <p:sp>
        <p:nvSpPr>
          <p:cNvPr id="163" name="Google Shape;163;p33"/>
          <p:cNvSpPr/>
          <p:nvPr/>
        </p:nvSpPr>
        <p:spPr>
          <a:xfrm>
            <a:off x="7679125" y="4007981"/>
            <a:ext cx="1342500" cy="1061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3"/>
          <p:cNvSpPr txBox="1"/>
          <p:nvPr>
            <p:ph type="title"/>
          </p:nvPr>
        </p:nvSpPr>
        <p:spPr>
          <a:xfrm>
            <a:off x="457200" y="205987"/>
            <a:ext cx="8229600" cy="766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D73F09"/>
              </a:buClr>
              <a:buSzPts val="3959"/>
              <a:buFont typeface="Calibri"/>
              <a:buNone/>
            </a:pPr>
            <a:r>
              <a:rPr lang="en" sz="3959"/>
              <a:t>Summit Goals</a:t>
            </a:r>
            <a:endParaRPr/>
          </a:p>
        </p:txBody>
      </p:sp>
      <p:sp>
        <p:nvSpPr>
          <p:cNvPr id="165" name="Google Shape;165;p33"/>
          <p:cNvSpPr txBox="1"/>
          <p:nvPr>
            <p:ph idx="4294967295" type="body"/>
          </p:nvPr>
        </p:nvSpPr>
        <p:spPr>
          <a:xfrm>
            <a:off x="0" y="972563"/>
            <a:ext cx="9144000" cy="4171200"/>
          </a:xfrm>
          <a:prstGeom prst="rect">
            <a:avLst/>
          </a:prstGeom>
          <a:solidFill>
            <a:schemeClr val="lt1"/>
          </a:solidFill>
          <a:ln>
            <a:noFill/>
          </a:ln>
        </p:spPr>
        <p:txBody>
          <a:bodyPr anchorCtr="0" anchor="t" bIns="45700" lIns="91425" spcFirstLastPara="1" rIns="91425" wrap="square" tIns="45700">
            <a:normAutofit/>
          </a:bodyPr>
          <a:lstStyle/>
          <a:p>
            <a:pPr indent="0" lvl="1" marL="457200" rtl="0" algn="l">
              <a:lnSpc>
                <a:spcPct val="100000"/>
              </a:lnSpc>
              <a:spcBef>
                <a:spcPts val="0"/>
              </a:spcBef>
              <a:spcAft>
                <a:spcPts val="0"/>
              </a:spcAft>
              <a:buClr>
                <a:schemeClr val="dk1"/>
              </a:buClr>
              <a:buSzPts val="1960"/>
              <a:buNone/>
            </a:pPr>
            <a:r>
              <a:rPr b="1" lang="en" sz="1960">
                <a:solidFill>
                  <a:schemeClr val="dk1"/>
                </a:solidFill>
              </a:rPr>
              <a:t>Through participation in this Summit, we hope to:</a:t>
            </a:r>
            <a:endParaRPr b="1">
              <a:solidFill>
                <a:schemeClr val="dk1"/>
              </a:solidFill>
            </a:endParaRPr>
          </a:p>
          <a:p>
            <a:pPr indent="0" lvl="0" marL="914400" rtl="0" algn="l">
              <a:spcBef>
                <a:spcPts val="0"/>
              </a:spcBef>
              <a:spcAft>
                <a:spcPts val="0"/>
              </a:spcAft>
              <a:buNone/>
            </a:pPr>
            <a:r>
              <a:t/>
            </a:r>
            <a:endParaRPr sz="1850">
              <a:solidFill>
                <a:schemeClr val="dk1"/>
              </a:solidFill>
            </a:endParaRPr>
          </a:p>
          <a:p>
            <a:pPr indent="-346075" lvl="1" marL="914400" rtl="0" algn="l">
              <a:spcBef>
                <a:spcPts val="0"/>
              </a:spcBef>
              <a:spcAft>
                <a:spcPts val="0"/>
              </a:spcAft>
              <a:buClr>
                <a:schemeClr val="dk1"/>
              </a:buClr>
              <a:buSzPts val="1850"/>
              <a:buChar char="•"/>
            </a:pPr>
            <a:r>
              <a:rPr lang="en" sz="1900"/>
              <a:t>Celebrate/Share the successes of IE@OSU</a:t>
            </a:r>
            <a:endParaRPr sz="1900"/>
          </a:p>
          <a:p>
            <a:pPr indent="-346075" lvl="1" marL="914400" rtl="0" algn="l">
              <a:lnSpc>
                <a:spcPct val="100000"/>
              </a:lnSpc>
              <a:spcBef>
                <a:spcPts val="0"/>
              </a:spcBef>
              <a:spcAft>
                <a:spcPts val="0"/>
              </a:spcAft>
              <a:buClr>
                <a:schemeClr val="dk1"/>
              </a:buClr>
              <a:buSzPts val="1850"/>
              <a:buChar char="•"/>
            </a:pPr>
            <a:r>
              <a:rPr lang="en" sz="1900"/>
              <a:t>Reconnect with critical friends and ensure alignment with the strategic plan </a:t>
            </a:r>
            <a:endParaRPr sz="1900"/>
          </a:p>
          <a:p>
            <a:pPr indent="-346075" lvl="1" marL="914400" rtl="0" algn="l">
              <a:spcBef>
                <a:spcPts val="0"/>
              </a:spcBef>
              <a:spcAft>
                <a:spcPts val="0"/>
              </a:spcAft>
              <a:buClr>
                <a:schemeClr val="dk1"/>
              </a:buClr>
              <a:buSzPts val="1850"/>
              <a:buChar char="•"/>
            </a:pPr>
            <a:r>
              <a:rPr lang="en" sz="1900"/>
              <a:t>Understand the power &amp; process of the IE Academy </a:t>
            </a:r>
            <a:endParaRPr sz="1900"/>
          </a:p>
          <a:p>
            <a:pPr indent="-346075" lvl="1" marL="914400" rtl="0" algn="l">
              <a:spcBef>
                <a:spcPts val="0"/>
              </a:spcBef>
              <a:spcAft>
                <a:spcPts val="0"/>
              </a:spcAft>
              <a:buClr>
                <a:schemeClr val="dk1"/>
              </a:buClr>
              <a:buSzPts val="1850"/>
              <a:buChar char="•"/>
            </a:pPr>
            <a:r>
              <a:rPr lang="en" sz="1900"/>
              <a:t>Explore data from past and present</a:t>
            </a:r>
            <a:endParaRPr sz="1900"/>
          </a:p>
          <a:p>
            <a:pPr indent="-346075" lvl="1" marL="914400" rtl="0" algn="l">
              <a:spcBef>
                <a:spcPts val="0"/>
              </a:spcBef>
              <a:spcAft>
                <a:spcPts val="0"/>
              </a:spcAft>
              <a:buClr>
                <a:schemeClr val="dk1"/>
              </a:buClr>
              <a:buSzPts val="1850"/>
              <a:buChar char="•"/>
            </a:pPr>
            <a:r>
              <a:rPr lang="en" sz="1900"/>
              <a:t>Re-energize/motivate the people who are trying to make a difference</a:t>
            </a:r>
            <a:endParaRPr sz="1900"/>
          </a:p>
          <a:p>
            <a:pPr indent="-342900" lvl="1" marL="914400" rtl="0" algn="l">
              <a:lnSpc>
                <a:spcPct val="100000"/>
              </a:lnSpc>
              <a:spcBef>
                <a:spcPts val="0"/>
              </a:spcBef>
              <a:spcAft>
                <a:spcPts val="0"/>
              </a:spcAft>
              <a:buClr>
                <a:schemeClr val="dk1"/>
              </a:buClr>
              <a:buSzPts val="1800"/>
              <a:buChar char="•"/>
            </a:pPr>
            <a:r>
              <a:rPr lang="en" sz="1900"/>
              <a:t>Build and participate in a sustaining community of practice around the goals of IE@OSU </a:t>
            </a:r>
            <a:endParaRPr sz="1851">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7" name="Shape 597"/>
        <p:cNvGrpSpPr/>
        <p:nvPr/>
      </p:nvGrpSpPr>
      <p:grpSpPr>
        <a:xfrm>
          <a:off x="0" y="0"/>
          <a:ext cx="0" cy="0"/>
          <a:chOff x="0" y="0"/>
          <a:chExt cx="0" cy="0"/>
        </a:xfrm>
      </p:grpSpPr>
      <p:sp>
        <p:nvSpPr>
          <p:cNvPr id="598" name="Google Shape;598;p8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2100"/>
              <a:t>Jeneva Anderson , Lane Community College</a:t>
            </a:r>
            <a:endParaRPr sz="2100"/>
          </a:p>
          <a:p>
            <a:pPr indent="-361950" lvl="0" marL="457200" rtl="0" algn="l">
              <a:spcBef>
                <a:spcPts val="0"/>
              </a:spcBef>
              <a:spcAft>
                <a:spcPts val="0"/>
              </a:spcAft>
              <a:buSzPts val="2100"/>
              <a:buChar char="●"/>
            </a:pPr>
            <a:r>
              <a:rPr lang="en" sz="2100"/>
              <a:t>Ashley D’Antonio, Oregon State University</a:t>
            </a:r>
            <a:endParaRPr sz="2100"/>
          </a:p>
          <a:p>
            <a:pPr indent="-361950" lvl="0" marL="457200" rtl="0" algn="l">
              <a:spcBef>
                <a:spcPts val="0"/>
              </a:spcBef>
              <a:spcAft>
                <a:spcPts val="0"/>
              </a:spcAft>
              <a:buSzPts val="2100"/>
              <a:buChar char="●"/>
            </a:pPr>
            <a:r>
              <a:rPr lang="en" sz="2100"/>
              <a:t>Sean Daniels, Linn-Benton Community College</a:t>
            </a:r>
            <a:endParaRPr sz="2100"/>
          </a:p>
          <a:p>
            <a:pPr indent="-361950" lvl="0" marL="457200" rtl="0" algn="l">
              <a:spcBef>
                <a:spcPts val="0"/>
              </a:spcBef>
              <a:spcAft>
                <a:spcPts val="0"/>
              </a:spcAft>
              <a:buSzPts val="2100"/>
              <a:buChar char="●"/>
            </a:pPr>
            <a:r>
              <a:rPr lang="en" sz="2100"/>
              <a:t>Rachel Palmer, Oregon State University</a:t>
            </a:r>
            <a:endParaRPr sz="2100"/>
          </a:p>
          <a:p>
            <a:pPr indent="-361950" lvl="0" marL="457200" rtl="0" algn="l">
              <a:spcBef>
                <a:spcPts val="0"/>
              </a:spcBef>
              <a:spcAft>
                <a:spcPts val="0"/>
              </a:spcAft>
              <a:buSzPts val="2100"/>
              <a:buChar char="●"/>
            </a:pPr>
            <a:r>
              <a:rPr lang="en" sz="2100"/>
              <a:t>Lisa Turnbull, Lane Community College</a:t>
            </a:r>
            <a:endParaRPr sz="2100"/>
          </a:p>
          <a:p>
            <a:pPr indent="0" lvl="0" marL="457200" rtl="0" algn="l">
              <a:spcBef>
                <a:spcPts val="1200"/>
              </a:spcBef>
              <a:spcAft>
                <a:spcPts val="0"/>
              </a:spcAft>
              <a:buNone/>
            </a:pPr>
            <a:r>
              <a:t/>
            </a:r>
            <a:endParaRPr sz="2100"/>
          </a:p>
          <a:p>
            <a:pPr indent="0" lvl="0" marL="0" rtl="0" algn="l">
              <a:spcBef>
                <a:spcPts val="1200"/>
              </a:spcBef>
              <a:spcAft>
                <a:spcPts val="1200"/>
              </a:spcAft>
              <a:buNone/>
            </a:pPr>
            <a:r>
              <a:t/>
            </a:r>
            <a:endParaRPr sz="2100"/>
          </a:p>
        </p:txBody>
      </p:sp>
      <p:sp>
        <p:nvSpPr>
          <p:cNvPr id="599" name="Google Shape;599;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Faculty Fellow Panelist</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3" name="Shape 603"/>
        <p:cNvGrpSpPr/>
        <p:nvPr/>
      </p:nvGrpSpPr>
      <p:grpSpPr>
        <a:xfrm>
          <a:off x="0" y="0"/>
          <a:ext cx="0" cy="0"/>
          <a:chOff x="0" y="0"/>
          <a:chExt cx="0" cy="0"/>
        </a:xfrm>
      </p:grpSpPr>
      <p:sp>
        <p:nvSpPr>
          <p:cNvPr id="604" name="Google Shape;604;p8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2100"/>
              <a:t>In what ways were you able to implement change when you were an IE@OSU fellow? </a:t>
            </a:r>
            <a:endParaRPr sz="2100"/>
          </a:p>
          <a:p>
            <a:pPr indent="0" lvl="0" marL="0" rtl="0" algn="l">
              <a:spcBef>
                <a:spcPts val="1200"/>
              </a:spcBef>
              <a:spcAft>
                <a:spcPts val="1200"/>
              </a:spcAft>
              <a:buNone/>
            </a:pPr>
            <a:r>
              <a:t/>
            </a:r>
            <a:endParaRPr sz="2100"/>
          </a:p>
        </p:txBody>
      </p:sp>
      <p:sp>
        <p:nvSpPr>
          <p:cNvPr id="605" name="Google Shape;605;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Panel Questions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9" name="Shape 609"/>
        <p:cNvGrpSpPr/>
        <p:nvPr/>
      </p:nvGrpSpPr>
      <p:grpSpPr>
        <a:xfrm>
          <a:off x="0" y="0"/>
          <a:ext cx="0" cy="0"/>
          <a:chOff x="0" y="0"/>
          <a:chExt cx="0" cy="0"/>
        </a:xfrm>
      </p:grpSpPr>
      <p:sp>
        <p:nvSpPr>
          <p:cNvPr id="610" name="Google Shape;610;p8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rgbClr val="888888"/>
              </a:buClr>
              <a:buSzPts val="2100"/>
              <a:buChar char="●"/>
            </a:pPr>
            <a:r>
              <a:rPr lang="en" sz="2100">
                <a:solidFill>
                  <a:srgbClr val="888888"/>
                </a:solidFill>
              </a:rPr>
              <a:t>In what ways were you able to implement change when you were an IE@OSU fellow? </a:t>
            </a:r>
            <a:endParaRPr sz="2100">
              <a:solidFill>
                <a:srgbClr val="888888"/>
              </a:solidFill>
            </a:endParaRPr>
          </a:p>
          <a:p>
            <a:pPr indent="-361950" lvl="0" marL="457200" rtl="0" algn="l">
              <a:spcBef>
                <a:spcPts val="0"/>
              </a:spcBef>
              <a:spcAft>
                <a:spcPts val="0"/>
              </a:spcAft>
              <a:buSzPts val="2100"/>
              <a:buChar char="●"/>
            </a:pPr>
            <a:r>
              <a:rPr lang="en" sz="2100"/>
              <a:t>What features of the program helped you to implement change? </a:t>
            </a:r>
            <a:endParaRPr sz="2100"/>
          </a:p>
        </p:txBody>
      </p:sp>
      <p:sp>
        <p:nvSpPr>
          <p:cNvPr id="611" name="Google Shape;611;p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Panel Questions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5" name="Shape 615"/>
        <p:cNvGrpSpPr/>
        <p:nvPr/>
      </p:nvGrpSpPr>
      <p:grpSpPr>
        <a:xfrm>
          <a:off x="0" y="0"/>
          <a:ext cx="0" cy="0"/>
          <a:chOff x="0" y="0"/>
          <a:chExt cx="0" cy="0"/>
        </a:xfrm>
      </p:grpSpPr>
      <p:sp>
        <p:nvSpPr>
          <p:cNvPr id="616" name="Google Shape;616;p9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rgbClr val="888888"/>
              </a:buClr>
              <a:buSzPts val="2100"/>
              <a:buChar char="●"/>
            </a:pPr>
            <a:r>
              <a:rPr lang="en" sz="2100">
                <a:solidFill>
                  <a:srgbClr val="888888"/>
                </a:solidFill>
              </a:rPr>
              <a:t>In what ways were you able to implement change when you were an IE@OSU fellow? </a:t>
            </a:r>
            <a:endParaRPr sz="2100">
              <a:solidFill>
                <a:srgbClr val="888888"/>
              </a:solidFill>
            </a:endParaRPr>
          </a:p>
          <a:p>
            <a:pPr indent="-361950" lvl="0" marL="457200" rtl="0" algn="l">
              <a:spcBef>
                <a:spcPts val="0"/>
              </a:spcBef>
              <a:spcAft>
                <a:spcPts val="0"/>
              </a:spcAft>
              <a:buClr>
                <a:srgbClr val="888888"/>
              </a:buClr>
              <a:buSzPts val="2100"/>
              <a:buChar char="●"/>
            </a:pPr>
            <a:r>
              <a:rPr lang="en" sz="2100">
                <a:solidFill>
                  <a:srgbClr val="888888"/>
                </a:solidFill>
              </a:rPr>
              <a:t>What features of the program helped you to implement change? </a:t>
            </a:r>
            <a:endParaRPr sz="2100">
              <a:solidFill>
                <a:srgbClr val="888888"/>
              </a:solidFill>
            </a:endParaRPr>
          </a:p>
          <a:p>
            <a:pPr indent="-361950" lvl="0" marL="457200" rtl="0" algn="l">
              <a:spcBef>
                <a:spcPts val="0"/>
              </a:spcBef>
              <a:spcAft>
                <a:spcPts val="0"/>
              </a:spcAft>
              <a:buSzPts val="2100"/>
              <a:buChar char="●"/>
            </a:pPr>
            <a:r>
              <a:rPr lang="en" sz="2100"/>
              <a:t>What are some things that you took away from being an IE@OSU fellow that has helped you to sustain the inclusion &amp; equity work you currently do and want to see done? What initiatives/features would you like to see implemented at your institutions to continue this work?</a:t>
            </a:r>
            <a:endParaRPr sz="2100"/>
          </a:p>
        </p:txBody>
      </p:sp>
      <p:sp>
        <p:nvSpPr>
          <p:cNvPr id="617" name="Google Shape;617;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Panel Questions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1" name="Shape 621"/>
        <p:cNvGrpSpPr/>
        <p:nvPr/>
      </p:nvGrpSpPr>
      <p:grpSpPr>
        <a:xfrm>
          <a:off x="0" y="0"/>
          <a:ext cx="0" cy="0"/>
          <a:chOff x="0" y="0"/>
          <a:chExt cx="0" cy="0"/>
        </a:xfrm>
      </p:grpSpPr>
      <p:sp>
        <p:nvSpPr>
          <p:cNvPr id="622" name="Google Shape;622;p9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2100"/>
              <a:t>In what ways were you able to implement change when you were an IE@OSU fellow? </a:t>
            </a:r>
            <a:endParaRPr sz="2100"/>
          </a:p>
          <a:p>
            <a:pPr indent="-361950" lvl="0" marL="457200" rtl="0" algn="l">
              <a:spcBef>
                <a:spcPts val="0"/>
              </a:spcBef>
              <a:spcAft>
                <a:spcPts val="0"/>
              </a:spcAft>
              <a:buSzPts val="2100"/>
              <a:buChar char="●"/>
            </a:pPr>
            <a:r>
              <a:rPr lang="en" sz="2100"/>
              <a:t>What features of the program helped you to implement change? </a:t>
            </a:r>
            <a:endParaRPr sz="2100"/>
          </a:p>
          <a:p>
            <a:pPr indent="-361950" lvl="0" marL="457200" rtl="0" algn="l">
              <a:spcBef>
                <a:spcPts val="0"/>
              </a:spcBef>
              <a:spcAft>
                <a:spcPts val="0"/>
              </a:spcAft>
              <a:buSzPts val="2100"/>
              <a:buChar char="●"/>
            </a:pPr>
            <a:r>
              <a:rPr lang="en" sz="2100"/>
              <a:t>What are some things that you took away from being an IE@OSU fellow that has helped you to sustain the inclusion &amp; equity work you currently do and want to see done? What initiatives/features would you like to see implemented at your institutions to continue this work?</a:t>
            </a:r>
            <a:endParaRPr sz="2100"/>
          </a:p>
        </p:txBody>
      </p:sp>
      <p:sp>
        <p:nvSpPr>
          <p:cNvPr id="623" name="Google Shape;623;p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Panel Questions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8" name="Shape 628"/>
        <p:cNvGrpSpPr/>
        <p:nvPr/>
      </p:nvGrpSpPr>
      <p:grpSpPr>
        <a:xfrm>
          <a:off x="0" y="0"/>
          <a:ext cx="0" cy="0"/>
          <a:chOff x="0" y="0"/>
          <a:chExt cx="0" cy="0"/>
        </a:xfrm>
      </p:grpSpPr>
      <p:sp>
        <p:nvSpPr>
          <p:cNvPr id="629" name="Google Shape;629;p92"/>
          <p:cNvSpPr txBox="1"/>
          <p:nvPr>
            <p:ph type="title"/>
          </p:nvPr>
        </p:nvSpPr>
        <p:spPr>
          <a:xfrm>
            <a:off x="311700" y="333769"/>
            <a:ext cx="852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Break (5 min)</a:t>
            </a:r>
            <a:endParaRPr/>
          </a:p>
        </p:txBody>
      </p:sp>
      <p:pic>
        <p:nvPicPr>
          <p:cNvPr id="630" name="Google Shape;630;p92"/>
          <p:cNvPicPr preferRelativeResize="0"/>
          <p:nvPr/>
        </p:nvPicPr>
        <p:blipFill rotWithShape="1">
          <a:blip r:embed="rId3">
            <a:alphaModFix/>
          </a:blip>
          <a:srcRect b="6942" l="0" r="0" t="0"/>
          <a:stretch/>
        </p:blipFill>
        <p:spPr>
          <a:xfrm>
            <a:off x="1275675" y="1542075"/>
            <a:ext cx="6485612" cy="34164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5" name="Shape 635"/>
        <p:cNvGrpSpPr/>
        <p:nvPr/>
      </p:nvGrpSpPr>
      <p:grpSpPr>
        <a:xfrm>
          <a:off x="0" y="0"/>
          <a:ext cx="0" cy="0"/>
          <a:chOff x="0" y="0"/>
          <a:chExt cx="0" cy="0"/>
        </a:xfrm>
      </p:grpSpPr>
      <p:sp>
        <p:nvSpPr>
          <p:cNvPr id="636" name="Google Shape;636;p93"/>
          <p:cNvSpPr txBox="1"/>
          <p:nvPr>
            <p:ph type="ctrTitle"/>
          </p:nvPr>
        </p:nvSpPr>
        <p:spPr>
          <a:xfrm>
            <a:off x="311700" y="2379901"/>
            <a:ext cx="8520600" cy="1582200"/>
          </a:xfrm>
          <a:prstGeom prst="rect">
            <a:avLst/>
          </a:prstGeom>
        </p:spPr>
        <p:txBody>
          <a:bodyPr anchorCtr="0" anchor="ctr" bIns="91425" lIns="91425" spcFirstLastPara="1" rIns="91425" wrap="square" tIns="91425">
            <a:noAutofit/>
          </a:bodyPr>
          <a:lstStyle/>
          <a:p>
            <a:pPr indent="0" lvl="0" marL="0" rtl="0" algn="ctr">
              <a:lnSpc>
                <a:spcPct val="115000"/>
              </a:lnSpc>
              <a:spcBef>
                <a:spcPts val="640"/>
              </a:spcBef>
              <a:spcAft>
                <a:spcPts val="1200"/>
              </a:spcAft>
              <a:buNone/>
            </a:pPr>
            <a:r>
              <a:rPr b="1" lang="en" sz="2900">
                <a:solidFill>
                  <a:srgbClr val="3F3F3F"/>
                </a:solidFill>
              </a:rPr>
              <a:t>Looking forward: Now what?</a:t>
            </a:r>
            <a:endParaRPr b="1" sz="2900">
              <a:solidFill>
                <a:srgbClr val="3F3F3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0" name="Shape 640"/>
        <p:cNvGrpSpPr/>
        <p:nvPr/>
      </p:nvGrpSpPr>
      <p:grpSpPr>
        <a:xfrm>
          <a:off x="0" y="0"/>
          <a:ext cx="0" cy="0"/>
          <a:chOff x="0" y="0"/>
          <a:chExt cx="0" cy="0"/>
        </a:xfrm>
      </p:grpSpPr>
      <p:sp>
        <p:nvSpPr>
          <p:cNvPr id="641" name="Google Shape;641;p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Every Student Graduates</a:t>
            </a:r>
            <a:endParaRPr/>
          </a:p>
        </p:txBody>
      </p:sp>
      <p:sp>
        <p:nvSpPr>
          <p:cNvPr id="642" name="Google Shape;642;p9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43" name="Google Shape;643;p94"/>
          <p:cNvPicPr preferRelativeResize="0"/>
          <p:nvPr/>
        </p:nvPicPr>
        <p:blipFill>
          <a:blip r:embed="rId3">
            <a:alphaModFix/>
          </a:blip>
          <a:stretch>
            <a:fillRect/>
          </a:stretch>
        </p:blipFill>
        <p:spPr>
          <a:xfrm>
            <a:off x="1014699" y="1071375"/>
            <a:ext cx="7002351" cy="2554999"/>
          </a:xfrm>
          <a:prstGeom prst="rect">
            <a:avLst/>
          </a:prstGeom>
          <a:noFill/>
          <a:ln>
            <a:noFill/>
          </a:ln>
        </p:spPr>
      </p:pic>
      <p:pic>
        <p:nvPicPr>
          <p:cNvPr id="644" name="Google Shape;644;p94"/>
          <p:cNvPicPr preferRelativeResize="0"/>
          <p:nvPr/>
        </p:nvPicPr>
        <p:blipFill rotWithShape="1">
          <a:blip r:embed="rId4">
            <a:alphaModFix/>
          </a:blip>
          <a:srcRect b="4392" l="0" r="0" t="8794"/>
          <a:stretch/>
        </p:blipFill>
        <p:spPr>
          <a:xfrm>
            <a:off x="5005007" y="3680031"/>
            <a:ext cx="3053592" cy="912969"/>
          </a:xfrm>
          <a:prstGeom prst="rect">
            <a:avLst/>
          </a:prstGeom>
          <a:noFill/>
          <a:ln>
            <a:noFill/>
          </a:ln>
        </p:spPr>
      </p:pic>
      <p:pic>
        <p:nvPicPr>
          <p:cNvPr id="645" name="Google Shape;645;p94"/>
          <p:cNvPicPr preferRelativeResize="0"/>
          <p:nvPr/>
        </p:nvPicPr>
        <p:blipFill>
          <a:blip r:embed="rId5">
            <a:alphaModFix/>
          </a:blip>
          <a:stretch>
            <a:fillRect/>
          </a:stretch>
        </p:blipFill>
        <p:spPr>
          <a:xfrm>
            <a:off x="973150" y="3680025"/>
            <a:ext cx="4120454" cy="91296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9" name="Shape 649"/>
        <p:cNvGrpSpPr/>
        <p:nvPr/>
      </p:nvGrpSpPr>
      <p:grpSpPr>
        <a:xfrm>
          <a:off x="0" y="0"/>
          <a:ext cx="0" cy="0"/>
          <a:chOff x="0" y="0"/>
          <a:chExt cx="0" cy="0"/>
        </a:xfrm>
      </p:grpSpPr>
      <p:sp>
        <p:nvSpPr>
          <p:cNvPr id="650" name="Google Shape;650;p9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Supporting faculty to achieve this goal</a:t>
            </a:r>
            <a:endParaRPr/>
          </a:p>
        </p:txBody>
      </p:sp>
      <p:sp>
        <p:nvSpPr>
          <p:cNvPr id="651" name="Google Shape;651;p9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52" name="Google Shape;652;p95"/>
          <p:cNvPicPr preferRelativeResize="0"/>
          <p:nvPr/>
        </p:nvPicPr>
        <p:blipFill rotWithShape="1">
          <a:blip r:embed="rId3">
            <a:alphaModFix/>
          </a:blip>
          <a:srcRect b="0" l="0" r="0" t="1409"/>
          <a:stretch/>
        </p:blipFill>
        <p:spPr>
          <a:xfrm>
            <a:off x="4508475" y="1198400"/>
            <a:ext cx="4384604" cy="2338326"/>
          </a:xfrm>
          <a:prstGeom prst="rect">
            <a:avLst/>
          </a:prstGeom>
          <a:noFill/>
          <a:ln>
            <a:noFill/>
          </a:ln>
        </p:spPr>
      </p:pic>
      <p:pic>
        <p:nvPicPr>
          <p:cNvPr id="653" name="Google Shape;653;p95"/>
          <p:cNvPicPr preferRelativeResize="0"/>
          <p:nvPr/>
        </p:nvPicPr>
        <p:blipFill>
          <a:blip r:embed="rId4">
            <a:alphaModFix/>
          </a:blip>
          <a:stretch>
            <a:fillRect/>
          </a:stretch>
        </p:blipFill>
        <p:spPr>
          <a:xfrm>
            <a:off x="128000" y="2571750"/>
            <a:ext cx="5965851" cy="2432875"/>
          </a:xfrm>
          <a:prstGeom prst="rect">
            <a:avLst/>
          </a:prstGeom>
          <a:noFill/>
          <a:ln>
            <a:noFill/>
          </a:ln>
        </p:spPr>
      </p:pic>
      <p:pic>
        <p:nvPicPr>
          <p:cNvPr id="654" name="Google Shape;654;p95"/>
          <p:cNvPicPr preferRelativeResize="0"/>
          <p:nvPr/>
        </p:nvPicPr>
        <p:blipFill>
          <a:blip r:embed="rId5">
            <a:alphaModFix/>
          </a:blip>
          <a:stretch>
            <a:fillRect/>
          </a:stretch>
        </p:blipFill>
        <p:spPr>
          <a:xfrm>
            <a:off x="685025" y="1017725"/>
            <a:ext cx="3295075" cy="16874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8" name="Shape 658"/>
        <p:cNvGrpSpPr/>
        <p:nvPr/>
      </p:nvGrpSpPr>
      <p:grpSpPr>
        <a:xfrm>
          <a:off x="0" y="0"/>
          <a:ext cx="0" cy="0"/>
          <a:chOff x="0" y="0"/>
          <a:chExt cx="0" cy="0"/>
        </a:xfrm>
      </p:grpSpPr>
      <p:sp>
        <p:nvSpPr>
          <p:cNvPr id="659" name="Google Shape;659;p9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are your spheres of influence </a:t>
            </a:r>
            <a:endParaRPr/>
          </a:p>
          <a:p>
            <a:pPr indent="0" lvl="0" marL="0" rtl="0" algn="ctr">
              <a:spcBef>
                <a:spcPts val="0"/>
              </a:spcBef>
              <a:spcAft>
                <a:spcPts val="0"/>
              </a:spcAft>
              <a:buNone/>
            </a:pPr>
            <a:r>
              <a:rPr lang="en"/>
              <a:t>to continue the work?</a:t>
            </a:r>
            <a:endParaRPr/>
          </a:p>
        </p:txBody>
      </p:sp>
      <p:pic>
        <p:nvPicPr>
          <p:cNvPr id="660" name="Google Shape;660;p96"/>
          <p:cNvPicPr preferRelativeResize="0"/>
          <p:nvPr/>
        </p:nvPicPr>
        <p:blipFill rotWithShape="1">
          <a:blip r:embed="rId3">
            <a:alphaModFix/>
          </a:blip>
          <a:srcRect b="0" l="1205" r="0" t="3353"/>
          <a:stretch/>
        </p:blipFill>
        <p:spPr>
          <a:xfrm>
            <a:off x="1556813" y="1397400"/>
            <a:ext cx="5906574" cy="4970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0" name="Shape 170"/>
        <p:cNvGrpSpPr/>
        <p:nvPr/>
      </p:nvGrpSpPr>
      <p:grpSpPr>
        <a:xfrm>
          <a:off x="0" y="0"/>
          <a:ext cx="0" cy="0"/>
          <a:chOff x="0" y="0"/>
          <a:chExt cx="0" cy="0"/>
        </a:xfrm>
      </p:grpSpPr>
      <p:sp>
        <p:nvSpPr>
          <p:cNvPr id="171" name="Google Shape;171;p3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D73F09"/>
              </a:buClr>
              <a:buSzPts val="4400"/>
              <a:buFont typeface="Calibri"/>
              <a:buNone/>
            </a:pPr>
            <a:r>
              <a:rPr lang="en" sz="3000"/>
              <a:t>Name Placards</a:t>
            </a:r>
            <a:endParaRPr sz="3000"/>
          </a:p>
        </p:txBody>
      </p:sp>
      <p:sp>
        <p:nvSpPr>
          <p:cNvPr id="172" name="Google Shape;172;p34"/>
          <p:cNvSpPr txBox="1"/>
          <p:nvPr/>
        </p:nvSpPr>
        <p:spPr>
          <a:xfrm>
            <a:off x="76200" y="4807800"/>
            <a:ext cx="33852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 sz="1000">
                <a:solidFill>
                  <a:schemeClr val="dk1"/>
                </a:solidFill>
              </a:rPr>
              <a:t>Courtesy</a:t>
            </a:r>
            <a:r>
              <a:rPr i="0" lang="en" sz="1000" u="none" cap="none" strike="noStrike">
                <a:solidFill>
                  <a:schemeClr val="dk1"/>
                </a:solidFill>
              </a:rPr>
              <a:t> of D. Ebert-May</a:t>
            </a:r>
            <a:endParaRPr sz="1000"/>
          </a:p>
        </p:txBody>
      </p:sp>
      <p:grpSp>
        <p:nvGrpSpPr>
          <p:cNvPr id="173" name="Google Shape;173;p34"/>
          <p:cNvGrpSpPr/>
          <p:nvPr/>
        </p:nvGrpSpPr>
        <p:grpSpPr>
          <a:xfrm>
            <a:off x="521923" y="1200151"/>
            <a:ext cx="7620002" cy="3277973"/>
            <a:chOff x="761998" y="1600201"/>
            <a:chExt cx="7620002" cy="4370630"/>
          </a:xfrm>
        </p:grpSpPr>
        <p:sp>
          <p:nvSpPr>
            <p:cNvPr descr="Yellow box. Diagram says the following:&#10;Top left: &quot;Something you are good at&quot;&#10;Top right: &quot;Tongue in cheek super power&quot;&#10;Bottom left: What you wanted to be when you where eight&quot;&#10;Bottom right: &quot;Inequities you worry about in your classroom/institution&quot;&#10;" id="174" name="Google Shape;174;p34" title="Graphic Image"/>
            <p:cNvSpPr/>
            <p:nvPr/>
          </p:nvSpPr>
          <p:spPr>
            <a:xfrm>
              <a:off x="761998" y="1623299"/>
              <a:ext cx="762000" cy="4244100"/>
            </a:xfrm>
            <a:prstGeom prst="triangle">
              <a:avLst>
                <a:gd fmla="val 45455" name="adj"/>
              </a:avLst>
            </a:prstGeom>
            <a:solidFill>
              <a:srgbClr val="FFFF99"/>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i="0" sz="1800" u="none" cap="none" strike="noStrike">
                <a:solidFill>
                  <a:schemeClr val="dk1"/>
                </a:solidFill>
              </a:endParaRPr>
            </a:p>
          </p:txBody>
        </p:sp>
        <p:sp>
          <p:nvSpPr>
            <p:cNvPr descr="Image of a box. In the top left corner it says &quot;Something you are good at&quot;. In the top right corner it says &quot;Tongue in cheek super power&quot;. In the bottom left corner it says &quot;what you wanted to be when you were 8&quot;. In the bottom right corner it says &quot;inequities you worry about in your classroom/instution&quot;. In the middle of the box it says &quot;First Name&quot; followed by &quot;pronouns&quot;" id="175" name="Google Shape;175;p34" title="Diagram"/>
            <p:cNvSpPr/>
            <p:nvPr/>
          </p:nvSpPr>
          <p:spPr>
            <a:xfrm>
              <a:off x="1066799" y="1600201"/>
              <a:ext cx="7315200" cy="4267200"/>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i="0" sz="1800" u="none" cap="none" strike="noStrike">
                <a:solidFill>
                  <a:schemeClr val="dk1"/>
                </a:solidFill>
              </a:endParaRPr>
            </a:p>
          </p:txBody>
        </p:sp>
        <p:sp>
          <p:nvSpPr>
            <p:cNvPr descr="Image of a box. In the top left corner it says &quot;Something you are good at&quot;. In the top right corner it says &quot;Tongue in cheek super power&quot;. In the bottom left corner it says &quot;what you wanted to be when you were 8&quot;. In the bottom right corner it says &quot;inequities you worry about in your classroom/instution&quot;. In the middle of the box it says &quot;First Name&quot; followed by &quot;pronouns&quot;" id="176" name="Google Shape;176;p34" title="Diagram"/>
            <p:cNvSpPr txBox="1"/>
            <p:nvPr/>
          </p:nvSpPr>
          <p:spPr>
            <a:xfrm>
              <a:off x="1524000" y="1828600"/>
              <a:ext cx="6202500" cy="2586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9600"/>
                <a:buFont typeface="Arial"/>
                <a:buNone/>
              </a:pPr>
              <a:r>
                <a:rPr i="0" lang="en" sz="9600" u="none" cap="none" strike="noStrike">
                  <a:solidFill>
                    <a:schemeClr val="dk1"/>
                  </a:solidFill>
                </a:rPr>
                <a:t>First Name</a:t>
              </a:r>
              <a:endParaRPr/>
            </a:p>
            <a:p>
              <a:pPr indent="0" lvl="0" marL="0" marR="0" rtl="0" algn="ctr">
                <a:spcBef>
                  <a:spcPts val="0"/>
                </a:spcBef>
                <a:spcAft>
                  <a:spcPts val="0"/>
                </a:spcAft>
                <a:buClr>
                  <a:schemeClr val="dk1"/>
                </a:buClr>
                <a:buSzPts val="2400"/>
                <a:buFont typeface="Arial"/>
                <a:buNone/>
              </a:pPr>
              <a:r>
                <a:rPr i="0" lang="en" sz="2400" u="none" cap="none" strike="noStrike">
                  <a:solidFill>
                    <a:schemeClr val="dk1"/>
                  </a:solidFill>
                </a:rPr>
                <a:t>pronouns</a:t>
              </a:r>
              <a:endParaRPr/>
            </a:p>
          </p:txBody>
        </p:sp>
        <p:sp>
          <p:nvSpPr>
            <p:cNvPr id="177" name="Google Shape;177;p34"/>
            <p:cNvSpPr txBox="1"/>
            <p:nvPr/>
          </p:nvSpPr>
          <p:spPr>
            <a:xfrm>
              <a:off x="5486400" y="4923289"/>
              <a:ext cx="2895600" cy="94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Arial"/>
                <a:buNone/>
              </a:pPr>
              <a:r>
                <a:rPr b="1" i="0" lang="en" sz="2000" u="none" cap="none" strike="noStrike">
                  <a:solidFill>
                    <a:schemeClr val="dk1"/>
                  </a:solidFill>
                </a:rPr>
                <a:t>Inequities you worry about</a:t>
              </a:r>
              <a:endParaRPr/>
            </a:p>
          </p:txBody>
        </p:sp>
        <p:sp>
          <p:nvSpPr>
            <p:cNvPr id="178" name="Google Shape;178;p34"/>
            <p:cNvSpPr txBox="1"/>
            <p:nvPr/>
          </p:nvSpPr>
          <p:spPr>
            <a:xfrm>
              <a:off x="1066800" y="5026731"/>
              <a:ext cx="3170400" cy="94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Arial"/>
                <a:buNone/>
              </a:pPr>
              <a:r>
                <a:rPr b="1" i="0" lang="en" sz="2000" u="none" cap="none" strike="noStrike">
                  <a:solidFill>
                    <a:schemeClr val="dk1"/>
                  </a:solidFill>
                </a:rPr>
                <a:t>What you wanted to be when you </a:t>
              </a:r>
              <a:r>
                <a:rPr b="1" lang="en" sz="2000">
                  <a:solidFill>
                    <a:schemeClr val="dk1"/>
                  </a:solidFill>
                </a:rPr>
                <a:t>w</a:t>
              </a:r>
              <a:r>
                <a:rPr b="1" i="0" lang="en" sz="2000" u="none" cap="none" strike="noStrike">
                  <a:solidFill>
                    <a:schemeClr val="dk1"/>
                  </a:solidFill>
                </a:rPr>
                <a:t>ere 8</a:t>
              </a:r>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4" name="Shape 664"/>
        <p:cNvGrpSpPr/>
        <p:nvPr/>
      </p:nvGrpSpPr>
      <p:grpSpPr>
        <a:xfrm>
          <a:off x="0" y="0"/>
          <a:ext cx="0" cy="0"/>
          <a:chOff x="0" y="0"/>
          <a:chExt cx="0" cy="0"/>
        </a:xfrm>
      </p:grpSpPr>
      <p:sp>
        <p:nvSpPr>
          <p:cNvPr id="665" name="Google Shape;665;p9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Brainstorm at your table, leverage your spheres of influence…..</a:t>
            </a:r>
            <a:endParaRPr/>
          </a:p>
        </p:txBody>
      </p:sp>
      <p:sp>
        <p:nvSpPr>
          <p:cNvPr id="666" name="Google Shape;666;p97"/>
          <p:cNvSpPr txBox="1"/>
          <p:nvPr>
            <p:ph idx="1" type="body"/>
          </p:nvPr>
        </p:nvSpPr>
        <p:spPr>
          <a:xfrm>
            <a:off x="311700" y="1662025"/>
            <a:ext cx="8520600" cy="29070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Clr>
                <a:schemeClr val="dk1"/>
              </a:buClr>
              <a:buSzPts val="1100"/>
              <a:buFont typeface="Arial"/>
              <a:buNone/>
            </a:pPr>
            <a:r>
              <a:rPr b="1" lang="en" sz="2800">
                <a:solidFill>
                  <a:schemeClr val="dk1"/>
                </a:solidFill>
              </a:rPr>
              <a:t>How can we work across campuses to support our faculty in this work?</a:t>
            </a:r>
            <a:endParaRPr b="1" sz="2800">
              <a:solidFill>
                <a:schemeClr val="dk1"/>
              </a:solidFill>
            </a:endParaRPr>
          </a:p>
          <a:p>
            <a:pPr indent="0" lvl="0" marL="0" rtl="0" algn="ctr">
              <a:spcBef>
                <a:spcPts val="0"/>
              </a:spcBef>
              <a:spcAft>
                <a:spcPts val="1200"/>
              </a:spcAft>
              <a:buNone/>
            </a:pPr>
            <a:r>
              <a:t/>
            </a:r>
            <a:endParaRPr b="1" sz="2800">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0" name="Shape 670"/>
        <p:cNvGrpSpPr/>
        <p:nvPr/>
      </p:nvGrpSpPr>
      <p:grpSpPr>
        <a:xfrm>
          <a:off x="0" y="0"/>
          <a:ext cx="0" cy="0"/>
          <a:chOff x="0" y="0"/>
          <a:chExt cx="0" cy="0"/>
        </a:xfrm>
      </p:grpSpPr>
      <p:sp>
        <p:nvSpPr>
          <p:cNvPr id="671" name="Google Shape;671;p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Now, as an individual…</a:t>
            </a:r>
            <a:endParaRPr/>
          </a:p>
        </p:txBody>
      </p:sp>
      <p:sp>
        <p:nvSpPr>
          <p:cNvPr id="672" name="Google Shape;672;p9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73" name="Google Shape;673;p98"/>
          <p:cNvPicPr preferRelativeResize="0"/>
          <p:nvPr/>
        </p:nvPicPr>
        <p:blipFill>
          <a:blip r:embed="rId3">
            <a:alphaModFix/>
          </a:blip>
          <a:stretch>
            <a:fillRect/>
          </a:stretch>
        </p:blipFill>
        <p:spPr>
          <a:xfrm>
            <a:off x="938213" y="1152475"/>
            <a:ext cx="7267575" cy="3619500"/>
          </a:xfrm>
          <a:prstGeom prst="rect">
            <a:avLst/>
          </a:prstGeom>
          <a:noFill/>
          <a:ln>
            <a:noFill/>
          </a:ln>
        </p:spPr>
      </p:pic>
      <p:sp>
        <p:nvSpPr>
          <p:cNvPr id="674" name="Google Shape;674;p98"/>
          <p:cNvSpPr txBox="1"/>
          <p:nvPr>
            <p:ph type="title"/>
          </p:nvPr>
        </p:nvSpPr>
        <p:spPr>
          <a:xfrm>
            <a:off x="1738100" y="1895650"/>
            <a:ext cx="59142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i="1" lang="en">
                <a:solidFill>
                  <a:srgbClr val="FF9900"/>
                </a:solidFill>
              </a:rPr>
              <a:t>To support faculty to help to </a:t>
            </a:r>
            <a:r>
              <a:rPr i="1" lang="en">
                <a:solidFill>
                  <a:srgbClr val="FF9900"/>
                </a:solidFill>
              </a:rPr>
              <a:t>achieve</a:t>
            </a:r>
            <a:endParaRPr i="1">
              <a:solidFill>
                <a:srgbClr val="FF9900"/>
              </a:solidFill>
            </a:endParaRPr>
          </a:p>
          <a:p>
            <a:pPr indent="0" lvl="0" marL="0" rtl="0" algn="ctr">
              <a:spcBef>
                <a:spcPts val="0"/>
              </a:spcBef>
              <a:spcAft>
                <a:spcPts val="0"/>
              </a:spcAft>
              <a:buNone/>
            </a:pPr>
            <a:r>
              <a:rPr i="1" lang="en">
                <a:solidFill>
                  <a:srgbClr val="FF9900"/>
                </a:solidFill>
              </a:rPr>
              <a:t>Every Student Graduates?</a:t>
            </a:r>
            <a:endParaRPr i="1">
              <a:solidFill>
                <a:srgbClr val="FF9900"/>
              </a:solidFill>
            </a:endParaRPr>
          </a:p>
        </p:txBody>
      </p:sp>
      <p:pic>
        <p:nvPicPr>
          <p:cNvPr id="675" name="Google Shape;675;p98"/>
          <p:cNvPicPr preferRelativeResize="0"/>
          <p:nvPr/>
        </p:nvPicPr>
        <p:blipFill>
          <a:blip r:embed="rId4">
            <a:alphaModFix/>
          </a:blip>
          <a:stretch>
            <a:fillRect/>
          </a:stretch>
        </p:blipFill>
        <p:spPr>
          <a:xfrm>
            <a:off x="5846400" y="3346275"/>
            <a:ext cx="1750851" cy="117182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9" name="Shape 679"/>
        <p:cNvGrpSpPr/>
        <p:nvPr/>
      </p:nvGrpSpPr>
      <p:grpSpPr>
        <a:xfrm>
          <a:off x="0" y="0"/>
          <a:ext cx="0" cy="0"/>
          <a:chOff x="0" y="0"/>
          <a:chExt cx="0" cy="0"/>
        </a:xfrm>
      </p:grpSpPr>
      <p:sp>
        <p:nvSpPr>
          <p:cNvPr id="680" name="Google Shape;680;p9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 one sentence…</a:t>
            </a:r>
            <a:endParaRPr/>
          </a:p>
        </p:txBody>
      </p:sp>
      <p:sp>
        <p:nvSpPr>
          <p:cNvPr id="681" name="Google Shape;681;p9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2500">
                <a:solidFill>
                  <a:schemeClr val="dk1"/>
                </a:solidFill>
              </a:rPr>
              <a:t>Share one goal you developed</a:t>
            </a:r>
            <a:endParaRPr b="1" sz="2500">
              <a:solidFill>
                <a:schemeClr val="dk1"/>
              </a:solidFill>
            </a:endParaRPr>
          </a:p>
          <a:p>
            <a:pPr indent="0" lvl="0" marL="0" rtl="0" algn="ctr">
              <a:spcBef>
                <a:spcPts val="1200"/>
              </a:spcBef>
              <a:spcAft>
                <a:spcPts val="0"/>
              </a:spcAft>
              <a:buNone/>
            </a:pPr>
            <a:r>
              <a:t/>
            </a:r>
            <a:endParaRPr b="1" sz="2800">
              <a:solidFill>
                <a:schemeClr val="dk1"/>
              </a:solidFill>
            </a:endParaRPr>
          </a:p>
          <a:p>
            <a:pPr indent="0" lvl="0" marL="0" rtl="0" algn="ctr">
              <a:spcBef>
                <a:spcPts val="1200"/>
              </a:spcBef>
              <a:spcAft>
                <a:spcPts val="1200"/>
              </a:spcAft>
              <a:buNone/>
            </a:pPr>
            <a:r>
              <a:rPr b="1" lang="en" sz="2800">
                <a:solidFill>
                  <a:schemeClr val="dk1"/>
                </a:solidFill>
              </a:rPr>
              <a:t>Whip! </a:t>
            </a:r>
            <a:endParaRPr/>
          </a:p>
        </p:txBody>
      </p:sp>
      <p:pic>
        <p:nvPicPr>
          <p:cNvPr id="682" name="Google Shape;682;p99"/>
          <p:cNvPicPr preferRelativeResize="0"/>
          <p:nvPr/>
        </p:nvPicPr>
        <p:blipFill>
          <a:blip r:embed="rId3">
            <a:alphaModFix/>
          </a:blip>
          <a:stretch>
            <a:fillRect/>
          </a:stretch>
        </p:blipFill>
        <p:spPr>
          <a:xfrm>
            <a:off x="2907275" y="2921875"/>
            <a:ext cx="3329450" cy="22216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6" name="Shape 686"/>
        <p:cNvGrpSpPr/>
        <p:nvPr/>
      </p:nvGrpSpPr>
      <p:grpSpPr>
        <a:xfrm>
          <a:off x="0" y="0"/>
          <a:ext cx="0" cy="0"/>
          <a:chOff x="0" y="0"/>
          <a:chExt cx="0" cy="0"/>
        </a:xfrm>
      </p:grpSpPr>
      <p:sp>
        <p:nvSpPr>
          <p:cNvPr id="687" name="Google Shape;687;p10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Closing Remarks</a:t>
            </a:r>
            <a:endParaRPr/>
          </a:p>
        </p:txBody>
      </p:sp>
      <p:sp>
        <p:nvSpPr>
          <p:cNvPr id="688" name="Google Shape;688;p10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3" name="Shape 693"/>
        <p:cNvGrpSpPr/>
        <p:nvPr/>
      </p:nvGrpSpPr>
      <p:grpSpPr>
        <a:xfrm>
          <a:off x="0" y="0"/>
          <a:ext cx="0" cy="0"/>
          <a:chOff x="0" y="0"/>
          <a:chExt cx="0" cy="0"/>
        </a:xfrm>
      </p:grpSpPr>
      <p:sp>
        <p:nvSpPr>
          <p:cNvPr id="694" name="Google Shape;694;p101"/>
          <p:cNvSpPr txBox="1"/>
          <p:nvPr>
            <p:ph type="title"/>
          </p:nvPr>
        </p:nvSpPr>
        <p:spPr>
          <a:xfrm>
            <a:off x="311700" y="333769"/>
            <a:ext cx="852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D73F09"/>
                </a:solidFill>
                <a:latin typeface="Calibri"/>
                <a:ea typeface="Calibri"/>
                <a:cs typeface="Calibri"/>
                <a:sym typeface="Calibri"/>
              </a:rPr>
              <a:t>Action Plan</a:t>
            </a:r>
            <a:endParaRPr b="1">
              <a:solidFill>
                <a:srgbClr val="D73F09"/>
              </a:solidFill>
              <a:latin typeface="Calibri"/>
              <a:ea typeface="Calibri"/>
              <a:cs typeface="Calibri"/>
              <a:sym typeface="Calibri"/>
            </a:endParaRPr>
          </a:p>
        </p:txBody>
      </p:sp>
      <p:sp>
        <p:nvSpPr>
          <p:cNvPr id="695" name="Google Shape;695;p101"/>
          <p:cNvSpPr txBox="1"/>
          <p:nvPr>
            <p:ph idx="4294967295" type="body"/>
          </p:nvPr>
        </p:nvSpPr>
        <p:spPr>
          <a:xfrm>
            <a:off x="457200" y="1200150"/>
            <a:ext cx="4395600" cy="3243300"/>
          </a:xfrm>
          <a:prstGeom prst="rect">
            <a:avLst/>
          </a:prstGeom>
        </p:spPr>
        <p:txBody>
          <a:bodyPr anchorCtr="0" anchor="t" bIns="91425" lIns="91425" spcFirstLastPara="1" rIns="91425" wrap="square" tIns="91425">
            <a:normAutofit fontScale="55000"/>
          </a:bodyPr>
          <a:lstStyle/>
          <a:p>
            <a:pPr indent="0" lvl="0" marL="0" rtl="0" algn="l">
              <a:lnSpc>
                <a:spcPct val="115000"/>
              </a:lnSpc>
              <a:spcBef>
                <a:spcPts val="0"/>
              </a:spcBef>
              <a:spcAft>
                <a:spcPts val="0"/>
              </a:spcAft>
              <a:buNone/>
            </a:pPr>
            <a:r>
              <a:rPr lang="en" sz="2500">
                <a:latin typeface="Arial"/>
                <a:ea typeface="Arial"/>
                <a:cs typeface="Arial"/>
                <a:sym typeface="Arial"/>
              </a:rPr>
              <a:t>Take 10 min to work on Phase II: Spheres of Influence</a:t>
            </a:r>
            <a:endParaRPr sz="2500">
              <a:latin typeface="Arial"/>
              <a:ea typeface="Arial"/>
              <a:cs typeface="Arial"/>
              <a:sym typeface="Arial"/>
            </a:endParaRPr>
          </a:p>
          <a:p>
            <a:pPr indent="-315912" lvl="0" marL="457200" rtl="0" algn="l">
              <a:lnSpc>
                <a:spcPct val="115000"/>
              </a:lnSpc>
              <a:spcBef>
                <a:spcPts val="1200"/>
              </a:spcBef>
              <a:spcAft>
                <a:spcPts val="0"/>
              </a:spcAft>
              <a:buSzPct val="100000"/>
              <a:buFont typeface="Arial"/>
              <a:buChar char="●"/>
            </a:pPr>
            <a:r>
              <a:rPr lang="en" sz="2500">
                <a:latin typeface="Arial"/>
                <a:ea typeface="Arial"/>
                <a:cs typeface="Arial"/>
                <a:sym typeface="Arial"/>
              </a:rPr>
              <a:t>Build circles</a:t>
            </a:r>
            <a:endParaRPr sz="2500">
              <a:latin typeface="Arial"/>
              <a:ea typeface="Arial"/>
              <a:cs typeface="Arial"/>
              <a:sym typeface="Arial"/>
            </a:endParaRPr>
          </a:p>
          <a:p>
            <a:pPr indent="-315912" lvl="0" marL="457200" rtl="0" algn="l">
              <a:lnSpc>
                <a:spcPct val="115000"/>
              </a:lnSpc>
              <a:spcBef>
                <a:spcPts val="0"/>
              </a:spcBef>
              <a:spcAft>
                <a:spcPts val="0"/>
              </a:spcAft>
              <a:buSzPct val="100000"/>
              <a:buFont typeface="Arial"/>
              <a:buChar char="●"/>
            </a:pPr>
            <a:r>
              <a:rPr lang="en" sz="2500"/>
              <a:t>Show</a:t>
            </a:r>
            <a:r>
              <a:rPr lang="en" sz="2500">
                <a:latin typeface="Arial"/>
                <a:ea typeface="Arial"/>
                <a:cs typeface="Arial"/>
                <a:sym typeface="Arial"/>
              </a:rPr>
              <a:t> how they overlap/intersect</a:t>
            </a:r>
            <a:endParaRPr sz="2500">
              <a:latin typeface="Arial"/>
              <a:ea typeface="Arial"/>
              <a:cs typeface="Arial"/>
              <a:sym typeface="Arial"/>
            </a:endParaRPr>
          </a:p>
          <a:p>
            <a:pPr indent="-315912" lvl="0" marL="457200" rtl="0" algn="l">
              <a:lnSpc>
                <a:spcPct val="115000"/>
              </a:lnSpc>
              <a:spcBef>
                <a:spcPts val="0"/>
              </a:spcBef>
              <a:spcAft>
                <a:spcPts val="0"/>
              </a:spcAft>
              <a:buSzPct val="100000"/>
              <a:buChar char="●"/>
            </a:pPr>
            <a:r>
              <a:rPr lang="en" sz="2500"/>
              <a:t>Add connection lines to show how they connect</a:t>
            </a:r>
            <a:endParaRPr sz="2500"/>
          </a:p>
          <a:p>
            <a:pPr indent="-315912" lvl="0" marL="457200" rtl="0" algn="l">
              <a:lnSpc>
                <a:spcPct val="115000"/>
              </a:lnSpc>
              <a:spcBef>
                <a:spcPts val="0"/>
              </a:spcBef>
              <a:spcAft>
                <a:spcPts val="0"/>
              </a:spcAft>
              <a:buSzPct val="100000"/>
              <a:buChar char="●"/>
            </a:pPr>
            <a:r>
              <a:rPr lang="en" sz="2500"/>
              <a:t>Consider some of the inclusive and critical goals that you want to reach for</a:t>
            </a:r>
            <a:endParaRPr sz="2500"/>
          </a:p>
          <a:p>
            <a:pPr indent="0" lvl="0" marL="0" rtl="0" algn="l">
              <a:lnSpc>
                <a:spcPct val="115000"/>
              </a:lnSpc>
              <a:spcBef>
                <a:spcPts val="1200"/>
              </a:spcBef>
              <a:spcAft>
                <a:spcPts val="0"/>
              </a:spcAft>
              <a:buNone/>
            </a:pPr>
            <a:r>
              <a:t/>
            </a:r>
            <a:endParaRPr sz="2500">
              <a:latin typeface="Arial"/>
              <a:ea typeface="Arial"/>
              <a:cs typeface="Arial"/>
              <a:sym typeface="Arial"/>
            </a:endParaRPr>
          </a:p>
          <a:p>
            <a:pPr indent="0" lvl="0" marL="0" rtl="0" algn="l">
              <a:lnSpc>
                <a:spcPct val="115000"/>
              </a:lnSpc>
              <a:spcBef>
                <a:spcPts val="1200"/>
              </a:spcBef>
              <a:spcAft>
                <a:spcPts val="0"/>
              </a:spcAft>
              <a:buNone/>
            </a:pPr>
            <a:r>
              <a:t/>
            </a:r>
            <a:endParaRPr sz="1600">
              <a:highlight>
                <a:srgbClr val="FFFF00"/>
              </a:highlight>
              <a:latin typeface="Arial"/>
              <a:ea typeface="Arial"/>
              <a:cs typeface="Arial"/>
              <a:sym typeface="Arial"/>
            </a:endParaRPr>
          </a:p>
          <a:p>
            <a:pPr indent="0" lvl="0" marL="0" rtl="0" algn="l">
              <a:lnSpc>
                <a:spcPct val="115000"/>
              </a:lnSpc>
              <a:spcBef>
                <a:spcPts val="1200"/>
              </a:spcBef>
              <a:spcAft>
                <a:spcPts val="1200"/>
              </a:spcAft>
              <a:buNone/>
            </a:pPr>
            <a:r>
              <a:t/>
            </a:r>
            <a:endParaRPr sz="3700"/>
          </a:p>
        </p:txBody>
      </p:sp>
      <p:sp>
        <p:nvSpPr>
          <p:cNvPr id="696" name="Google Shape;696;p101"/>
          <p:cNvSpPr txBox="1"/>
          <p:nvPr/>
        </p:nvSpPr>
        <p:spPr>
          <a:xfrm>
            <a:off x="198125" y="3352500"/>
            <a:ext cx="8259900" cy="145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500">
                <a:solidFill>
                  <a:schemeClr val="dk1"/>
                </a:solidFill>
              </a:rPr>
              <a:t>Consider - How do you feel you can influence a particular sphere and what spheres seem to have a lot of barriers or levers?</a:t>
            </a:r>
            <a:endParaRPr/>
          </a:p>
        </p:txBody>
      </p:sp>
      <p:pic>
        <p:nvPicPr>
          <p:cNvPr id="697" name="Google Shape;697;p101"/>
          <p:cNvPicPr preferRelativeResize="0"/>
          <p:nvPr/>
        </p:nvPicPr>
        <p:blipFill>
          <a:blip r:embed="rId3">
            <a:alphaModFix/>
          </a:blip>
          <a:stretch>
            <a:fillRect/>
          </a:stretch>
        </p:blipFill>
        <p:spPr>
          <a:xfrm>
            <a:off x="5347225" y="173553"/>
            <a:ext cx="2391037" cy="319593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1" name="Shape 701"/>
        <p:cNvGrpSpPr/>
        <p:nvPr/>
      </p:nvGrpSpPr>
      <p:grpSpPr>
        <a:xfrm>
          <a:off x="0" y="0"/>
          <a:ext cx="0" cy="0"/>
          <a:chOff x="0" y="0"/>
          <a:chExt cx="0" cy="0"/>
        </a:xfrm>
      </p:grpSpPr>
      <p:sp>
        <p:nvSpPr>
          <p:cNvPr id="702" name="Google Shape;702;p10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03" name="Google Shape;703;p10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04" name="Google Shape;704;p102"/>
          <p:cNvPicPr preferRelativeResize="0"/>
          <p:nvPr/>
        </p:nvPicPr>
        <p:blipFill>
          <a:blip r:embed="rId3">
            <a:alphaModFix/>
          </a:blip>
          <a:stretch>
            <a:fillRect/>
          </a:stretch>
        </p:blipFill>
        <p:spPr>
          <a:xfrm>
            <a:off x="569670" y="0"/>
            <a:ext cx="8004659" cy="5143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9" name="Shape 709"/>
        <p:cNvGrpSpPr/>
        <p:nvPr/>
      </p:nvGrpSpPr>
      <p:grpSpPr>
        <a:xfrm>
          <a:off x="0" y="0"/>
          <a:ext cx="0" cy="0"/>
          <a:chOff x="0" y="0"/>
          <a:chExt cx="0" cy="0"/>
        </a:xfrm>
      </p:grpSpPr>
      <p:sp>
        <p:nvSpPr>
          <p:cNvPr id="710" name="Google Shape;710;p103"/>
          <p:cNvSpPr/>
          <p:nvPr/>
        </p:nvSpPr>
        <p:spPr>
          <a:xfrm>
            <a:off x="7124625" y="3864881"/>
            <a:ext cx="1910400" cy="1131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1" name="Google Shape;711;p103"/>
          <p:cNvPicPr preferRelativeResize="0"/>
          <p:nvPr/>
        </p:nvPicPr>
        <p:blipFill rotWithShape="1">
          <a:blip r:embed="rId3">
            <a:alphaModFix/>
          </a:blip>
          <a:srcRect b="14871" l="0" r="0" t="0"/>
          <a:stretch/>
        </p:blipFill>
        <p:spPr>
          <a:xfrm>
            <a:off x="441800" y="3621125"/>
            <a:ext cx="2935295" cy="1563900"/>
          </a:xfrm>
          <a:prstGeom prst="rect">
            <a:avLst/>
          </a:prstGeom>
          <a:noFill/>
          <a:ln>
            <a:noFill/>
          </a:ln>
        </p:spPr>
      </p:pic>
      <p:sp>
        <p:nvSpPr>
          <p:cNvPr id="712" name="Google Shape;712;p103"/>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D73F09"/>
              </a:buClr>
              <a:buSzPts val="4400"/>
              <a:buFont typeface="Calibri"/>
              <a:buNone/>
            </a:pPr>
            <a:r>
              <a:rPr lang="en" sz="3000"/>
              <a:t>Land Acknowledgement</a:t>
            </a:r>
            <a:endParaRPr sz="3000"/>
          </a:p>
        </p:txBody>
      </p:sp>
      <p:pic>
        <p:nvPicPr>
          <p:cNvPr id="713" name="Google Shape;713;p103"/>
          <p:cNvPicPr preferRelativeResize="0"/>
          <p:nvPr/>
        </p:nvPicPr>
        <p:blipFill>
          <a:blip r:embed="rId4">
            <a:alphaModFix/>
          </a:blip>
          <a:stretch>
            <a:fillRect/>
          </a:stretch>
        </p:blipFill>
        <p:spPr>
          <a:xfrm>
            <a:off x="5546037" y="1857387"/>
            <a:ext cx="3597975" cy="3286125"/>
          </a:xfrm>
          <a:prstGeom prst="rect">
            <a:avLst/>
          </a:prstGeom>
          <a:noFill/>
          <a:ln>
            <a:noFill/>
          </a:ln>
        </p:spPr>
      </p:pic>
      <p:sp>
        <p:nvSpPr>
          <p:cNvPr id="714" name="Google Shape;714;p103"/>
          <p:cNvSpPr txBox="1"/>
          <p:nvPr>
            <p:ph idx="4294967295" type="body"/>
          </p:nvPr>
        </p:nvSpPr>
        <p:spPr>
          <a:xfrm>
            <a:off x="180625" y="1189475"/>
            <a:ext cx="7065300" cy="22599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spcBef>
                <a:spcPts val="0"/>
              </a:spcBef>
              <a:spcAft>
                <a:spcPts val="0"/>
              </a:spcAft>
              <a:buClr>
                <a:schemeClr val="dk1"/>
              </a:buClr>
              <a:buSzPct val="81481"/>
              <a:buFont typeface="Arial"/>
              <a:buNone/>
            </a:pPr>
            <a:r>
              <a:rPr lang="en" sz="1350">
                <a:solidFill>
                  <a:srgbClr val="423E3C"/>
                </a:solidFill>
                <a:highlight>
                  <a:srgbClr val="FFFFFF"/>
                </a:highlight>
              </a:rPr>
              <a:t>Oregon State University in Corvallis is located within the traditional homelands of the Marys River or Ampinefu Band of Kalapuya. Following the Willamette Valley Treaty of 1855, Kalapuya people were forcibly removed to reservations in Western Oregon. Today, living descendants of these people are part of the </a:t>
            </a:r>
            <a:r>
              <a:rPr lang="en" sz="1350" u="sng">
                <a:solidFill>
                  <a:schemeClr val="hlink"/>
                </a:solidFill>
                <a:highlight>
                  <a:srgbClr val="FFFFFF"/>
                </a:highlight>
                <a:hlinkClick r:id="rId5"/>
              </a:rPr>
              <a:t>Confederated Tribes of Grand Ronde Community of Oregon</a:t>
            </a:r>
            <a:r>
              <a:rPr lang="en" sz="1350">
                <a:solidFill>
                  <a:srgbClr val="423E3C"/>
                </a:solidFill>
                <a:highlight>
                  <a:srgbClr val="FFFFFF"/>
                </a:highlight>
              </a:rPr>
              <a:t> and the </a:t>
            </a:r>
            <a:r>
              <a:rPr lang="en" sz="1350" u="sng">
                <a:solidFill>
                  <a:schemeClr val="hlink"/>
                </a:solidFill>
                <a:highlight>
                  <a:srgbClr val="FFFFFF"/>
                </a:highlight>
                <a:hlinkClick r:id="rId6"/>
              </a:rPr>
              <a:t>Confederated Tribes of the Siletz Indians</a:t>
            </a:r>
            <a:r>
              <a:rPr lang="en" sz="1350">
                <a:solidFill>
                  <a:srgbClr val="423E3C"/>
                </a:solidFill>
                <a:highlight>
                  <a:srgbClr val="FFFFFF"/>
                </a:highlight>
              </a:rPr>
              <a:t>. Indigenous people are valued, contributing members of the Oregon State community and represent multiple sovereign tribes among students, faculty, staff and alumni.</a:t>
            </a:r>
            <a:endParaRPr sz="1350">
              <a:solidFill>
                <a:srgbClr val="423E3C"/>
              </a:solidFill>
              <a:highlight>
                <a:srgbClr val="FFFFFF"/>
              </a:highlight>
            </a:endParaRPr>
          </a:p>
          <a:p>
            <a:pPr indent="0" lvl="0" marL="0" rtl="0" algn="l">
              <a:spcBef>
                <a:spcPts val="1200"/>
              </a:spcBef>
              <a:spcAft>
                <a:spcPts val="0"/>
              </a:spcAft>
              <a:buClr>
                <a:schemeClr val="dk1"/>
              </a:buClr>
              <a:buSzPct val="81481"/>
              <a:buNone/>
            </a:pPr>
            <a:r>
              <a:rPr lang="en" sz="1350">
                <a:solidFill>
                  <a:srgbClr val="423E3C"/>
                </a:solidFill>
                <a:highlight>
                  <a:srgbClr val="FFFFFF"/>
                </a:highlight>
              </a:rPr>
              <a:t>Oregon State University accepts its responsibility for understanding the continuing impact of that history on these communities. Oregon State is committed — in the spirit of self-reflection, learning, reconciliation and partnership — to ensure that this institution of higher learning will be of enduring benefit, not only to the state of Oregon, but also to the people on whose ancestral lands it is now located.</a:t>
            </a:r>
            <a:endParaRPr sz="1835"/>
          </a:p>
        </p:txBody>
      </p:sp>
      <p:sp>
        <p:nvSpPr>
          <p:cNvPr id="715" name="Google Shape;715;p103"/>
          <p:cNvSpPr txBox="1"/>
          <p:nvPr/>
        </p:nvSpPr>
        <p:spPr>
          <a:xfrm>
            <a:off x="230950" y="3864875"/>
            <a:ext cx="3357000" cy="1280700"/>
          </a:xfrm>
          <a:prstGeom prst="rect">
            <a:avLst/>
          </a:prstGeom>
          <a:solidFill>
            <a:srgbClr val="FFFFFF">
              <a:alpha val="63129"/>
            </a:srgbClr>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t>Use the</a:t>
            </a:r>
            <a:r>
              <a:rPr b="1" lang="en" sz="1600">
                <a:solidFill>
                  <a:srgbClr val="D73F09"/>
                </a:solidFill>
              </a:rPr>
              <a:t> </a:t>
            </a:r>
            <a:r>
              <a:rPr b="1" lang="en" sz="1600" u="sng">
                <a:solidFill>
                  <a:srgbClr val="D73F09"/>
                </a:solidFill>
                <a:hlinkClick r:id="rId7">
                  <a:extLst>
                    <a:ext uri="{A12FA001-AC4F-418D-AE19-62706E023703}">
                      <ahyp:hlinkClr val="tx"/>
                    </a:ext>
                  </a:extLst>
                </a:hlinkClick>
              </a:rPr>
              <a:t>https://native-land.ca/</a:t>
            </a:r>
            <a:r>
              <a:rPr b="1" lang="en" sz="1600"/>
              <a:t> tool to learn more about native territories OR</a:t>
            </a:r>
            <a:endParaRPr b="1" sz="1600"/>
          </a:p>
          <a:p>
            <a:pPr indent="0" lvl="0" marL="0" rtl="0" algn="ctr">
              <a:lnSpc>
                <a:spcPct val="115000"/>
              </a:lnSpc>
              <a:spcBef>
                <a:spcPts val="0"/>
              </a:spcBef>
              <a:spcAft>
                <a:spcPts val="0"/>
              </a:spcAft>
              <a:buNone/>
            </a:pPr>
            <a:r>
              <a:rPr b="1" lang="en" sz="1600"/>
              <a:t>Text a zip-code to </a:t>
            </a:r>
            <a:r>
              <a:rPr b="1" lang="en" sz="1600">
                <a:solidFill>
                  <a:srgbClr val="D73F09"/>
                </a:solidFill>
              </a:rPr>
              <a:t>855-917-5263</a:t>
            </a:r>
            <a:endParaRPr b="1" sz="1600">
              <a:solidFill>
                <a:schemeClr val="dk1"/>
              </a:solidFill>
            </a:endParaRPr>
          </a:p>
        </p:txBody>
      </p:sp>
      <p:pic>
        <p:nvPicPr>
          <p:cNvPr id="716" name="Google Shape;716;p103"/>
          <p:cNvPicPr preferRelativeResize="0"/>
          <p:nvPr/>
        </p:nvPicPr>
        <p:blipFill>
          <a:blip r:embed="rId8">
            <a:alphaModFix/>
          </a:blip>
          <a:stretch>
            <a:fillRect/>
          </a:stretch>
        </p:blipFill>
        <p:spPr>
          <a:xfrm>
            <a:off x="1112231" y="1189475"/>
            <a:ext cx="6919544" cy="3954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1" name="Shape 721"/>
        <p:cNvGrpSpPr/>
        <p:nvPr/>
      </p:nvGrpSpPr>
      <p:grpSpPr>
        <a:xfrm>
          <a:off x="0" y="0"/>
          <a:ext cx="0" cy="0"/>
          <a:chOff x="0" y="0"/>
          <a:chExt cx="0" cy="0"/>
        </a:xfrm>
      </p:grpSpPr>
      <p:sp>
        <p:nvSpPr>
          <p:cNvPr id="722" name="Google Shape;722;p104"/>
          <p:cNvSpPr txBox="1"/>
          <p:nvPr>
            <p:ph type="ctrTitle"/>
          </p:nvPr>
        </p:nvSpPr>
        <p:spPr>
          <a:xfrm>
            <a:off x="311700" y="2379901"/>
            <a:ext cx="8520600" cy="1582200"/>
          </a:xfrm>
          <a:prstGeom prst="rect">
            <a:avLst/>
          </a:prstGeom>
        </p:spPr>
        <p:txBody>
          <a:bodyPr anchorCtr="0" anchor="b" bIns="91425" lIns="91425" spcFirstLastPara="1" rIns="91425" wrap="square" tIns="91425">
            <a:noAutofit/>
          </a:bodyPr>
          <a:lstStyle/>
          <a:p>
            <a:pPr indent="0" lvl="0" marL="0" rtl="0" algn="ctr">
              <a:lnSpc>
                <a:spcPct val="115000"/>
              </a:lnSpc>
              <a:spcBef>
                <a:spcPts val="640"/>
              </a:spcBef>
              <a:spcAft>
                <a:spcPts val="0"/>
              </a:spcAft>
              <a:buNone/>
            </a:pPr>
            <a:r>
              <a:rPr b="1" lang="en" sz="2900">
                <a:solidFill>
                  <a:srgbClr val="3F3F3F"/>
                </a:solidFill>
              </a:rPr>
              <a:t>Every Student Graduates: </a:t>
            </a:r>
            <a:endParaRPr b="1" sz="2900">
              <a:solidFill>
                <a:srgbClr val="3F3F3F"/>
              </a:solidFill>
            </a:endParaRPr>
          </a:p>
          <a:p>
            <a:pPr indent="0" lvl="0" marL="0" rtl="0" algn="ctr">
              <a:lnSpc>
                <a:spcPct val="115000"/>
              </a:lnSpc>
              <a:spcBef>
                <a:spcPts val="1200"/>
              </a:spcBef>
              <a:spcAft>
                <a:spcPts val="1200"/>
              </a:spcAft>
              <a:buNone/>
            </a:pPr>
            <a:r>
              <a:rPr b="1" lang="en" sz="2900">
                <a:solidFill>
                  <a:srgbClr val="3F3F3F"/>
                </a:solidFill>
              </a:rPr>
              <a:t>Inclusive Excellence in STEM Summit</a:t>
            </a:r>
            <a:endParaRPr sz="44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7" name="Shape 727"/>
        <p:cNvGrpSpPr/>
        <p:nvPr/>
      </p:nvGrpSpPr>
      <p:grpSpPr>
        <a:xfrm>
          <a:off x="0" y="0"/>
          <a:ext cx="0" cy="0"/>
          <a:chOff x="0" y="0"/>
          <a:chExt cx="0" cy="0"/>
        </a:xfrm>
      </p:grpSpPr>
      <p:sp>
        <p:nvSpPr>
          <p:cNvPr id="728" name="Google Shape;728;p10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D73F09"/>
              </a:buClr>
              <a:buSzPts val="4400"/>
              <a:buFont typeface="Calibri"/>
              <a:buNone/>
            </a:pPr>
            <a:r>
              <a:rPr lang="en" sz="3000"/>
              <a:t>Logistics</a:t>
            </a:r>
            <a:endParaRPr sz="3000"/>
          </a:p>
        </p:txBody>
      </p:sp>
      <p:sp>
        <p:nvSpPr>
          <p:cNvPr id="729" name="Google Shape;729;p105"/>
          <p:cNvSpPr txBox="1"/>
          <p:nvPr>
            <p:ph idx="4294967295" type="body"/>
          </p:nvPr>
        </p:nvSpPr>
        <p:spPr>
          <a:xfrm>
            <a:off x="311700" y="1021200"/>
            <a:ext cx="8520600" cy="39135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rmAutofit/>
          </a:bodyPr>
          <a:lstStyle/>
          <a:p>
            <a:pPr indent="-305841" lvl="0" marL="342900" rtl="0" algn="l">
              <a:lnSpc>
                <a:spcPct val="95000"/>
              </a:lnSpc>
              <a:spcBef>
                <a:spcPts val="0"/>
              </a:spcBef>
              <a:spcAft>
                <a:spcPts val="0"/>
              </a:spcAft>
              <a:buClr>
                <a:schemeClr val="dk1"/>
              </a:buClr>
              <a:buSzPts val="2616"/>
              <a:buChar char="●"/>
            </a:pPr>
            <a:r>
              <a:rPr lang="en" sz="2616">
                <a:solidFill>
                  <a:schemeClr val="dk1"/>
                </a:solidFill>
              </a:rPr>
              <a:t>Bathrooms: men’s, women’s, all users</a:t>
            </a:r>
            <a:endParaRPr sz="2616">
              <a:solidFill>
                <a:schemeClr val="dk1"/>
              </a:solidFill>
            </a:endParaRPr>
          </a:p>
          <a:p>
            <a:pPr indent="-305841" lvl="0" marL="342900" rtl="0" algn="l">
              <a:lnSpc>
                <a:spcPct val="95000"/>
              </a:lnSpc>
              <a:spcBef>
                <a:spcPts val="1000"/>
              </a:spcBef>
              <a:spcAft>
                <a:spcPts val="0"/>
              </a:spcAft>
              <a:buClr>
                <a:schemeClr val="dk1"/>
              </a:buClr>
              <a:buSzPts val="2616"/>
              <a:buChar char="●"/>
            </a:pPr>
            <a:r>
              <a:rPr lang="en" sz="2616">
                <a:solidFill>
                  <a:schemeClr val="dk1"/>
                </a:solidFill>
              </a:rPr>
              <a:t>Planned breaks throughout the day</a:t>
            </a:r>
            <a:endParaRPr sz="2616">
              <a:solidFill>
                <a:schemeClr val="dk1"/>
              </a:solidFill>
            </a:endParaRPr>
          </a:p>
          <a:p>
            <a:pPr indent="-394741" lvl="1" marL="914400" rtl="0" algn="l">
              <a:lnSpc>
                <a:spcPct val="95000"/>
              </a:lnSpc>
              <a:spcBef>
                <a:spcPts val="1000"/>
              </a:spcBef>
              <a:spcAft>
                <a:spcPts val="0"/>
              </a:spcAft>
              <a:buClr>
                <a:schemeClr val="dk1"/>
              </a:buClr>
              <a:buSzPts val="2616"/>
              <a:buChar char="○"/>
            </a:pPr>
            <a:r>
              <a:rPr lang="en" sz="2616">
                <a:solidFill>
                  <a:schemeClr val="dk1"/>
                </a:solidFill>
              </a:rPr>
              <a:t>Morning: 10:30 </a:t>
            </a:r>
            <a:endParaRPr sz="2616">
              <a:solidFill>
                <a:schemeClr val="dk1"/>
              </a:solidFill>
            </a:endParaRPr>
          </a:p>
          <a:p>
            <a:pPr indent="-394741" lvl="1" marL="914400" rtl="0" algn="l">
              <a:lnSpc>
                <a:spcPct val="95000"/>
              </a:lnSpc>
              <a:spcBef>
                <a:spcPts val="640"/>
              </a:spcBef>
              <a:spcAft>
                <a:spcPts val="0"/>
              </a:spcAft>
              <a:buClr>
                <a:schemeClr val="dk1"/>
              </a:buClr>
              <a:buSzPts val="2616"/>
              <a:buChar char="○"/>
            </a:pPr>
            <a:r>
              <a:rPr lang="en" sz="2616">
                <a:solidFill>
                  <a:schemeClr val="dk1"/>
                </a:solidFill>
              </a:rPr>
              <a:t>Lunch: 12:15 - 1:10 pm</a:t>
            </a:r>
            <a:endParaRPr sz="2616">
              <a:solidFill>
                <a:schemeClr val="dk1"/>
              </a:solidFill>
            </a:endParaRPr>
          </a:p>
          <a:p>
            <a:pPr indent="-394741" lvl="1" marL="914400" rtl="0" algn="l">
              <a:lnSpc>
                <a:spcPct val="95000"/>
              </a:lnSpc>
              <a:spcBef>
                <a:spcPts val="640"/>
              </a:spcBef>
              <a:spcAft>
                <a:spcPts val="0"/>
              </a:spcAft>
              <a:buClr>
                <a:schemeClr val="dk1"/>
              </a:buClr>
              <a:buSzPts val="2616"/>
              <a:buChar char="○"/>
            </a:pPr>
            <a:r>
              <a:rPr lang="en" sz="2616">
                <a:solidFill>
                  <a:schemeClr val="dk1"/>
                </a:solidFill>
              </a:rPr>
              <a:t>Afternoon: ~2 pm</a:t>
            </a:r>
            <a:endParaRPr sz="2616">
              <a:solidFill>
                <a:schemeClr val="dk1"/>
              </a:solidFill>
            </a:endParaRPr>
          </a:p>
          <a:p>
            <a:pPr indent="-305841" lvl="0" marL="342900" rtl="0" algn="l">
              <a:lnSpc>
                <a:spcPct val="95000"/>
              </a:lnSpc>
              <a:spcBef>
                <a:spcPts val="640"/>
              </a:spcBef>
              <a:spcAft>
                <a:spcPts val="0"/>
              </a:spcAft>
              <a:buClr>
                <a:schemeClr val="dk1"/>
              </a:buClr>
              <a:buSzPts val="2616"/>
              <a:buChar char="●"/>
            </a:pPr>
            <a:r>
              <a:rPr lang="en" sz="2616">
                <a:solidFill>
                  <a:schemeClr val="dk1"/>
                </a:solidFill>
              </a:rPr>
              <a:t>Wifi: </a:t>
            </a:r>
            <a:r>
              <a:rPr lang="en" sz="2616">
                <a:solidFill>
                  <a:schemeClr val="dk1"/>
                </a:solidFill>
                <a:highlight>
                  <a:srgbClr val="FFFFFF"/>
                </a:highlight>
              </a:rPr>
              <a:t>OSU_Guest</a:t>
            </a:r>
            <a:endParaRPr sz="2616">
              <a:solidFill>
                <a:schemeClr val="dk1"/>
              </a:solidFill>
              <a:highlight>
                <a:srgbClr val="FFFFFF"/>
              </a:highlight>
            </a:endParaRPr>
          </a:p>
          <a:p>
            <a:pPr indent="-305841" lvl="0" marL="342900" rtl="0" algn="l">
              <a:lnSpc>
                <a:spcPct val="95000"/>
              </a:lnSpc>
              <a:spcBef>
                <a:spcPts val="640"/>
              </a:spcBef>
              <a:spcAft>
                <a:spcPts val="0"/>
              </a:spcAft>
              <a:buClr>
                <a:schemeClr val="dk1"/>
              </a:buClr>
              <a:buSzPts val="2616"/>
              <a:buChar char="●"/>
            </a:pPr>
            <a:r>
              <a:rPr lang="en" sz="2616">
                <a:solidFill>
                  <a:schemeClr val="dk1"/>
                </a:solidFill>
              </a:rPr>
              <a:t>Handouts</a:t>
            </a:r>
            <a:endParaRPr sz="2616">
              <a:solidFill>
                <a:schemeClr val="dk1"/>
              </a:solidFill>
            </a:endParaRPr>
          </a:p>
          <a:p>
            <a:pPr indent="0" lvl="0" marL="457200" rtl="0" algn="l">
              <a:lnSpc>
                <a:spcPct val="95000"/>
              </a:lnSpc>
              <a:spcBef>
                <a:spcPts val="640"/>
              </a:spcBef>
              <a:spcAft>
                <a:spcPts val="0"/>
              </a:spcAft>
              <a:buSzPts val="1018"/>
              <a:buNone/>
            </a:pPr>
            <a:r>
              <a:t/>
            </a:r>
            <a:endParaRPr sz="1827">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3" name="Shape 183"/>
        <p:cNvGrpSpPr/>
        <p:nvPr/>
      </p:nvGrpSpPr>
      <p:grpSpPr>
        <a:xfrm>
          <a:off x="0" y="0"/>
          <a:ext cx="0" cy="0"/>
          <a:chOff x="0" y="0"/>
          <a:chExt cx="0" cy="0"/>
        </a:xfrm>
      </p:grpSpPr>
      <p:sp>
        <p:nvSpPr>
          <p:cNvPr id="184" name="Google Shape;184;p3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D73F09"/>
              </a:buClr>
              <a:buSzPts val="4400"/>
              <a:buFont typeface="Calibri"/>
              <a:buNone/>
            </a:pPr>
            <a:r>
              <a:rPr lang="en" sz="3600"/>
              <a:t>Reflection</a:t>
            </a:r>
            <a:endParaRPr sz="3600"/>
          </a:p>
        </p:txBody>
      </p:sp>
      <p:sp>
        <p:nvSpPr>
          <p:cNvPr id="185" name="Google Shape;185;p35"/>
          <p:cNvSpPr txBox="1"/>
          <p:nvPr/>
        </p:nvSpPr>
        <p:spPr>
          <a:xfrm>
            <a:off x="457200" y="1428750"/>
            <a:ext cx="8229600" cy="129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3200"/>
              <a:buFont typeface="Arial"/>
              <a:buNone/>
            </a:pPr>
            <a:r>
              <a:rPr i="0" lang="en" sz="3300" u="none" cap="none" strike="noStrike">
                <a:solidFill>
                  <a:schemeClr val="dk1"/>
                </a:solidFill>
              </a:rPr>
              <a:t>What does “inclusive excellence” </a:t>
            </a:r>
            <a:endParaRPr i="0" sz="3300" u="none" cap="none" strike="noStrike">
              <a:solidFill>
                <a:schemeClr val="dk1"/>
              </a:solidFill>
            </a:endParaRPr>
          </a:p>
          <a:p>
            <a:pPr indent="0" lvl="0" marL="0" marR="0" rtl="0" algn="ctr">
              <a:spcBef>
                <a:spcPts val="0"/>
              </a:spcBef>
              <a:spcAft>
                <a:spcPts val="0"/>
              </a:spcAft>
              <a:buClr>
                <a:schemeClr val="dk1"/>
              </a:buClr>
              <a:buSzPts val="3200"/>
              <a:buFont typeface="Arial"/>
              <a:buNone/>
            </a:pPr>
            <a:r>
              <a:rPr i="0" lang="en" sz="3300" u="none" cap="none" strike="noStrike">
                <a:solidFill>
                  <a:schemeClr val="dk1"/>
                </a:solidFill>
              </a:rPr>
              <a:t>mean to you? </a:t>
            </a:r>
            <a:endParaRPr i="0" sz="2900" u="none" cap="none" strike="noStrike">
              <a:solidFill>
                <a:schemeClr val="dk1"/>
              </a:solidFill>
              <a:highlight>
                <a:srgbClr val="FFFF99"/>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9" name="Shape 189"/>
        <p:cNvGrpSpPr/>
        <p:nvPr/>
      </p:nvGrpSpPr>
      <p:grpSpPr>
        <a:xfrm>
          <a:off x="0" y="0"/>
          <a:ext cx="0" cy="0"/>
          <a:chOff x="0" y="0"/>
          <a:chExt cx="0" cy="0"/>
        </a:xfrm>
      </p:grpSpPr>
      <p:sp>
        <p:nvSpPr>
          <p:cNvPr id="190" name="Google Shape;190;p36"/>
          <p:cNvSpPr txBox="1"/>
          <p:nvPr>
            <p:ph type="title"/>
          </p:nvPr>
        </p:nvSpPr>
        <p:spPr>
          <a:xfrm>
            <a:off x="457200" y="205978"/>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a:t>What motivated the IE@OSU Project?</a:t>
            </a:r>
            <a:endParaRPr/>
          </a:p>
        </p:txBody>
      </p:sp>
      <p:pic>
        <p:nvPicPr>
          <p:cNvPr id="191" name="Google Shape;191;p36"/>
          <p:cNvPicPr preferRelativeResize="0"/>
          <p:nvPr/>
        </p:nvPicPr>
        <p:blipFill>
          <a:blip r:embed="rId3">
            <a:alphaModFix/>
          </a:blip>
          <a:stretch>
            <a:fillRect/>
          </a:stretch>
        </p:blipFill>
        <p:spPr>
          <a:xfrm>
            <a:off x="3224600" y="1146253"/>
            <a:ext cx="2888187" cy="377532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E@OSU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