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 id="2147483697" r:id="rId3"/>
    <p:sldMasterId id="2147483699" r:id="rId4"/>
  </p:sldMasterIdLst>
  <p:notesMasterIdLst>
    <p:notesMasterId r:id="rId15"/>
  </p:notesMasterIdLst>
  <p:sldIdLst>
    <p:sldId id="275" r:id="rId5"/>
    <p:sldId id="274" r:id="rId6"/>
    <p:sldId id="257" r:id="rId7"/>
    <p:sldId id="269" r:id="rId8"/>
    <p:sldId id="267" r:id="rId9"/>
    <p:sldId id="262" r:id="rId10"/>
    <p:sldId id="276" r:id="rId11"/>
    <p:sldId id="272" r:id="rId12"/>
    <p:sldId id="273" r:id="rId13"/>
    <p:sldId id="277" r:id="rId14"/>
  </p:sldIdLst>
  <p:sldSz cx="9144000" cy="5143500" type="screen16x9"/>
  <p:notesSz cx="6858000" cy="9144000"/>
  <p:embeddedFontLst>
    <p:embeddedFont>
      <p:font typeface="Segoe UI" panose="020B0502040204020203"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A4A3A4"/>
          </p15:clr>
        </p15:guide>
        <p15:guide id="2" pos="141">
          <p15:clr>
            <a:srgbClr val="A4A3A4"/>
          </p15:clr>
        </p15:guide>
        <p15:guide id="3" orient="horz" pos="432">
          <p15:clr>
            <a:srgbClr val="A4A3A4"/>
          </p15:clr>
        </p15:guide>
        <p15:guide id="4" orient="horz" pos="3024">
          <p15:clr>
            <a:srgbClr val="A4A3A4"/>
          </p15:clr>
        </p15:guide>
        <p15:guide id="5" pos="56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42" d="100"/>
          <a:sy n="142" d="100"/>
        </p:scale>
        <p:origin x="760" y="176"/>
      </p:cViewPr>
      <p:guideLst>
        <p:guide orient="horz" pos="144"/>
        <p:guide pos="141"/>
        <p:guide orient="horz" pos="432"/>
        <p:guide orient="horz" pos="3024"/>
        <p:guide pos="56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AFF57-7E3C-4AC3-8827-A3DA600E6B4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4B5D1A3F-1A2E-403D-9434-1E1845575A78}">
      <dgm:prSet phldrT="[Text]" phldr="0"/>
      <dgm:spPr/>
      <dgm:t>
        <a:bodyPr/>
        <a:lstStyle/>
        <a:p>
          <a:pPr rtl="0"/>
          <a:r>
            <a:rPr lang="en-US" b="1" u="sng" dirty="0">
              <a:latin typeface="Arial"/>
            </a:rPr>
            <a:t>2019</a:t>
          </a:r>
          <a:r>
            <a:rPr lang="en-US" dirty="0">
              <a:latin typeface="Arial"/>
            </a:rPr>
            <a:t>: 354 institutional teams propose 6-year projects</a:t>
          </a:r>
          <a:endParaRPr lang="en-US" dirty="0"/>
        </a:p>
      </dgm:t>
    </dgm:pt>
    <dgm:pt modelId="{6F92480A-1D36-4763-9468-E55CFE64C2D8}" type="parTrans" cxnId="{E425D72C-FC5F-4D27-9D2C-CB48B872D9C7}">
      <dgm:prSet/>
      <dgm:spPr/>
      <dgm:t>
        <a:bodyPr/>
        <a:lstStyle/>
        <a:p>
          <a:endParaRPr lang="en-US"/>
        </a:p>
      </dgm:t>
    </dgm:pt>
    <dgm:pt modelId="{4E87D4C4-B776-4F01-B605-43569E9F4784}" type="sibTrans" cxnId="{E425D72C-FC5F-4D27-9D2C-CB48B872D9C7}">
      <dgm:prSet/>
      <dgm:spPr/>
      <dgm:t>
        <a:bodyPr/>
        <a:lstStyle/>
        <a:p>
          <a:endParaRPr lang="en-US"/>
        </a:p>
      </dgm:t>
    </dgm:pt>
    <dgm:pt modelId="{E42CFBED-81C9-434E-93C1-B102FC34A234}">
      <dgm:prSet phldrT="[Text]" phldr="0"/>
      <dgm:spPr/>
      <dgm:t>
        <a:bodyPr/>
        <a:lstStyle/>
        <a:p>
          <a:pPr rtl="0"/>
          <a:r>
            <a:rPr lang="en-US" dirty="0">
              <a:latin typeface="Arial"/>
            </a:rPr>
            <a:t>30 teams to be awarded $1 million each</a:t>
          </a:r>
          <a:endParaRPr lang="en-US" dirty="0"/>
        </a:p>
      </dgm:t>
    </dgm:pt>
    <dgm:pt modelId="{3DFF3477-DC51-4F49-B8B2-AA1654D3543F}" type="parTrans" cxnId="{21677552-BA20-424C-B9FD-E0076730F9F3}">
      <dgm:prSet/>
      <dgm:spPr/>
      <dgm:t>
        <a:bodyPr/>
        <a:lstStyle/>
        <a:p>
          <a:endParaRPr lang="en-US"/>
        </a:p>
      </dgm:t>
    </dgm:pt>
    <dgm:pt modelId="{E240D7A1-2A19-4DE8-AB71-9651F5E59778}" type="sibTrans" cxnId="{21677552-BA20-424C-B9FD-E0076730F9F3}">
      <dgm:prSet/>
      <dgm:spPr/>
      <dgm:t>
        <a:bodyPr/>
        <a:lstStyle/>
        <a:p>
          <a:endParaRPr lang="en-US"/>
        </a:p>
      </dgm:t>
    </dgm:pt>
    <dgm:pt modelId="{7E3304A8-F803-4D23-A985-6100D4397F71}">
      <dgm:prSet phldrT="[Text]" phldr="0"/>
      <dgm:spPr/>
      <dgm:t>
        <a:bodyPr/>
        <a:lstStyle/>
        <a:p>
          <a:pPr rtl="0"/>
          <a:r>
            <a:rPr lang="en-US" b="1" u="sng" dirty="0">
              <a:latin typeface="Arial"/>
            </a:rPr>
            <a:t>2021 Phase I</a:t>
          </a:r>
          <a:r>
            <a:rPr lang="en-US" dirty="0">
              <a:latin typeface="Arial"/>
            </a:rPr>
            <a:t>: 107 teams randomly organized into 7 Learning Community Clusters</a:t>
          </a:r>
          <a:endParaRPr lang="en-US" dirty="0"/>
        </a:p>
      </dgm:t>
    </dgm:pt>
    <dgm:pt modelId="{04AF4DF6-3A70-478A-8EF8-ACAF5E236814}" type="parTrans" cxnId="{951CE094-AF1E-4EDC-AAB0-7263A69AAE48}">
      <dgm:prSet/>
      <dgm:spPr/>
      <dgm:t>
        <a:bodyPr/>
        <a:lstStyle/>
        <a:p>
          <a:endParaRPr lang="en-US"/>
        </a:p>
      </dgm:t>
    </dgm:pt>
    <dgm:pt modelId="{1EF4B03A-4FF3-417C-8007-CCA61A0B6B05}" type="sibTrans" cxnId="{951CE094-AF1E-4EDC-AAB0-7263A69AAE48}">
      <dgm:prSet/>
      <dgm:spPr/>
      <dgm:t>
        <a:bodyPr/>
        <a:lstStyle/>
        <a:p>
          <a:endParaRPr lang="en-US"/>
        </a:p>
      </dgm:t>
    </dgm:pt>
    <dgm:pt modelId="{E38363BF-1224-417B-BEC3-9659D9A8D7C1}">
      <dgm:prSet phldrT="[Text]" phldr="0"/>
      <dgm:spPr/>
      <dgm:t>
        <a:bodyPr/>
        <a:lstStyle/>
        <a:p>
          <a:pPr rtl="0"/>
          <a:r>
            <a:rPr lang="en-US" dirty="0">
              <a:latin typeface="Arial"/>
            </a:rPr>
            <a:t>Each of the 107 teams awarded $30K learning grant to work on individual projects</a:t>
          </a:r>
          <a:endParaRPr lang="en-US" dirty="0"/>
        </a:p>
      </dgm:t>
    </dgm:pt>
    <dgm:pt modelId="{24E27B1C-DA16-41F9-82AA-9D575F456C1C}" type="parTrans" cxnId="{F91F89C5-0313-4528-AC5A-8FC4884BDCCB}">
      <dgm:prSet/>
      <dgm:spPr/>
      <dgm:t>
        <a:bodyPr/>
        <a:lstStyle/>
        <a:p>
          <a:endParaRPr lang="en-US"/>
        </a:p>
      </dgm:t>
    </dgm:pt>
    <dgm:pt modelId="{6FAC9D96-2A9C-4B3A-A161-5CA34E55065A}" type="sibTrans" cxnId="{F91F89C5-0313-4528-AC5A-8FC4884BDCCB}">
      <dgm:prSet/>
      <dgm:spPr/>
      <dgm:t>
        <a:bodyPr/>
        <a:lstStyle/>
        <a:p>
          <a:endParaRPr lang="en-US"/>
        </a:p>
      </dgm:t>
    </dgm:pt>
    <dgm:pt modelId="{9B12D282-5461-450D-8100-DCB09D14504B}">
      <dgm:prSet phldrT="[Text]" phldr="0"/>
      <dgm:spPr/>
      <dgm:t>
        <a:bodyPr/>
        <a:lstStyle/>
        <a:p>
          <a:pPr rtl="0"/>
          <a:r>
            <a:rPr lang="en-US" b="1" u="sng" dirty="0">
              <a:latin typeface="Arial"/>
            </a:rPr>
            <a:t>2022 Phase II</a:t>
          </a:r>
          <a:r>
            <a:rPr lang="en-US" dirty="0">
              <a:latin typeface="Arial"/>
            </a:rPr>
            <a:t>: Each LCC prepares a collaborative 6-year proposal</a:t>
          </a:r>
          <a:endParaRPr lang="en-US" dirty="0"/>
        </a:p>
      </dgm:t>
    </dgm:pt>
    <dgm:pt modelId="{58FC9810-6D35-4C2A-A69C-122AD7D4778C}" type="parTrans" cxnId="{3372A954-00E6-46D4-85F1-32775B5F6475}">
      <dgm:prSet/>
      <dgm:spPr/>
      <dgm:t>
        <a:bodyPr/>
        <a:lstStyle/>
        <a:p>
          <a:endParaRPr lang="en-US"/>
        </a:p>
      </dgm:t>
    </dgm:pt>
    <dgm:pt modelId="{BDABE7F1-B9E4-4E72-86DE-BC1F653FC341}" type="sibTrans" cxnId="{3372A954-00E6-46D4-85F1-32775B5F6475}">
      <dgm:prSet/>
      <dgm:spPr/>
      <dgm:t>
        <a:bodyPr/>
        <a:lstStyle/>
        <a:p>
          <a:endParaRPr lang="en-US"/>
        </a:p>
      </dgm:t>
    </dgm:pt>
    <dgm:pt modelId="{CFDF8B7A-3FDB-45EE-BB75-E76CECECAD0F}">
      <dgm:prSet phldrT="[Text]" phldr="0"/>
      <dgm:spPr/>
      <dgm:t>
        <a:bodyPr/>
        <a:lstStyle/>
        <a:p>
          <a:pPr rtl="0"/>
          <a:r>
            <a:rPr lang="en-US" dirty="0">
              <a:latin typeface="Arial"/>
            </a:rPr>
            <a:t>$8 million shared amongst a 14-institution collective</a:t>
          </a:r>
          <a:endParaRPr lang="en-US" dirty="0"/>
        </a:p>
      </dgm:t>
    </dgm:pt>
    <dgm:pt modelId="{D2D8EF09-36B6-46F0-B5EA-7FE143B48E1B}" type="parTrans" cxnId="{E8F5C84F-1913-4DCB-BF8B-58A3BC9860D8}">
      <dgm:prSet/>
      <dgm:spPr/>
      <dgm:t>
        <a:bodyPr/>
        <a:lstStyle/>
        <a:p>
          <a:endParaRPr lang="en-US"/>
        </a:p>
      </dgm:t>
    </dgm:pt>
    <dgm:pt modelId="{3C112C75-F240-4242-9C78-DA0682BC3764}" type="sibTrans" cxnId="{E8F5C84F-1913-4DCB-BF8B-58A3BC9860D8}">
      <dgm:prSet/>
      <dgm:spPr/>
      <dgm:t>
        <a:bodyPr/>
        <a:lstStyle/>
        <a:p>
          <a:endParaRPr lang="en-US"/>
        </a:p>
      </dgm:t>
    </dgm:pt>
    <dgm:pt modelId="{9C043D56-130D-4E4E-B804-3ACEEF6F0F74}" type="pres">
      <dgm:prSet presAssocID="{DF3AFF57-7E3C-4AC3-8827-A3DA600E6B4E}" presName="linearFlow" presStyleCnt="0">
        <dgm:presLayoutVars>
          <dgm:dir/>
          <dgm:animLvl val="lvl"/>
          <dgm:resizeHandles val="exact"/>
        </dgm:presLayoutVars>
      </dgm:prSet>
      <dgm:spPr/>
    </dgm:pt>
    <dgm:pt modelId="{55F0C4D0-D85E-4887-9C29-65129E184BA5}" type="pres">
      <dgm:prSet presAssocID="{4B5D1A3F-1A2E-403D-9434-1E1845575A78}" presName="composite" presStyleCnt="0"/>
      <dgm:spPr/>
    </dgm:pt>
    <dgm:pt modelId="{FB7ECB7A-22CF-4063-8600-2F77BBDA98A8}" type="pres">
      <dgm:prSet presAssocID="{4B5D1A3F-1A2E-403D-9434-1E1845575A78}" presName="parTx" presStyleLbl="node1" presStyleIdx="0" presStyleCnt="3">
        <dgm:presLayoutVars>
          <dgm:chMax val="0"/>
          <dgm:chPref val="0"/>
          <dgm:bulletEnabled val="1"/>
        </dgm:presLayoutVars>
      </dgm:prSet>
      <dgm:spPr/>
    </dgm:pt>
    <dgm:pt modelId="{6104D921-79BC-443B-81F7-D1B353DCF54A}" type="pres">
      <dgm:prSet presAssocID="{4B5D1A3F-1A2E-403D-9434-1E1845575A78}" presName="parSh" presStyleLbl="node1" presStyleIdx="0" presStyleCnt="3"/>
      <dgm:spPr/>
    </dgm:pt>
    <dgm:pt modelId="{B10A3D68-51B3-4827-B978-5F65879E5220}" type="pres">
      <dgm:prSet presAssocID="{4B5D1A3F-1A2E-403D-9434-1E1845575A78}" presName="desTx" presStyleLbl="fgAcc1" presStyleIdx="0" presStyleCnt="3">
        <dgm:presLayoutVars>
          <dgm:bulletEnabled val="1"/>
        </dgm:presLayoutVars>
      </dgm:prSet>
      <dgm:spPr/>
    </dgm:pt>
    <dgm:pt modelId="{3955A719-EC2C-426B-A816-B9EB68C86E65}" type="pres">
      <dgm:prSet presAssocID="{4E87D4C4-B776-4F01-B605-43569E9F4784}" presName="sibTrans" presStyleLbl="sibTrans2D1" presStyleIdx="0" presStyleCnt="2"/>
      <dgm:spPr/>
    </dgm:pt>
    <dgm:pt modelId="{27CACFDF-7E06-412C-9505-96DA8E63505A}" type="pres">
      <dgm:prSet presAssocID="{4E87D4C4-B776-4F01-B605-43569E9F4784}" presName="connTx" presStyleLbl="sibTrans2D1" presStyleIdx="0" presStyleCnt="2"/>
      <dgm:spPr/>
    </dgm:pt>
    <dgm:pt modelId="{CF649539-855F-4A89-A56D-307BB63AEE21}" type="pres">
      <dgm:prSet presAssocID="{7E3304A8-F803-4D23-A985-6100D4397F71}" presName="composite" presStyleCnt="0"/>
      <dgm:spPr/>
    </dgm:pt>
    <dgm:pt modelId="{C603BE95-20B3-489C-8803-541F1156CB0C}" type="pres">
      <dgm:prSet presAssocID="{7E3304A8-F803-4D23-A985-6100D4397F71}" presName="parTx" presStyleLbl="node1" presStyleIdx="0" presStyleCnt="3">
        <dgm:presLayoutVars>
          <dgm:chMax val="0"/>
          <dgm:chPref val="0"/>
          <dgm:bulletEnabled val="1"/>
        </dgm:presLayoutVars>
      </dgm:prSet>
      <dgm:spPr/>
    </dgm:pt>
    <dgm:pt modelId="{08CF317C-2A2F-44E8-A316-FC834B6C28BD}" type="pres">
      <dgm:prSet presAssocID="{7E3304A8-F803-4D23-A985-6100D4397F71}" presName="parSh" presStyleLbl="node1" presStyleIdx="1" presStyleCnt="3"/>
      <dgm:spPr/>
    </dgm:pt>
    <dgm:pt modelId="{D64FABAF-020D-4A40-A131-A767F19A2803}" type="pres">
      <dgm:prSet presAssocID="{7E3304A8-F803-4D23-A985-6100D4397F71}" presName="desTx" presStyleLbl="fgAcc1" presStyleIdx="1" presStyleCnt="3">
        <dgm:presLayoutVars>
          <dgm:bulletEnabled val="1"/>
        </dgm:presLayoutVars>
      </dgm:prSet>
      <dgm:spPr/>
    </dgm:pt>
    <dgm:pt modelId="{185AB5E3-E320-4997-BDAC-56D0B2408686}" type="pres">
      <dgm:prSet presAssocID="{1EF4B03A-4FF3-417C-8007-CCA61A0B6B05}" presName="sibTrans" presStyleLbl="sibTrans2D1" presStyleIdx="1" presStyleCnt="2"/>
      <dgm:spPr/>
    </dgm:pt>
    <dgm:pt modelId="{BEED5882-77BF-4F8B-8A59-0E58332AE3FA}" type="pres">
      <dgm:prSet presAssocID="{1EF4B03A-4FF3-417C-8007-CCA61A0B6B05}" presName="connTx" presStyleLbl="sibTrans2D1" presStyleIdx="1" presStyleCnt="2"/>
      <dgm:spPr/>
    </dgm:pt>
    <dgm:pt modelId="{CF8F5BA2-DE48-4427-88C1-40266E55F89F}" type="pres">
      <dgm:prSet presAssocID="{9B12D282-5461-450D-8100-DCB09D14504B}" presName="composite" presStyleCnt="0"/>
      <dgm:spPr/>
    </dgm:pt>
    <dgm:pt modelId="{15120BE6-A2A1-4B1B-AD44-FF486532879C}" type="pres">
      <dgm:prSet presAssocID="{9B12D282-5461-450D-8100-DCB09D14504B}" presName="parTx" presStyleLbl="node1" presStyleIdx="1" presStyleCnt="3">
        <dgm:presLayoutVars>
          <dgm:chMax val="0"/>
          <dgm:chPref val="0"/>
          <dgm:bulletEnabled val="1"/>
        </dgm:presLayoutVars>
      </dgm:prSet>
      <dgm:spPr/>
    </dgm:pt>
    <dgm:pt modelId="{A0710D85-E5FA-414F-90BC-FAD72BEEBBD7}" type="pres">
      <dgm:prSet presAssocID="{9B12D282-5461-450D-8100-DCB09D14504B}" presName="parSh" presStyleLbl="node1" presStyleIdx="2" presStyleCnt="3"/>
      <dgm:spPr/>
    </dgm:pt>
    <dgm:pt modelId="{45797BA9-B68C-4F8D-B0E0-E970B81C6152}" type="pres">
      <dgm:prSet presAssocID="{9B12D282-5461-450D-8100-DCB09D14504B}" presName="desTx" presStyleLbl="fgAcc1" presStyleIdx="2" presStyleCnt="3">
        <dgm:presLayoutVars>
          <dgm:bulletEnabled val="1"/>
        </dgm:presLayoutVars>
      </dgm:prSet>
      <dgm:spPr/>
    </dgm:pt>
  </dgm:ptLst>
  <dgm:cxnLst>
    <dgm:cxn modelId="{6D8F3207-DDFA-4295-A179-2C167D725B9C}" type="presOf" srcId="{E42CFBED-81C9-434E-93C1-B102FC34A234}" destId="{B10A3D68-51B3-4827-B978-5F65879E5220}" srcOrd="0" destOrd="0" presId="urn:microsoft.com/office/officeart/2005/8/layout/process3"/>
    <dgm:cxn modelId="{636A2912-61D9-438D-8E8A-DD38AD60E7A5}" type="presOf" srcId="{7E3304A8-F803-4D23-A985-6100D4397F71}" destId="{08CF317C-2A2F-44E8-A316-FC834B6C28BD}" srcOrd="1" destOrd="0" presId="urn:microsoft.com/office/officeart/2005/8/layout/process3"/>
    <dgm:cxn modelId="{DD53451A-391D-4D5E-9407-CD820FB86854}" type="presOf" srcId="{1EF4B03A-4FF3-417C-8007-CCA61A0B6B05}" destId="{BEED5882-77BF-4F8B-8A59-0E58332AE3FA}" srcOrd="1" destOrd="0" presId="urn:microsoft.com/office/officeart/2005/8/layout/process3"/>
    <dgm:cxn modelId="{E425D72C-FC5F-4D27-9D2C-CB48B872D9C7}" srcId="{DF3AFF57-7E3C-4AC3-8827-A3DA600E6B4E}" destId="{4B5D1A3F-1A2E-403D-9434-1E1845575A78}" srcOrd="0" destOrd="0" parTransId="{6F92480A-1D36-4763-9468-E55CFE64C2D8}" sibTransId="{4E87D4C4-B776-4F01-B605-43569E9F4784}"/>
    <dgm:cxn modelId="{3AF5FF40-98FA-43DD-A99E-47C45411026C}" type="presOf" srcId="{9B12D282-5461-450D-8100-DCB09D14504B}" destId="{15120BE6-A2A1-4B1B-AD44-FF486532879C}" srcOrd="0" destOrd="0" presId="urn:microsoft.com/office/officeart/2005/8/layout/process3"/>
    <dgm:cxn modelId="{E8F5C84F-1913-4DCB-BF8B-58A3BC9860D8}" srcId="{9B12D282-5461-450D-8100-DCB09D14504B}" destId="{CFDF8B7A-3FDB-45EE-BB75-E76CECECAD0F}" srcOrd="0" destOrd="0" parTransId="{D2D8EF09-36B6-46F0-B5EA-7FE143B48E1B}" sibTransId="{3C112C75-F240-4242-9C78-DA0682BC3764}"/>
    <dgm:cxn modelId="{21677552-BA20-424C-B9FD-E0076730F9F3}" srcId="{4B5D1A3F-1A2E-403D-9434-1E1845575A78}" destId="{E42CFBED-81C9-434E-93C1-B102FC34A234}" srcOrd="0" destOrd="0" parTransId="{3DFF3477-DC51-4F49-B8B2-AA1654D3543F}" sibTransId="{E240D7A1-2A19-4DE8-AB71-9651F5E59778}"/>
    <dgm:cxn modelId="{3372A954-00E6-46D4-85F1-32775B5F6475}" srcId="{DF3AFF57-7E3C-4AC3-8827-A3DA600E6B4E}" destId="{9B12D282-5461-450D-8100-DCB09D14504B}" srcOrd="2" destOrd="0" parTransId="{58FC9810-6D35-4C2A-A69C-122AD7D4778C}" sibTransId="{BDABE7F1-B9E4-4E72-86DE-BC1F653FC341}"/>
    <dgm:cxn modelId="{24DA4667-55A2-4C2C-9E9B-253297BD68C1}" type="presOf" srcId="{4E87D4C4-B776-4F01-B605-43569E9F4784}" destId="{27CACFDF-7E06-412C-9505-96DA8E63505A}" srcOrd="1" destOrd="0" presId="urn:microsoft.com/office/officeart/2005/8/layout/process3"/>
    <dgm:cxn modelId="{5EB60678-3322-4D56-915E-21AAA3FD8423}" type="presOf" srcId="{9B12D282-5461-450D-8100-DCB09D14504B}" destId="{A0710D85-E5FA-414F-90BC-FAD72BEEBBD7}" srcOrd="1" destOrd="0" presId="urn:microsoft.com/office/officeart/2005/8/layout/process3"/>
    <dgm:cxn modelId="{29C2A88C-0E9A-41A3-92C1-F485BE3F29EE}" type="presOf" srcId="{CFDF8B7A-3FDB-45EE-BB75-E76CECECAD0F}" destId="{45797BA9-B68C-4F8D-B0E0-E970B81C6152}" srcOrd="0" destOrd="0" presId="urn:microsoft.com/office/officeart/2005/8/layout/process3"/>
    <dgm:cxn modelId="{8A3DFE92-40E3-4E97-AF3A-7B8A4D2E8D61}" type="presOf" srcId="{DF3AFF57-7E3C-4AC3-8827-A3DA600E6B4E}" destId="{9C043D56-130D-4E4E-B804-3ACEEF6F0F74}" srcOrd="0" destOrd="0" presId="urn:microsoft.com/office/officeart/2005/8/layout/process3"/>
    <dgm:cxn modelId="{951CE094-AF1E-4EDC-AAB0-7263A69AAE48}" srcId="{DF3AFF57-7E3C-4AC3-8827-A3DA600E6B4E}" destId="{7E3304A8-F803-4D23-A985-6100D4397F71}" srcOrd="1" destOrd="0" parTransId="{04AF4DF6-3A70-478A-8EF8-ACAF5E236814}" sibTransId="{1EF4B03A-4FF3-417C-8007-CCA61A0B6B05}"/>
    <dgm:cxn modelId="{79C5A59C-3834-4BC9-BFD2-9B4917B453DD}" type="presOf" srcId="{4B5D1A3F-1A2E-403D-9434-1E1845575A78}" destId="{6104D921-79BC-443B-81F7-D1B353DCF54A}" srcOrd="1" destOrd="0" presId="urn:microsoft.com/office/officeart/2005/8/layout/process3"/>
    <dgm:cxn modelId="{2A336CBC-6BD6-4663-AC7E-29CA9B22336E}" type="presOf" srcId="{4B5D1A3F-1A2E-403D-9434-1E1845575A78}" destId="{FB7ECB7A-22CF-4063-8600-2F77BBDA98A8}" srcOrd="0" destOrd="0" presId="urn:microsoft.com/office/officeart/2005/8/layout/process3"/>
    <dgm:cxn modelId="{F91F89C5-0313-4528-AC5A-8FC4884BDCCB}" srcId="{7E3304A8-F803-4D23-A985-6100D4397F71}" destId="{E38363BF-1224-417B-BEC3-9659D9A8D7C1}" srcOrd="0" destOrd="0" parTransId="{24E27B1C-DA16-41F9-82AA-9D575F456C1C}" sibTransId="{6FAC9D96-2A9C-4B3A-A161-5CA34E55065A}"/>
    <dgm:cxn modelId="{13D5B6D7-66D7-4E47-A37B-0AE58C28AA88}" type="presOf" srcId="{4E87D4C4-B776-4F01-B605-43569E9F4784}" destId="{3955A719-EC2C-426B-A816-B9EB68C86E65}" srcOrd="0" destOrd="0" presId="urn:microsoft.com/office/officeart/2005/8/layout/process3"/>
    <dgm:cxn modelId="{676C16E0-A4A9-49A1-8DD7-8CD698D3B2B3}" type="presOf" srcId="{1EF4B03A-4FF3-417C-8007-CCA61A0B6B05}" destId="{185AB5E3-E320-4997-BDAC-56D0B2408686}" srcOrd="0" destOrd="0" presId="urn:microsoft.com/office/officeart/2005/8/layout/process3"/>
    <dgm:cxn modelId="{1C1E05EC-1653-47A0-89F4-2C22E3A10B12}" type="presOf" srcId="{7E3304A8-F803-4D23-A985-6100D4397F71}" destId="{C603BE95-20B3-489C-8803-541F1156CB0C}" srcOrd="0" destOrd="0" presId="urn:microsoft.com/office/officeart/2005/8/layout/process3"/>
    <dgm:cxn modelId="{7CF602FD-3F4E-4FAB-A5A6-AF5E4BEC5506}" type="presOf" srcId="{E38363BF-1224-417B-BEC3-9659D9A8D7C1}" destId="{D64FABAF-020D-4A40-A131-A767F19A2803}" srcOrd="0" destOrd="0" presId="urn:microsoft.com/office/officeart/2005/8/layout/process3"/>
    <dgm:cxn modelId="{A2FE8EB5-630A-4926-9DF5-5CC9420CDF0C}" type="presParOf" srcId="{9C043D56-130D-4E4E-B804-3ACEEF6F0F74}" destId="{55F0C4D0-D85E-4887-9C29-65129E184BA5}" srcOrd="0" destOrd="0" presId="urn:microsoft.com/office/officeart/2005/8/layout/process3"/>
    <dgm:cxn modelId="{F23E9171-7433-4A30-9AC4-AD8E33ED602A}" type="presParOf" srcId="{55F0C4D0-D85E-4887-9C29-65129E184BA5}" destId="{FB7ECB7A-22CF-4063-8600-2F77BBDA98A8}" srcOrd="0" destOrd="0" presId="urn:microsoft.com/office/officeart/2005/8/layout/process3"/>
    <dgm:cxn modelId="{A67A1682-AF06-4A69-8EE5-9D8B76C7AD8C}" type="presParOf" srcId="{55F0C4D0-D85E-4887-9C29-65129E184BA5}" destId="{6104D921-79BC-443B-81F7-D1B353DCF54A}" srcOrd="1" destOrd="0" presId="urn:microsoft.com/office/officeart/2005/8/layout/process3"/>
    <dgm:cxn modelId="{FD2A48E1-C500-4497-A670-22BD62E694E2}" type="presParOf" srcId="{55F0C4D0-D85E-4887-9C29-65129E184BA5}" destId="{B10A3D68-51B3-4827-B978-5F65879E5220}" srcOrd="2" destOrd="0" presId="urn:microsoft.com/office/officeart/2005/8/layout/process3"/>
    <dgm:cxn modelId="{A73DDF05-B2CC-4826-85F1-E4F145AC9676}" type="presParOf" srcId="{9C043D56-130D-4E4E-B804-3ACEEF6F0F74}" destId="{3955A719-EC2C-426B-A816-B9EB68C86E65}" srcOrd="1" destOrd="0" presId="urn:microsoft.com/office/officeart/2005/8/layout/process3"/>
    <dgm:cxn modelId="{3490091B-8623-4876-9BB4-20D45564A7C8}" type="presParOf" srcId="{3955A719-EC2C-426B-A816-B9EB68C86E65}" destId="{27CACFDF-7E06-412C-9505-96DA8E63505A}" srcOrd="0" destOrd="0" presId="urn:microsoft.com/office/officeart/2005/8/layout/process3"/>
    <dgm:cxn modelId="{BE883D13-9033-485C-9827-216B2C78D160}" type="presParOf" srcId="{9C043D56-130D-4E4E-B804-3ACEEF6F0F74}" destId="{CF649539-855F-4A89-A56D-307BB63AEE21}" srcOrd="2" destOrd="0" presId="urn:microsoft.com/office/officeart/2005/8/layout/process3"/>
    <dgm:cxn modelId="{074FD7C7-FF7F-4D07-BFE9-639F520F7C90}" type="presParOf" srcId="{CF649539-855F-4A89-A56D-307BB63AEE21}" destId="{C603BE95-20B3-489C-8803-541F1156CB0C}" srcOrd="0" destOrd="0" presId="urn:microsoft.com/office/officeart/2005/8/layout/process3"/>
    <dgm:cxn modelId="{42210091-7467-410E-A651-D6646BE93C49}" type="presParOf" srcId="{CF649539-855F-4A89-A56D-307BB63AEE21}" destId="{08CF317C-2A2F-44E8-A316-FC834B6C28BD}" srcOrd="1" destOrd="0" presId="urn:microsoft.com/office/officeart/2005/8/layout/process3"/>
    <dgm:cxn modelId="{525E3B21-EA43-40FD-B9D8-EB234475C9BF}" type="presParOf" srcId="{CF649539-855F-4A89-A56D-307BB63AEE21}" destId="{D64FABAF-020D-4A40-A131-A767F19A2803}" srcOrd="2" destOrd="0" presId="urn:microsoft.com/office/officeart/2005/8/layout/process3"/>
    <dgm:cxn modelId="{79EBDF90-8024-405F-98EB-59D247649410}" type="presParOf" srcId="{9C043D56-130D-4E4E-B804-3ACEEF6F0F74}" destId="{185AB5E3-E320-4997-BDAC-56D0B2408686}" srcOrd="3" destOrd="0" presId="urn:microsoft.com/office/officeart/2005/8/layout/process3"/>
    <dgm:cxn modelId="{EA5EC410-281C-4FDA-8AEB-331354C2FEBF}" type="presParOf" srcId="{185AB5E3-E320-4997-BDAC-56D0B2408686}" destId="{BEED5882-77BF-4F8B-8A59-0E58332AE3FA}" srcOrd="0" destOrd="0" presId="urn:microsoft.com/office/officeart/2005/8/layout/process3"/>
    <dgm:cxn modelId="{5F366688-1D03-4519-860E-522AA353CF64}" type="presParOf" srcId="{9C043D56-130D-4E4E-B804-3ACEEF6F0F74}" destId="{CF8F5BA2-DE48-4427-88C1-40266E55F89F}" srcOrd="4" destOrd="0" presId="urn:microsoft.com/office/officeart/2005/8/layout/process3"/>
    <dgm:cxn modelId="{D7D5F820-6E5F-4AD1-8E84-C065DE774B86}" type="presParOf" srcId="{CF8F5BA2-DE48-4427-88C1-40266E55F89F}" destId="{15120BE6-A2A1-4B1B-AD44-FF486532879C}" srcOrd="0" destOrd="0" presId="urn:microsoft.com/office/officeart/2005/8/layout/process3"/>
    <dgm:cxn modelId="{127ADD56-252C-4510-B87A-C2D076CEF2A9}" type="presParOf" srcId="{CF8F5BA2-DE48-4427-88C1-40266E55F89F}" destId="{A0710D85-E5FA-414F-90BC-FAD72BEEBBD7}" srcOrd="1" destOrd="0" presId="urn:microsoft.com/office/officeart/2005/8/layout/process3"/>
    <dgm:cxn modelId="{26477C95-CB05-461A-AF92-9CCF8E20E065}" type="presParOf" srcId="{CF8F5BA2-DE48-4427-88C1-40266E55F89F}" destId="{45797BA9-B68C-4F8D-B0E0-E970B81C615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B55B25-17DE-4924-8D1E-F369150C3EE7}" type="doc">
      <dgm:prSet loTypeId="urn:microsoft.com/office/officeart/2005/8/layout/arrow5" loCatId="relationship" qsTypeId="urn:microsoft.com/office/officeart/2005/8/quickstyle/simple1" qsCatId="simple" csTypeId="urn:microsoft.com/office/officeart/2005/8/colors/colorful1" csCatId="colorful" phldr="1"/>
      <dgm:spPr/>
      <dgm:t>
        <a:bodyPr/>
        <a:lstStyle/>
        <a:p>
          <a:endParaRPr lang="en-US"/>
        </a:p>
      </dgm:t>
    </dgm:pt>
    <dgm:pt modelId="{343ECBBC-1B2C-4E07-85D0-2DE8D3F1101C}">
      <dgm:prSet phldrT="[Text]" phldr="0"/>
      <dgm:spPr/>
      <dgm:t>
        <a:bodyPr/>
        <a:lstStyle/>
        <a:p>
          <a:r>
            <a:rPr lang="en-US" dirty="0">
              <a:latin typeface="Arial"/>
            </a:rPr>
            <a:t>Me</a:t>
          </a:r>
          <a:endParaRPr lang="en-US" dirty="0"/>
        </a:p>
      </dgm:t>
    </dgm:pt>
    <dgm:pt modelId="{0A375E7C-1BAA-4A2E-BB4C-67855C48FE14}" type="parTrans" cxnId="{EF8DB6C6-F92B-4269-8081-62CA4D163494}">
      <dgm:prSet/>
      <dgm:spPr/>
      <dgm:t>
        <a:bodyPr/>
        <a:lstStyle/>
        <a:p>
          <a:endParaRPr lang="en-US"/>
        </a:p>
      </dgm:t>
    </dgm:pt>
    <dgm:pt modelId="{7BCFBA77-9C4A-41A5-8C23-43D474015B1D}" type="sibTrans" cxnId="{EF8DB6C6-F92B-4269-8081-62CA4D163494}">
      <dgm:prSet/>
      <dgm:spPr/>
      <dgm:t>
        <a:bodyPr/>
        <a:lstStyle/>
        <a:p>
          <a:endParaRPr lang="en-US"/>
        </a:p>
      </dgm:t>
    </dgm:pt>
    <dgm:pt modelId="{EA66DF9F-821E-46F9-86C5-C6571C332700}">
      <dgm:prSet phldrT="[Text]" phldr="0"/>
      <dgm:spPr/>
      <dgm:t>
        <a:bodyPr/>
        <a:lstStyle/>
        <a:p>
          <a:r>
            <a:rPr lang="en-US" dirty="0">
              <a:latin typeface="Arial"/>
            </a:rPr>
            <a:t>You</a:t>
          </a:r>
          <a:endParaRPr lang="en-US" dirty="0"/>
        </a:p>
      </dgm:t>
    </dgm:pt>
    <dgm:pt modelId="{45B05939-BE61-4C15-89DE-2810456C898E}" type="parTrans" cxnId="{ECA79AE3-0F92-4947-930D-09A19626B7E8}">
      <dgm:prSet/>
      <dgm:spPr/>
      <dgm:t>
        <a:bodyPr/>
        <a:lstStyle/>
        <a:p>
          <a:endParaRPr lang="en-US"/>
        </a:p>
      </dgm:t>
    </dgm:pt>
    <dgm:pt modelId="{C13CEBC8-4869-43DD-9941-AF1653A82CC7}" type="sibTrans" cxnId="{ECA79AE3-0F92-4947-930D-09A19626B7E8}">
      <dgm:prSet/>
      <dgm:spPr/>
      <dgm:t>
        <a:bodyPr/>
        <a:lstStyle/>
        <a:p>
          <a:endParaRPr lang="en-US"/>
        </a:p>
      </dgm:t>
    </dgm:pt>
    <dgm:pt modelId="{4C3FCBB9-F939-4378-B5EA-9297D80EC2A6}" type="pres">
      <dgm:prSet presAssocID="{65B55B25-17DE-4924-8D1E-F369150C3EE7}" presName="diagram" presStyleCnt="0">
        <dgm:presLayoutVars>
          <dgm:dir/>
          <dgm:resizeHandles val="exact"/>
        </dgm:presLayoutVars>
      </dgm:prSet>
      <dgm:spPr/>
    </dgm:pt>
    <dgm:pt modelId="{B1BF2FD5-6AD8-434A-B5D2-E70A557532F1}" type="pres">
      <dgm:prSet presAssocID="{343ECBBC-1B2C-4E07-85D0-2DE8D3F1101C}" presName="arrow" presStyleLbl="node1" presStyleIdx="0" presStyleCnt="2">
        <dgm:presLayoutVars>
          <dgm:bulletEnabled val="1"/>
        </dgm:presLayoutVars>
      </dgm:prSet>
      <dgm:spPr/>
    </dgm:pt>
    <dgm:pt modelId="{0C700B48-98A1-4C16-84B3-F2BF19C09FD4}" type="pres">
      <dgm:prSet presAssocID="{EA66DF9F-821E-46F9-86C5-C6571C332700}" presName="arrow" presStyleLbl="node1" presStyleIdx="1" presStyleCnt="2">
        <dgm:presLayoutVars>
          <dgm:bulletEnabled val="1"/>
        </dgm:presLayoutVars>
      </dgm:prSet>
      <dgm:spPr/>
    </dgm:pt>
  </dgm:ptLst>
  <dgm:cxnLst>
    <dgm:cxn modelId="{31CE9105-8FE9-4AD9-8953-FA1945EA0759}" type="presOf" srcId="{343ECBBC-1B2C-4E07-85D0-2DE8D3F1101C}" destId="{B1BF2FD5-6AD8-434A-B5D2-E70A557532F1}" srcOrd="0" destOrd="0" presId="urn:microsoft.com/office/officeart/2005/8/layout/arrow5"/>
    <dgm:cxn modelId="{902E7B3A-F269-44A1-8914-F9D6058EB23F}" type="presOf" srcId="{65B55B25-17DE-4924-8D1E-F369150C3EE7}" destId="{4C3FCBB9-F939-4378-B5EA-9297D80EC2A6}" srcOrd="0" destOrd="0" presId="urn:microsoft.com/office/officeart/2005/8/layout/arrow5"/>
    <dgm:cxn modelId="{EF8DB6C6-F92B-4269-8081-62CA4D163494}" srcId="{65B55B25-17DE-4924-8D1E-F369150C3EE7}" destId="{343ECBBC-1B2C-4E07-85D0-2DE8D3F1101C}" srcOrd="0" destOrd="0" parTransId="{0A375E7C-1BAA-4A2E-BB4C-67855C48FE14}" sibTransId="{7BCFBA77-9C4A-41A5-8C23-43D474015B1D}"/>
    <dgm:cxn modelId="{ECA79AE3-0F92-4947-930D-09A19626B7E8}" srcId="{65B55B25-17DE-4924-8D1E-F369150C3EE7}" destId="{EA66DF9F-821E-46F9-86C5-C6571C332700}" srcOrd="1" destOrd="0" parTransId="{45B05939-BE61-4C15-89DE-2810456C898E}" sibTransId="{C13CEBC8-4869-43DD-9941-AF1653A82CC7}"/>
    <dgm:cxn modelId="{9E3E27EB-C289-47E0-AF11-C8F253026FD1}" type="presOf" srcId="{EA66DF9F-821E-46F9-86C5-C6571C332700}" destId="{0C700B48-98A1-4C16-84B3-F2BF19C09FD4}" srcOrd="0" destOrd="0" presId="urn:microsoft.com/office/officeart/2005/8/layout/arrow5"/>
    <dgm:cxn modelId="{23BEA9C3-01A2-4657-9B85-04DC48EEBC29}" type="presParOf" srcId="{4C3FCBB9-F939-4378-B5EA-9297D80EC2A6}" destId="{B1BF2FD5-6AD8-434A-B5D2-E70A557532F1}" srcOrd="0" destOrd="0" presId="urn:microsoft.com/office/officeart/2005/8/layout/arrow5"/>
    <dgm:cxn modelId="{101C26A9-6DBB-46F6-AEEF-FCAD86269322}" type="presParOf" srcId="{4C3FCBB9-F939-4378-B5EA-9297D80EC2A6}" destId="{0C700B48-98A1-4C16-84B3-F2BF19C09FD4}"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A6007C-4EE4-4532-94AB-C1571B18D2BC}"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B1A0B2A8-E553-4D27-8A32-77DFAEF68066}">
      <dgm:prSet phldrT="[Text]" phldr="0"/>
      <dgm:spPr/>
      <dgm:t>
        <a:bodyPr/>
        <a:lstStyle/>
        <a:p>
          <a:r>
            <a:rPr lang="en-US" dirty="0">
              <a:latin typeface="Arial"/>
            </a:rPr>
            <a:t>You</a:t>
          </a:r>
          <a:endParaRPr lang="en-US" dirty="0"/>
        </a:p>
      </dgm:t>
    </dgm:pt>
    <dgm:pt modelId="{DEF803B0-2696-4CBA-86A2-3476126658F6}" type="parTrans" cxnId="{B43C450E-415A-413E-86B5-57B0439F763E}">
      <dgm:prSet/>
      <dgm:spPr/>
      <dgm:t>
        <a:bodyPr/>
        <a:lstStyle/>
        <a:p>
          <a:endParaRPr lang="en-US"/>
        </a:p>
      </dgm:t>
    </dgm:pt>
    <dgm:pt modelId="{1C934BB5-4C50-4900-AB4D-109546BCA893}" type="sibTrans" cxnId="{B43C450E-415A-413E-86B5-57B0439F763E}">
      <dgm:prSet/>
      <dgm:spPr/>
      <dgm:t>
        <a:bodyPr/>
        <a:lstStyle/>
        <a:p>
          <a:endParaRPr lang="en-US"/>
        </a:p>
      </dgm:t>
    </dgm:pt>
    <dgm:pt modelId="{CA11AC90-0686-4048-9764-4088831B20B7}">
      <dgm:prSet phldrT="[Text]" phldr="0"/>
      <dgm:spPr/>
      <dgm:t>
        <a:bodyPr/>
        <a:lstStyle/>
        <a:p>
          <a:r>
            <a:rPr lang="en-US" dirty="0">
              <a:latin typeface="Arial"/>
            </a:rPr>
            <a:t>Me</a:t>
          </a:r>
          <a:endParaRPr lang="en-US" dirty="0"/>
        </a:p>
      </dgm:t>
    </dgm:pt>
    <dgm:pt modelId="{5EA4DDDE-BF43-4359-9612-7F7A7CF2EECA}" type="parTrans" cxnId="{049BF532-0F84-40C9-B27B-BFF4A9C936B9}">
      <dgm:prSet/>
      <dgm:spPr/>
      <dgm:t>
        <a:bodyPr/>
        <a:lstStyle/>
        <a:p>
          <a:endParaRPr lang="en-US"/>
        </a:p>
      </dgm:t>
    </dgm:pt>
    <dgm:pt modelId="{AF9FED94-EEBF-412E-B8AF-CC9EA09A0556}" type="sibTrans" cxnId="{049BF532-0F84-40C9-B27B-BFF4A9C936B9}">
      <dgm:prSet/>
      <dgm:spPr/>
      <dgm:t>
        <a:bodyPr/>
        <a:lstStyle/>
        <a:p>
          <a:endParaRPr lang="en-US"/>
        </a:p>
      </dgm:t>
    </dgm:pt>
    <dgm:pt modelId="{4B825D06-1210-4312-A90A-D150BA891266}" type="pres">
      <dgm:prSet presAssocID="{0FA6007C-4EE4-4532-94AB-C1571B18D2BC}" presName="Name0" presStyleCnt="0">
        <dgm:presLayoutVars>
          <dgm:dir/>
          <dgm:resizeHandles val="exact"/>
        </dgm:presLayoutVars>
      </dgm:prSet>
      <dgm:spPr/>
    </dgm:pt>
    <dgm:pt modelId="{8A9342B1-01E4-4A3B-99C4-1BB02479EEDC}" type="pres">
      <dgm:prSet presAssocID="{B1A0B2A8-E553-4D27-8A32-77DFAEF68066}" presName="Name5" presStyleLbl="vennNode1" presStyleIdx="0" presStyleCnt="2">
        <dgm:presLayoutVars>
          <dgm:bulletEnabled val="1"/>
        </dgm:presLayoutVars>
      </dgm:prSet>
      <dgm:spPr/>
    </dgm:pt>
    <dgm:pt modelId="{41C6CB7D-2822-49D2-B66A-D71DA8CC188C}" type="pres">
      <dgm:prSet presAssocID="{1C934BB5-4C50-4900-AB4D-109546BCA893}" presName="space" presStyleCnt="0"/>
      <dgm:spPr/>
    </dgm:pt>
    <dgm:pt modelId="{8C064DE7-0B8D-4F43-9991-ADD90F765659}" type="pres">
      <dgm:prSet presAssocID="{CA11AC90-0686-4048-9764-4088831B20B7}" presName="Name5" presStyleLbl="vennNode1" presStyleIdx="1" presStyleCnt="2">
        <dgm:presLayoutVars>
          <dgm:bulletEnabled val="1"/>
        </dgm:presLayoutVars>
      </dgm:prSet>
      <dgm:spPr/>
    </dgm:pt>
  </dgm:ptLst>
  <dgm:cxnLst>
    <dgm:cxn modelId="{B43C450E-415A-413E-86B5-57B0439F763E}" srcId="{0FA6007C-4EE4-4532-94AB-C1571B18D2BC}" destId="{B1A0B2A8-E553-4D27-8A32-77DFAEF68066}" srcOrd="0" destOrd="0" parTransId="{DEF803B0-2696-4CBA-86A2-3476126658F6}" sibTransId="{1C934BB5-4C50-4900-AB4D-109546BCA893}"/>
    <dgm:cxn modelId="{9351C111-E5B1-4C70-AC4A-CFDC750046DF}" type="presOf" srcId="{0FA6007C-4EE4-4532-94AB-C1571B18D2BC}" destId="{4B825D06-1210-4312-A90A-D150BA891266}" srcOrd="0" destOrd="0" presId="urn:microsoft.com/office/officeart/2005/8/layout/venn3"/>
    <dgm:cxn modelId="{049BF532-0F84-40C9-B27B-BFF4A9C936B9}" srcId="{0FA6007C-4EE4-4532-94AB-C1571B18D2BC}" destId="{CA11AC90-0686-4048-9764-4088831B20B7}" srcOrd="1" destOrd="0" parTransId="{5EA4DDDE-BF43-4359-9612-7F7A7CF2EECA}" sibTransId="{AF9FED94-EEBF-412E-B8AF-CC9EA09A0556}"/>
    <dgm:cxn modelId="{F1E3D161-6B66-4CF4-B82A-EF762E5A1AA2}" type="presOf" srcId="{CA11AC90-0686-4048-9764-4088831B20B7}" destId="{8C064DE7-0B8D-4F43-9991-ADD90F765659}" srcOrd="0" destOrd="0" presId="urn:microsoft.com/office/officeart/2005/8/layout/venn3"/>
    <dgm:cxn modelId="{1AA38F64-0E8F-4471-9C30-FFCC40000E4D}" type="presOf" srcId="{B1A0B2A8-E553-4D27-8A32-77DFAEF68066}" destId="{8A9342B1-01E4-4A3B-99C4-1BB02479EEDC}" srcOrd="0" destOrd="0" presId="urn:microsoft.com/office/officeart/2005/8/layout/venn3"/>
    <dgm:cxn modelId="{B2CC63DC-595E-4A99-946B-43B5C65E8E4D}" type="presParOf" srcId="{4B825D06-1210-4312-A90A-D150BA891266}" destId="{8A9342B1-01E4-4A3B-99C4-1BB02479EEDC}" srcOrd="0" destOrd="0" presId="urn:microsoft.com/office/officeart/2005/8/layout/venn3"/>
    <dgm:cxn modelId="{8FF6D84B-1E23-4D0D-8C75-9596F029AA7A}" type="presParOf" srcId="{4B825D06-1210-4312-A90A-D150BA891266}" destId="{41C6CB7D-2822-49D2-B66A-D71DA8CC188C}" srcOrd="1" destOrd="0" presId="urn:microsoft.com/office/officeart/2005/8/layout/venn3"/>
    <dgm:cxn modelId="{7CA27C7E-3E40-4980-817C-58E4047AE92B}" type="presParOf" srcId="{4B825D06-1210-4312-A90A-D150BA891266}" destId="{8C064DE7-0B8D-4F43-9991-ADD90F765659}" srcOrd="2" destOrd="0" presId="urn:microsoft.com/office/officeart/2005/8/layout/ven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1F193-BEE5-4E96-891D-FA5441A3A2D0}" type="doc">
      <dgm:prSet loTypeId="urn:microsoft.com/office/officeart/2005/8/layout/equation2" loCatId="relationship" qsTypeId="urn:microsoft.com/office/officeart/2005/8/quickstyle/simple1" qsCatId="simple" csTypeId="urn:microsoft.com/office/officeart/2005/8/colors/colorful1" csCatId="colorful" phldr="1"/>
      <dgm:spPr/>
    </dgm:pt>
    <dgm:pt modelId="{30342BD2-64C5-4973-9D6C-460140359640}">
      <dgm:prSet phldrT="[Text]" phldr="0"/>
      <dgm:spPr/>
      <dgm:t>
        <a:bodyPr/>
        <a:lstStyle/>
        <a:p>
          <a:pPr rtl="0"/>
          <a:r>
            <a:rPr lang="en-US" dirty="0">
              <a:latin typeface="Arial"/>
            </a:rPr>
            <a:t>You</a:t>
          </a:r>
          <a:endParaRPr lang="en-US" dirty="0"/>
        </a:p>
      </dgm:t>
    </dgm:pt>
    <dgm:pt modelId="{A60BDBCD-7E40-4460-BE7F-932941FF53F2}" type="parTrans" cxnId="{FC582734-8BCA-42CC-88E7-38991B772FC4}">
      <dgm:prSet/>
      <dgm:spPr/>
    </dgm:pt>
    <dgm:pt modelId="{A1896560-0F38-4D4B-AC21-5D5AC250EE97}" type="sibTrans" cxnId="{FC582734-8BCA-42CC-88E7-38991B772FC4}">
      <dgm:prSet/>
      <dgm:spPr/>
      <dgm:t>
        <a:bodyPr/>
        <a:lstStyle/>
        <a:p>
          <a:endParaRPr lang="en-US"/>
        </a:p>
      </dgm:t>
    </dgm:pt>
    <dgm:pt modelId="{B046447B-7AAF-4D78-BC6F-2F9DAF792D6F}">
      <dgm:prSet phldrT="[Text]" phldr="0"/>
      <dgm:spPr/>
      <dgm:t>
        <a:bodyPr/>
        <a:lstStyle/>
        <a:p>
          <a:pPr rtl="0"/>
          <a:r>
            <a:rPr lang="en-US" dirty="0">
              <a:latin typeface="Arial"/>
            </a:rPr>
            <a:t>Me</a:t>
          </a:r>
          <a:endParaRPr lang="en-US" dirty="0"/>
        </a:p>
      </dgm:t>
    </dgm:pt>
    <dgm:pt modelId="{A0CE0AD8-16B4-415C-ABF2-8747E053078B}" type="parTrans" cxnId="{0C183F44-F991-4A6F-9E1C-4DAFDF59A4E6}">
      <dgm:prSet/>
      <dgm:spPr/>
    </dgm:pt>
    <dgm:pt modelId="{DAC442A9-3346-42E0-AEA0-5988E0A9A94B}" type="sibTrans" cxnId="{0C183F44-F991-4A6F-9E1C-4DAFDF59A4E6}">
      <dgm:prSet/>
      <dgm:spPr/>
      <dgm:t>
        <a:bodyPr/>
        <a:lstStyle/>
        <a:p>
          <a:endParaRPr lang="en-US"/>
        </a:p>
      </dgm:t>
    </dgm:pt>
    <dgm:pt modelId="{A50EA660-611F-4109-B7C4-FEF72997AB64}">
      <dgm:prSet phldrT="[Text]" phldr="0"/>
      <dgm:spPr/>
      <dgm:t>
        <a:bodyPr/>
        <a:lstStyle/>
        <a:p>
          <a:pPr rtl="0"/>
          <a:r>
            <a:rPr lang="en-US" dirty="0">
              <a:latin typeface="Arial"/>
            </a:rPr>
            <a:t>LCC3</a:t>
          </a:r>
          <a:endParaRPr lang="en-US" dirty="0"/>
        </a:p>
      </dgm:t>
    </dgm:pt>
    <dgm:pt modelId="{159E5C68-CC44-42C7-9919-297795AE333E}" type="parTrans" cxnId="{F17AF004-80B4-4E9C-AA67-5C86DF6EA3B9}">
      <dgm:prSet/>
      <dgm:spPr/>
    </dgm:pt>
    <dgm:pt modelId="{5BD307FC-307F-48ED-8C07-510F0029878B}" type="sibTrans" cxnId="{F17AF004-80B4-4E9C-AA67-5C86DF6EA3B9}">
      <dgm:prSet/>
      <dgm:spPr/>
    </dgm:pt>
    <dgm:pt modelId="{0380CB2C-8FA7-4859-B4DB-890930AB4243}" type="pres">
      <dgm:prSet presAssocID="{F681F193-BEE5-4E96-891D-FA5441A3A2D0}" presName="Name0" presStyleCnt="0">
        <dgm:presLayoutVars>
          <dgm:dir/>
          <dgm:resizeHandles val="exact"/>
        </dgm:presLayoutVars>
      </dgm:prSet>
      <dgm:spPr/>
    </dgm:pt>
    <dgm:pt modelId="{67FF9AA4-70E3-4C47-B14C-9D71E90DF365}" type="pres">
      <dgm:prSet presAssocID="{F681F193-BEE5-4E96-891D-FA5441A3A2D0}" presName="vNodes" presStyleCnt="0"/>
      <dgm:spPr/>
    </dgm:pt>
    <dgm:pt modelId="{B6543494-3086-4FCA-8E4B-0B5BCAA2E10A}" type="pres">
      <dgm:prSet presAssocID="{30342BD2-64C5-4973-9D6C-460140359640}" presName="node" presStyleLbl="node1" presStyleIdx="0" presStyleCnt="3">
        <dgm:presLayoutVars>
          <dgm:bulletEnabled val="1"/>
        </dgm:presLayoutVars>
      </dgm:prSet>
      <dgm:spPr/>
    </dgm:pt>
    <dgm:pt modelId="{69DB355E-1BDE-4E9C-B463-024AA444F4CE}" type="pres">
      <dgm:prSet presAssocID="{A1896560-0F38-4D4B-AC21-5D5AC250EE97}" presName="spacerT" presStyleCnt="0"/>
      <dgm:spPr/>
    </dgm:pt>
    <dgm:pt modelId="{5546530B-1B77-4ABA-941B-BEC0908FCC4D}" type="pres">
      <dgm:prSet presAssocID="{A1896560-0F38-4D4B-AC21-5D5AC250EE97}" presName="sibTrans" presStyleLbl="sibTrans2D1" presStyleIdx="0" presStyleCnt="2"/>
      <dgm:spPr/>
    </dgm:pt>
    <dgm:pt modelId="{73A98810-30DA-45C2-916A-23CEBD67EB51}" type="pres">
      <dgm:prSet presAssocID="{A1896560-0F38-4D4B-AC21-5D5AC250EE97}" presName="spacerB" presStyleCnt="0"/>
      <dgm:spPr/>
    </dgm:pt>
    <dgm:pt modelId="{28C873B5-17E8-454D-8641-222A390F0D4F}" type="pres">
      <dgm:prSet presAssocID="{B046447B-7AAF-4D78-BC6F-2F9DAF792D6F}" presName="node" presStyleLbl="node1" presStyleIdx="1" presStyleCnt="3">
        <dgm:presLayoutVars>
          <dgm:bulletEnabled val="1"/>
        </dgm:presLayoutVars>
      </dgm:prSet>
      <dgm:spPr/>
    </dgm:pt>
    <dgm:pt modelId="{3C350C3C-405E-4918-9706-EE6544290F73}" type="pres">
      <dgm:prSet presAssocID="{F681F193-BEE5-4E96-891D-FA5441A3A2D0}" presName="sibTransLast" presStyleLbl="sibTrans2D1" presStyleIdx="1" presStyleCnt="2"/>
      <dgm:spPr/>
    </dgm:pt>
    <dgm:pt modelId="{0E694E62-CDCD-4934-885F-DF6FB40AEC5D}" type="pres">
      <dgm:prSet presAssocID="{F681F193-BEE5-4E96-891D-FA5441A3A2D0}" presName="connectorText" presStyleLbl="sibTrans2D1" presStyleIdx="1" presStyleCnt="2"/>
      <dgm:spPr/>
    </dgm:pt>
    <dgm:pt modelId="{0D435BAE-6228-488B-BB8E-ED0FAEDDB529}" type="pres">
      <dgm:prSet presAssocID="{F681F193-BEE5-4E96-891D-FA5441A3A2D0}" presName="lastNode" presStyleLbl="node1" presStyleIdx="2" presStyleCnt="3">
        <dgm:presLayoutVars>
          <dgm:bulletEnabled val="1"/>
        </dgm:presLayoutVars>
      </dgm:prSet>
      <dgm:spPr/>
    </dgm:pt>
  </dgm:ptLst>
  <dgm:cxnLst>
    <dgm:cxn modelId="{F17AF004-80B4-4E9C-AA67-5C86DF6EA3B9}" srcId="{F681F193-BEE5-4E96-891D-FA5441A3A2D0}" destId="{A50EA660-611F-4109-B7C4-FEF72997AB64}" srcOrd="2" destOrd="0" parTransId="{159E5C68-CC44-42C7-9919-297795AE333E}" sibTransId="{5BD307FC-307F-48ED-8C07-510F0029878B}"/>
    <dgm:cxn modelId="{C4520714-ABC5-4D6F-BD1A-693541922B6C}" type="presOf" srcId="{DAC442A9-3346-42E0-AEA0-5988E0A9A94B}" destId="{3C350C3C-405E-4918-9706-EE6544290F73}" srcOrd="0" destOrd="0" presId="urn:microsoft.com/office/officeart/2005/8/layout/equation2"/>
    <dgm:cxn modelId="{FC582734-8BCA-42CC-88E7-38991B772FC4}" srcId="{F681F193-BEE5-4E96-891D-FA5441A3A2D0}" destId="{30342BD2-64C5-4973-9D6C-460140359640}" srcOrd="0" destOrd="0" parTransId="{A60BDBCD-7E40-4460-BE7F-932941FF53F2}" sibTransId="{A1896560-0F38-4D4B-AC21-5D5AC250EE97}"/>
    <dgm:cxn modelId="{0C183F44-F991-4A6F-9E1C-4DAFDF59A4E6}" srcId="{F681F193-BEE5-4E96-891D-FA5441A3A2D0}" destId="{B046447B-7AAF-4D78-BC6F-2F9DAF792D6F}" srcOrd="1" destOrd="0" parTransId="{A0CE0AD8-16B4-415C-ABF2-8747E053078B}" sibTransId="{DAC442A9-3346-42E0-AEA0-5988E0A9A94B}"/>
    <dgm:cxn modelId="{B3B8E46A-9822-4445-963E-514D1F55A4AD}" type="presOf" srcId="{DAC442A9-3346-42E0-AEA0-5988E0A9A94B}" destId="{0E694E62-CDCD-4934-885F-DF6FB40AEC5D}" srcOrd="1" destOrd="0" presId="urn:microsoft.com/office/officeart/2005/8/layout/equation2"/>
    <dgm:cxn modelId="{01323D6B-D3AC-4840-BB6D-AB92DBD513D3}" type="presOf" srcId="{30342BD2-64C5-4973-9D6C-460140359640}" destId="{B6543494-3086-4FCA-8E4B-0B5BCAA2E10A}" srcOrd="0" destOrd="0" presId="urn:microsoft.com/office/officeart/2005/8/layout/equation2"/>
    <dgm:cxn modelId="{2F01366E-F87F-4302-8B57-81443E2453E9}" type="presOf" srcId="{F681F193-BEE5-4E96-891D-FA5441A3A2D0}" destId="{0380CB2C-8FA7-4859-B4DB-890930AB4243}" srcOrd="0" destOrd="0" presId="urn:microsoft.com/office/officeart/2005/8/layout/equation2"/>
    <dgm:cxn modelId="{6A257B96-42A9-4BF3-8651-C998BAA6BD62}" type="presOf" srcId="{A50EA660-611F-4109-B7C4-FEF72997AB64}" destId="{0D435BAE-6228-488B-BB8E-ED0FAEDDB529}" srcOrd="0" destOrd="0" presId="urn:microsoft.com/office/officeart/2005/8/layout/equation2"/>
    <dgm:cxn modelId="{E045519E-58F7-4741-A80C-91B0A256D085}" type="presOf" srcId="{A1896560-0F38-4D4B-AC21-5D5AC250EE97}" destId="{5546530B-1B77-4ABA-941B-BEC0908FCC4D}" srcOrd="0" destOrd="0" presId="urn:microsoft.com/office/officeart/2005/8/layout/equation2"/>
    <dgm:cxn modelId="{439FA2C3-FE9C-403E-A0DF-A6D174D2C789}" type="presOf" srcId="{B046447B-7AAF-4D78-BC6F-2F9DAF792D6F}" destId="{28C873B5-17E8-454D-8641-222A390F0D4F}" srcOrd="0" destOrd="0" presId="urn:microsoft.com/office/officeart/2005/8/layout/equation2"/>
    <dgm:cxn modelId="{332FF0B4-71B4-468B-86D7-9F55992D4268}" type="presParOf" srcId="{0380CB2C-8FA7-4859-B4DB-890930AB4243}" destId="{67FF9AA4-70E3-4C47-B14C-9D71E90DF365}" srcOrd="0" destOrd="0" presId="urn:microsoft.com/office/officeart/2005/8/layout/equation2"/>
    <dgm:cxn modelId="{B873605C-4791-461A-9AB5-48EF839E6DB5}" type="presParOf" srcId="{67FF9AA4-70E3-4C47-B14C-9D71E90DF365}" destId="{B6543494-3086-4FCA-8E4B-0B5BCAA2E10A}" srcOrd="0" destOrd="0" presId="urn:microsoft.com/office/officeart/2005/8/layout/equation2"/>
    <dgm:cxn modelId="{91CE1525-5A33-40DC-AA40-9BAE79C3312B}" type="presParOf" srcId="{67FF9AA4-70E3-4C47-B14C-9D71E90DF365}" destId="{69DB355E-1BDE-4E9C-B463-024AA444F4CE}" srcOrd="1" destOrd="0" presId="urn:microsoft.com/office/officeart/2005/8/layout/equation2"/>
    <dgm:cxn modelId="{73B3EC51-1EB5-48BE-AFA9-D3B7E11042BC}" type="presParOf" srcId="{67FF9AA4-70E3-4C47-B14C-9D71E90DF365}" destId="{5546530B-1B77-4ABA-941B-BEC0908FCC4D}" srcOrd="2" destOrd="0" presId="urn:microsoft.com/office/officeart/2005/8/layout/equation2"/>
    <dgm:cxn modelId="{EF46789B-216F-4165-9EF0-9E5120525F2F}" type="presParOf" srcId="{67FF9AA4-70E3-4C47-B14C-9D71E90DF365}" destId="{73A98810-30DA-45C2-916A-23CEBD67EB51}" srcOrd="3" destOrd="0" presId="urn:microsoft.com/office/officeart/2005/8/layout/equation2"/>
    <dgm:cxn modelId="{62E31ADD-A719-4FBC-A6C6-1A007317B172}" type="presParOf" srcId="{67FF9AA4-70E3-4C47-B14C-9D71E90DF365}" destId="{28C873B5-17E8-454D-8641-222A390F0D4F}" srcOrd="4" destOrd="0" presId="urn:microsoft.com/office/officeart/2005/8/layout/equation2"/>
    <dgm:cxn modelId="{9389BC51-7368-4C43-914F-1D1DBB1B8FD9}" type="presParOf" srcId="{0380CB2C-8FA7-4859-B4DB-890930AB4243}" destId="{3C350C3C-405E-4918-9706-EE6544290F73}" srcOrd="1" destOrd="0" presId="urn:microsoft.com/office/officeart/2005/8/layout/equation2"/>
    <dgm:cxn modelId="{52EA5B9C-4EF2-4E66-A1CD-2688ED407788}" type="presParOf" srcId="{3C350C3C-405E-4918-9706-EE6544290F73}" destId="{0E694E62-CDCD-4934-885F-DF6FB40AEC5D}" srcOrd="0" destOrd="0" presId="urn:microsoft.com/office/officeart/2005/8/layout/equation2"/>
    <dgm:cxn modelId="{15F4482E-A43A-4790-A1C5-7A4069617882}" type="presParOf" srcId="{0380CB2C-8FA7-4859-B4DB-890930AB4243}" destId="{0D435BAE-6228-488B-BB8E-ED0FAEDDB529}" srcOrd="2" destOrd="0" presId="urn:microsoft.com/office/officeart/2005/8/layout/equati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A030BB-7AA2-474A-844A-4C14658A7BB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4254C60-7731-4900-BA51-35182954A509}">
      <dgm:prSet phldrT="[Text]" phldr="0"/>
      <dgm:spPr/>
      <dgm:t>
        <a:bodyPr/>
        <a:lstStyle/>
        <a:p>
          <a:pPr rtl="0"/>
          <a:r>
            <a:rPr lang="en-US" dirty="0">
              <a:latin typeface="Arial"/>
            </a:rPr>
            <a:t>Traditional Leadership Model</a:t>
          </a:r>
          <a:endParaRPr lang="en-US" dirty="0"/>
        </a:p>
      </dgm:t>
    </dgm:pt>
    <dgm:pt modelId="{FED2DAD0-A897-4471-A743-50765A000653}" type="parTrans" cxnId="{AFAFD55A-E4A6-4A1E-B610-F55110E3CDFA}">
      <dgm:prSet/>
      <dgm:spPr/>
      <dgm:t>
        <a:bodyPr/>
        <a:lstStyle/>
        <a:p>
          <a:endParaRPr lang="en-US"/>
        </a:p>
      </dgm:t>
    </dgm:pt>
    <dgm:pt modelId="{B4D9DEE2-B711-4E67-B4B1-2CB0B82C9A2A}" type="sibTrans" cxnId="{AFAFD55A-E4A6-4A1E-B610-F55110E3CDFA}">
      <dgm:prSet/>
      <dgm:spPr/>
      <dgm:t>
        <a:bodyPr/>
        <a:lstStyle/>
        <a:p>
          <a:endParaRPr lang="en-US"/>
        </a:p>
      </dgm:t>
    </dgm:pt>
    <dgm:pt modelId="{A62C8C5D-3886-4B1D-BF73-27647B7580C0}">
      <dgm:prSet phldrT="[Text]" phldr="0"/>
      <dgm:spPr/>
      <dgm:t>
        <a:bodyPr/>
        <a:lstStyle/>
        <a:p>
          <a:r>
            <a:rPr lang="en-US" dirty="0">
              <a:latin typeface="Arial"/>
            </a:rPr>
            <a:t>Centering of Whiteness</a:t>
          </a:r>
          <a:endParaRPr lang="en-US" dirty="0"/>
        </a:p>
      </dgm:t>
    </dgm:pt>
    <dgm:pt modelId="{DABA4A5F-1DB0-475A-94C3-78B2C664477C}" type="parTrans" cxnId="{7B9C3BA6-9385-4EB7-8CEC-1A293975B645}">
      <dgm:prSet/>
      <dgm:spPr/>
      <dgm:t>
        <a:bodyPr/>
        <a:lstStyle/>
        <a:p>
          <a:endParaRPr lang="en-US"/>
        </a:p>
      </dgm:t>
    </dgm:pt>
    <dgm:pt modelId="{9F60CD08-1C05-4CB9-AD8B-05C332DEE164}" type="sibTrans" cxnId="{7B9C3BA6-9385-4EB7-8CEC-1A293975B645}">
      <dgm:prSet/>
      <dgm:spPr/>
      <dgm:t>
        <a:bodyPr/>
        <a:lstStyle/>
        <a:p>
          <a:endParaRPr lang="en-US"/>
        </a:p>
      </dgm:t>
    </dgm:pt>
    <dgm:pt modelId="{17C3F92D-0561-475D-8BE7-7763D216ABE8}">
      <dgm:prSet phldrT="[Text]" phldr="0"/>
      <dgm:spPr/>
      <dgm:t>
        <a:bodyPr/>
        <a:lstStyle/>
        <a:p>
          <a:pPr rtl="0"/>
          <a:r>
            <a:rPr lang="en-US" dirty="0">
              <a:latin typeface="Arial"/>
            </a:rPr>
            <a:t>Undue burden on POCs</a:t>
          </a:r>
          <a:endParaRPr lang="en-US" dirty="0"/>
        </a:p>
      </dgm:t>
    </dgm:pt>
    <dgm:pt modelId="{6065D316-1186-40C5-B837-71BD0FECAE5C}" type="parTrans" cxnId="{CDE7B7F0-8935-48FA-B550-CA3C399F35B4}">
      <dgm:prSet/>
      <dgm:spPr/>
      <dgm:t>
        <a:bodyPr/>
        <a:lstStyle/>
        <a:p>
          <a:endParaRPr lang="en-US"/>
        </a:p>
      </dgm:t>
    </dgm:pt>
    <dgm:pt modelId="{0B2C1BAD-0F5F-4CE8-90E7-3B7B6FFA3927}" type="sibTrans" cxnId="{CDE7B7F0-8935-48FA-B550-CA3C399F35B4}">
      <dgm:prSet/>
      <dgm:spPr/>
      <dgm:t>
        <a:bodyPr/>
        <a:lstStyle/>
        <a:p>
          <a:endParaRPr lang="en-US"/>
        </a:p>
      </dgm:t>
    </dgm:pt>
    <dgm:pt modelId="{BEA9F7A6-7ED8-4DF0-BE0F-73640FF5A57F}">
      <dgm:prSet phldrT="[Text]" phldr="0"/>
      <dgm:spPr/>
      <dgm:t>
        <a:bodyPr/>
        <a:lstStyle/>
        <a:p>
          <a:pPr rtl="0"/>
          <a:r>
            <a:rPr lang="en-US" dirty="0">
              <a:latin typeface="Arial"/>
            </a:rPr>
            <a:t>Failed strategies</a:t>
          </a:r>
          <a:endParaRPr lang="en-US" dirty="0"/>
        </a:p>
      </dgm:t>
    </dgm:pt>
    <dgm:pt modelId="{4E0982AB-F23C-4691-8F35-B9B39795561A}" type="parTrans" cxnId="{4E5E6CC1-B64F-453C-B4A8-4567E92D50F3}">
      <dgm:prSet/>
      <dgm:spPr/>
      <dgm:t>
        <a:bodyPr/>
        <a:lstStyle/>
        <a:p>
          <a:endParaRPr lang="en-US"/>
        </a:p>
      </dgm:t>
    </dgm:pt>
    <dgm:pt modelId="{549ADEF6-FEE2-46C9-8104-CD4190B4971B}" type="sibTrans" cxnId="{4E5E6CC1-B64F-453C-B4A8-4567E92D50F3}">
      <dgm:prSet/>
      <dgm:spPr/>
      <dgm:t>
        <a:bodyPr/>
        <a:lstStyle/>
        <a:p>
          <a:endParaRPr lang="en-US"/>
        </a:p>
      </dgm:t>
    </dgm:pt>
    <dgm:pt modelId="{A6EAC3CE-E22A-42F3-8A7D-DACEA4C2100B}">
      <dgm:prSet phldr="0"/>
      <dgm:spPr/>
      <dgm:t>
        <a:bodyPr/>
        <a:lstStyle/>
        <a:p>
          <a:pPr rtl="0"/>
          <a:r>
            <a:rPr lang="en-US" dirty="0">
              <a:latin typeface="Arial"/>
            </a:rPr>
            <a:t>Power rooted in race and gender hierarchies</a:t>
          </a:r>
        </a:p>
      </dgm:t>
    </dgm:pt>
    <dgm:pt modelId="{68741748-90AE-4C9F-848A-E0E274B417D0}" type="parTrans" cxnId="{E7A2F10E-D65D-486B-9865-C31C42F6157C}">
      <dgm:prSet/>
      <dgm:spPr/>
    </dgm:pt>
    <dgm:pt modelId="{C086670E-D383-4D6B-9A65-0E188CF5D7F2}" type="sibTrans" cxnId="{E7A2F10E-D65D-486B-9865-C31C42F6157C}">
      <dgm:prSet/>
      <dgm:spPr/>
    </dgm:pt>
    <dgm:pt modelId="{8D913291-C6D1-46D7-A82D-36DBD5134A68}" type="pres">
      <dgm:prSet presAssocID="{E6A030BB-7AA2-474A-844A-4C14658A7BB0}" presName="Name0" presStyleCnt="0">
        <dgm:presLayoutVars>
          <dgm:dir/>
          <dgm:resizeHandles val="exact"/>
        </dgm:presLayoutVars>
      </dgm:prSet>
      <dgm:spPr/>
    </dgm:pt>
    <dgm:pt modelId="{F8FC264F-32AB-41AC-AE50-97F4BDF93F00}" type="pres">
      <dgm:prSet presAssocID="{E6A030BB-7AA2-474A-844A-4C14658A7BB0}" presName="cycle" presStyleCnt="0"/>
      <dgm:spPr/>
    </dgm:pt>
    <dgm:pt modelId="{932C5CB4-C386-4AA3-9506-9C1F483CF92A}" type="pres">
      <dgm:prSet presAssocID="{44254C60-7731-4900-BA51-35182954A509}" presName="nodeFirstNode" presStyleLbl="node1" presStyleIdx="0" presStyleCnt="5">
        <dgm:presLayoutVars>
          <dgm:bulletEnabled val="1"/>
        </dgm:presLayoutVars>
      </dgm:prSet>
      <dgm:spPr/>
    </dgm:pt>
    <dgm:pt modelId="{3190E7BA-9B6E-4B49-BEED-1EDEE91C2403}" type="pres">
      <dgm:prSet presAssocID="{B4D9DEE2-B711-4E67-B4B1-2CB0B82C9A2A}" presName="sibTransFirstNode" presStyleLbl="bgShp" presStyleIdx="0" presStyleCnt="1"/>
      <dgm:spPr/>
    </dgm:pt>
    <dgm:pt modelId="{E76A90A7-9DDE-4C98-9770-33DB5E7B4377}" type="pres">
      <dgm:prSet presAssocID="{A6EAC3CE-E22A-42F3-8A7D-DACEA4C2100B}" presName="nodeFollowingNodes" presStyleLbl="node1" presStyleIdx="1" presStyleCnt="5">
        <dgm:presLayoutVars>
          <dgm:bulletEnabled val="1"/>
        </dgm:presLayoutVars>
      </dgm:prSet>
      <dgm:spPr/>
    </dgm:pt>
    <dgm:pt modelId="{B82F885D-A402-4092-977B-FC61BD48FE3B}" type="pres">
      <dgm:prSet presAssocID="{A62C8C5D-3886-4B1D-BF73-27647B7580C0}" presName="nodeFollowingNodes" presStyleLbl="node1" presStyleIdx="2" presStyleCnt="5">
        <dgm:presLayoutVars>
          <dgm:bulletEnabled val="1"/>
        </dgm:presLayoutVars>
      </dgm:prSet>
      <dgm:spPr/>
    </dgm:pt>
    <dgm:pt modelId="{7C9F958A-8295-4819-A40D-CCB27672D854}" type="pres">
      <dgm:prSet presAssocID="{17C3F92D-0561-475D-8BE7-7763D216ABE8}" presName="nodeFollowingNodes" presStyleLbl="node1" presStyleIdx="3" presStyleCnt="5">
        <dgm:presLayoutVars>
          <dgm:bulletEnabled val="1"/>
        </dgm:presLayoutVars>
      </dgm:prSet>
      <dgm:spPr/>
    </dgm:pt>
    <dgm:pt modelId="{28BD292F-DF9C-46E2-9FD3-8B60DEA9F874}" type="pres">
      <dgm:prSet presAssocID="{BEA9F7A6-7ED8-4DF0-BE0F-73640FF5A57F}" presName="nodeFollowingNodes" presStyleLbl="node1" presStyleIdx="4" presStyleCnt="5">
        <dgm:presLayoutVars>
          <dgm:bulletEnabled val="1"/>
        </dgm:presLayoutVars>
      </dgm:prSet>
      <dgm:spPr/>
    </dgm:pt>
  </dgm:ptLst>
  <dgm:cxnLst>
    <dgm:cxn modelId="{E7A2F10E-D65D-486B-9865-C31C42F6157C}" srcId="{E6A030BB-7AA2-474A-844A-4C14658A7BB0}" destId="{A6EAC3CE-E22A-42F3-8A7D-DACEA4C2100B}" srcOrd="1" destOrd="0" parTransId="{68741748-90AE-4C9F-848A-E0E274B417D0}" sibTransId="{C086670E-D383-4D6B-9A65-0E188CF5D7F2}"/>
    <dgm:cxn modelId="{43B89425-9CCE-4E27-9DF9-5A15A770615A}" type="presOf" srcId="{44254C60-7731-4900-BA51-35182954A509}" destId="{932C5CB4-C386-4AA3-9506-9C1F483CF92A}" srcOrd="0" destOrd="0" presId="urn:microsoft.com/office/officeart/2005/8/layout/cycle3"/>
    <dgm:cxn modelId="{F775AB39-0A3E-48E7-8416-25A2986399AE}" type="presOf" srcId="{E6A030BB-7AA2-474A-844A-4C14658A7BB0}" destId="{8D913291-C6D1-46D7-A82D-36DBD5134A68}" srcOrd="0" destOrd="0" presId="urn:microsoft.com/office/officeart/2005/8/layout/cycle3"/>
    <dgm:cxn modelId="{A8EC2F51-D3ED-4D10-8D36-40FCE29E1A80}" type="presOf" srcId="{17C3F92D-0561-475D-8BE7-7763D216ABE8}" destId="{7C9F958A-8295-4819-A40D-CCB27672D854}" srcOrd="0" destOrd="0" presId="urn:microsoft.com/office/officeart/2005/8/layout/cycle3"/>
    <dgm:cxn modelId="{AFAFD55A-E4A6-4A1E-B610-F55110E3CDFA}" srcId="{E6A030BB-7AA2-474A-844A-4C14658A7BB0}" destId="{44254C60-7731-4900-BA51-35182954A509}" srcOrd="0" destOrd="0" parTransId="{FED2DAD0-A897-4471-A743-50765A000653}" sibTransId="{B4D9DEE2-B711-4E67-B4B1-2CB0B82C9A2A}"/>
    <dgm:cxn modelId="{099E6961-01D4-4472-BCC1-F8EEA4E4370A}" type="presOf" srcId="{A62C8C5D-3886-4B1D-BF73-27647B7580C0}" destId="{B82F885D-A402-4092-977B-FC61BD48FE3B}" srcOrd="0" destOrd="0" presId="urn:microsoft.com/office/officeart/2005/8/layout/cycle3"/>
    <dgm:cxn modelId="{F351098E-AB72-48F9-935F-094DE4A2EE63}" type="presOf" srcId="{BEA9F7A6-7ED8-4DF0-BE0F-73640FF5A57F}" destId="{28BD292F-DF9C-46E2-9FD3-8B60DEA9F874}" srcOrd="0" destOrd="0" presId="urn:microsoft.com/office/officeart/2005/8/layout/cycle3"/>
    <dgm:cxn modelId="{7B9C3BA6-9385-4EB7-8CEC-1A293975B645}" srcId="{E6A030BB-7AA2-474A-844A-4C14658A7BB0}" destId="{A62C8C5D-3886-4B1D-BF73-27647B7580C0}" srcOrd="2" destOrd="0" parTransId="{DABA4A5F-1DB0-475A-94C3-78B2C664477C}" sibTransId="{9F60CD08-1C05-4CB9-AD8B-05C332DEE164}"/>
    <dgm:cxn modelId="{25BE07AB-9D8F-4B55-B236-7D6079A682C8}" type="presOf" srcId="{A6EAC3CE-E22A-42F3-8A7D-DACEA4C2100B}" destId="{E76A90A7-9DDE-4C98-9770-33DB5E7B4377}" srcOrd="0" destOrd="0" presId="urn:microsoft.com/office/officeart/2005/8/layout/cycle3"/>
    <dgm:cxn modelId="{4E5E6CC1-B64F-453C-B4A8-4567E92D50F3}" srcId="{E6A030BB-7AA2-474A-844A-4C14658A7BB0}" destId="{BEA9F7A6-7ED8-4DF0-BE0F-73640FF5A57F}" srcOrd="4" destOrd="0" parTransId="{4E0982AB-F23C-4691-8F35-B9B39795561A}" sibTransId="{549ADEF6-FEE2-46C9-8104-CD4190B4971B}"/>
    <dgm:cxn modelId="{14AAA7DC-B6C5-4035-ABB2-C6AB84DF24AC}" type="presOf" srcId="{B4D9DEE2-B711-4E67-B4B1-2CB0B82C9A2A}" destId="{3190E7BA-9B6E-4B49-BEED-1EDEE91C2403}" srcOrd="0" destOrd="0" presId="urn:microsoft.com/office/officeart/2005/8/layout/cycle3"/>
    <dgm:cxn modelId="{CDE7B7F0-8935-48FA-B550-CA3C399F35B4}" srcId="{E6A030BB-7AA2-474A-844A-4C14658A7BB0}" destId="{17C3F92D-0561-475D-8BE7-7763D216ABE8}" srcOrd="3" destOrd="0" parTransId="{6065D316-1186-40C5-B837-71BD0FECAE5C}" sibTransId="{0B2C1BAD-0F5F-4CE8-90E7-3B7B6FFA3927}"/>
    <dgm:cxn modelId="{2F906C69-CD01-4766-93F3-39B31592367F}" type="presParOf" srcId="{8D913291-C6D1-46D7-A82D-36DBD5134A68}" destId="{F8FC264F-32AB-41AC-AE50-97F4BDF93F00}" srcOrd="0" destOrd="0" presId="urn:microsoft.com/office/officeart/2005/8/layout/cycle3"/>
    <dgm:cxn modelId="{3670AF9E-D28D-4F9B-B648-853DBF1795EF}" type="presParOf" srcId="{F8FC264F-32AB-41AC-AE50-97F4BDF93F00}" destId="{932C5CB4-C386-4AA3-9506-9C1F483CF92A}" srcOrd="0" destOrd="0" presId="urn:microsoft.com/office/officeart/2005/8/layout/cycle3"/>
    <dgm:cxn modelId="{9F8D8F31-96B2-4AE2-98C1-F9F97412A30C}" type="presParOf" srcId="{F8FC264F-32AB-41AC-AE50-97F4BDF93F00}" destId="{3190E7BA-9B6E-4B49-BEED-1EDEE91C2403}" srcOrd="1" destOrd="0" presId="urn:microsoft.com/office/officeart/2005/8/layout/cycle3"/>
    <dgm:cxn modelId="{9E02EBCE-26B7-4549-A154-7AE4DF039B4B}" type="presParOf" srcId="{F8FC264F-32AB-41AC-AE50-97F4BDF93F00}" destId="{E76A90A7-9DDE-4C98-9770-33DB5E7B4377}" srcOrd="2" destOrd="0" presId="urn:microsoft.com/office/officeart/2005/8/layout/cycle3"/>
    <dgm:cxn modelId="{D2DA27C0-13A0-4C09-9587-D4F91979B1CB}" type="presParOf" srcId="{F8FC264F-32AB-41AC-AE50-97F4BDF93F00}" destId="{B82F885D-A402-4092-977B-FC61BD48FE3B}" srcOrd="3" destOrd="0" presId="urn:microsoft.com/office/officeart/2005/8/layout/cycle3"/>
    <dgm:cxn modelId="{8FDC083C-67C5-40CF-A1D6-FF33FAB5B879}" type="presParOf" srcId="{F8FC264F-32AB-41AC-AE50-97F4BDF93F00}" destId="{7C9F958A-8295-4819-A40D-CCB27672D854}" srcOrd="4" destOrd="0" presId="urn:microsoft.com/office/officeart/2005/8/layout/cycle3"/>
    <dgm:cxn modelId="{09C6A3E3-8896-40F4-81F4-D35AB54B3A4E}" type="presParOf" srcId="{F8FC264F-32AB-41AC-AE50-97F4BDF93F00}" destId="{28BD292F-DF9C-46E2-9FD3-8B60DEA9F874}"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AD9394-B271-4D09-BF12-C7F3C3EFC99B}"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en-US"/>
        </a:p>
      </dgm:t>
    </dgm:pt>
    <dgm:pt modelId="{547F0F9A-0ACD-4520-B7FC-F3AFE71D97B9}">
      <dgm:prSet phldrT="[Text]" phldr="0"/>
      <dgm:spPr/>
      <dgm:t>
        <a:bodyPr/>
        <a:lstStyle/>
        <a:p>
          <a:pPr rtl="0"/>
          <a:r>
            <a:rPr lang="en-US" dirty="0">
              <a:latin typeface="Arial"/>
            </a:rPr>
            <a:t>Chair &amp; Vice Chair</a:t>
          </a:r>
          <a:endParaRPr lang="en-US" dirty="0"/>
        </a:p>
      </dgm:t>
    </dgm:pt>
    <dgm:pt modelId="{469FC946-2607-4923-AC85-C4C635C613A2}" type="parTrans" cxnId="{0FFD7CDF-FCC5-47FB-AACE-1F514754DA15}">
      <dgm:prSet/>
      <dgm:spPr/>
      <dgm:t>
        <a:bodyPr/>
        <a:lstStyle/>
        <a:p>
          <a:endParaRPr lang="en-US"/>
        </a:p>
      </dgm:t>
    </dgm:pt>
    <dgm:pt modelId="{C9362D20-DC3C-4156-9C00-222B541264DF}" type="sibTrans" cxnId="{0FFD7CDF-FCC5-47FB-AACE-1F514754DA15}">
      <dgm:prSet/>
      <dgm:spPr/>
      <dgm:t>
        <a:bodyPr/>
        <a:lstStyle/>
        <a:p>
          <a:endParaRPr lang="en-US"/>
        </a:p>
      </dgm:t>
    </dgm:pt>
    <dgm:pt modelId="{C33ECBD7-B7B4-46C5-97E2-7A60C5239BAD}">
      <dgm:prSet phldrT="[Text]" phldr="0"/>
      <dgm:spPr/>
      <dgm:t>
        <a:bodyPr/>
        <a:lstStyle/>
        <a:p>
          <a:pPr rtl="0"/>
          <a:r>
            <a:rPr lang="en-US" dirty="0">
              <a:latin typeface="Arial"/>
            </a:rPr>
            <a:t>Advisory Committee</a:t>
          </a:r>
          <a:endParaRPr lang="en-US" dirty="0"/>
        </a:p>
      </dgm:t>
    </dgm:pt>
    <dgm:pt modelId="{2F932823-7107-41E4-97B1-69F4DDADF62A}" type="parTrans" cxnId="{1248A561-1214-4C09-9393-B8DFF139D8C6}">
      <dgm:prSet/>
      <dgm:spPr/>
      <dgm:t>
        <a:bodyPr/>
        <a:lstStyle/>
        <a:p>
          <a:endParaRPr lang="en-US"/>
        </a:p>
      </dgm:t>
    </dgm:pt>
    <dgm:pt modelId="{8DEC0F87-63F5-4CA6-B14E-193B7A4B05A4}" type="sibTrans" cxnId="{1248A561-1214-4C09-9393-B8DFF139D8C6}">
      <dgm:prSet/>
      <dgm:spPr/>
      <dgm:t>
        <a:bodyPr/>
        <a:lstStyle/>
        <a:p>
          <a:endParaRPr lang="en-US"/>
        </a:p>
      </dgm:t>
    </dgm:pt>
    <dgm:pt modelId="{D393EC65-F517-480A-ADF2-D8336F960102}">
      <dgm:prSet phldrT="[Text]" phldr="0"/>
      <dgm:spPr/>
      <dgm:t>
        <a:bodyPr/>
        <a:lstStyle/>
        <a:p>
          <a:pPr rtl="0"/>
          <a:r>
            <a:rPr lang="en-US" dirty="0">
              <a:latin typeface="Arial"/>
            </a:rPr>
            <a:t>Project Communities</a:t>
          </a:r>
          <a:endParaRPr lang="en-US" dirty="0"/>
        </a:p>
      </dgm:t>
    </dgm:pt>
    <dgm:pt modelId="{23D3FDC8-41B1-47B9-B21C-A71627E5F5D7}" type="parTrans" cxnId="{41D473D7-40D2-40D3-B93E-A1A8E4BDFA4E}">
      <dgm:prSet/>
      <dgm:spPr/>
      <dgm:t>
        <a:bodyPr/>
        <a:lstStyle/>
        <a:p>
          <a:endParaRPr lang="en-US"/>
        </a:p>
      </dgm:t>
    </dgm:pt>
    <dgm:pt modelId="{15826CB6-A9E1-4C6A-9ACC-8926E1EB9BE9}" type="sibTrans" cxnId="{41D473D7-40D2-40D3-B93E-A1A8E4BDFA4E}">
      <dgm:prSet/>
      <dgm:spPr/>
      <dgm:t>
        <a:bodyPr/>
        <a:lstStyle/>
        <a:p>
          <a:endParaRPr lang="en-US"/>
        </a:p>
      </dgm:t>
    </dgm:pt>
    <dgm:pt modelId="{B67C6090-6E9F-4349-9F78-A4B914926FD6}" type="pres">
      <dgm:prSet presAssocID="{49AD9394-B271-4D09-BF12-C7F3C3EFC99B}" presName="Name0" presStyleCnt="0">
        <dgm:presLayoutVars>
          <dgm:dir/>
          <dgm:resizeHandles val="exact"/>
        </dgm:presLayoutVars>
      </dgm:prSet>
      <dgm:spPr/>
    </dgm:pt>
    <dgm:pt modelId="{81E864B8-1906-4028-B18B-0FDC269DA5F1}" type="pres">
      <dgm:prSet presAssocID="{547F0F9A-0ACD-4520-B7FC-F3AFE71D97B9}" presName="node" presStyleLbl="node1" presStyleIdx="0" presStyleCnt="3">
        <dgm:presLayoutVars>
          <dgm:bulletEnabled val="1"/>
        </dgm:presLayoutVars>
      </dgm:prSet>
      <dgm:spPr/>
    </dgm:pt>
    <dgm:pt modelId="{D4E8C11D-007D-4A60-BCDA-2932F8892752}" type="pres">
      <dgm:prSet presAssocID="{C9362D20-DC3C-4156-9C00-222B541264DF}" presName="sibTrans" presStyleLbl="sibTrans2D1" presStyleIdx="0" presStyleCnt="3"/>
      <dgm:spPr/>
    </dgm:pt>
    <dgm:pt modelId="{10059BA2-DB70-4339-80CD-F5DF450CA813}" type="pres">
      <dgm:prSet presAssocID="{C9362D20-DC3C-4156-9C00-222B541264DF}" presName="connectorText" presStyleLbl="sibTrans2D1" presStyleIdx="0" presStyleCnt="3"/>
      <dgm:spPr/>
    </dgm:pt>
    <dgm:pt modelId="{E2A5078A-A620-4D2E-9729-A7E9697D5262}" type="pres">
      <dgm:prSet presAssocID="{C33ECBD7-B7B4-46C5-97E2-7A60C5239BAD}" presName="node" presStyleLbl="node1" presStyleIdx="1" presStyleCnt="3">
        <dgm:presLayoutVars>
          <dgm:bulletEnabled val="1"/>
        </dgm:presLayoutVars>
      </dgm:prSet>
      <dgm:spPr/>
    </dgm:pt>
    <dgm:pt modelId="{98B2D257-1238-4C47-8236-428D05AFFCB6}" type="pres">
      <dgm:prSet presAssocID="{8DEC0F87-63F5-4CA6-B14E-193B7A4B05A4}" presName="sibTrans" presStyleLbl="sibTrans2D1" presStyleIdx="1" presStyleCnt="3"/>
      <dgm:spPr/>
    </dgm:pt>
    <dgm:pt modelId="{FC314A7A-2FA8-4DF9-B39F-F2D3B1A9EAB2}" type="pres">
      <dgm:prSet presAssocID="{8DEC0F87-63F5-4CA6-B14E-193B7A4B05A4}" presName="connectorText" presStyleLbl="sibTrans2D1" presStyleIdx="1" presStyleCnt="3"/>
      <dgm:spPr/>
    </dgm:pt>
    <dgm:pt modelId="{FA5C67DE-CE82-4B6B-B635-74326B882250}" type="pres">
      <dgm:prSet presAssocID="{D393EC65-F517-480A-ADF2-D8336F960102}" presName="node" presStyleLbl="node1" presStyleIdx="2" presStyleCnt="3">
        <dgm:presLayoutVars>
          <dgm:bulletEnabled val="1"/>
        </dgm:presLayoutVars>
      </dgm:prSet>
      <dgm:spPr/>
    </dgm:pt>
    <dgm:pt modelId="{191284C4-007F-42A9-AB17-5C9508640D17}" type="pres">
      <dgm:prSet presAssocID="{15826CB6-A9E1-4C6A-9ACC-8926E1EB9BE9}" presName="sibTrans" presStyleLbl="sibTrans2D1" presStyleIdx="2" presStyleCnt="3"/>
      <dgm:spPr/>
    </dgm:pt>
    <dgm:pt modelId="{0C08028A-E466-42E8-A693-A3862A0E49A9}" type="pres">
      <dgm:prSet presAssocID="{15826CB6-A9E1-4C6A-9ACC-8926E1EB9BE9}" presName="connectorText" presStyleLbl="sibTrans2D1" presStyleIdx="2" presStyleCnt="3"/>
      <dgm:spPr/>
    </dgm:pt>
  </dgm:ptLst>
  <dgm:cxnLst>
    <dgm:cxn modelId="{E1DD660B-DD4C-45FE-AE11-494545375671}" type="presOf" srcId="{D393EC65-F517-480A-ADF2-D8336F960102}" destId="{FA5C67DE-CE82-4B6B-B635-74326B882250}" srcOrd="0" destOrd="0" presId="urn:microsoft.com/office/officeart/2005/8/layout/cycle7"/>
    <dgm:cxn modelId="{ADC5132A-CA90-4CC8-97EE-33F3A3F2FC29}" type="presOf" srcId="{49AD9394-B271-4D09-BF12-C7F3C3EFC99B}" destId="{B67C6090-6E9F-4349-9F78-A4B914926FD6}" srcOrd="0" destOrd="0" presId="urn:microsoft.com/office/officeart/2005/8/layout/cycle7"/>
    <dgm:cxn modelId="{14036B30-415E-4AD5-9384-1716EBB84122}" type="presOf" srcId="{8DEC0F87-63F5-4CA6-B14E-193B7A4B05A4}" destId="{98B2D257-1238-4C47-8236-428D05AFFCB6}" srcOrd="0" destOrd="0" presId="urn:microsoft.com/office/officeart/2005/8/layout/cycle7"/>
    <dgm:cxn modelId="{B0B7AC47-E7D5-4454-8C23-E136C1BA037D}" type="presOf" srcId="{8DEC0F87-63F5-4CA6-B14E-193B7A4B05A4}" destId="{FC314A7A-2FA8-4DF9-B39F-F2D3B1A9EAB2}" srcOrd="1" destOrd="0" presId="urn:microsoft.com/office/officeart/2005/8/layout/cycle7"/>
    <dgm:cxn modelId="{E7233055-E51B-4798-9CC6-9EE9E4ED68D2}" type="presOf" srcId="{C9362D20-DC3C-4156-9C00-222B541264DF}" destId="{D4E8C11D-007D-4A60-BCDA-2932F8892752}" srcOrd="0" destOrd="0" presId="urn:microsoft.com/office/officeart/2005/8/layout/cycle7"/>
    <dgm:cxn modelId="{1248A561-1214-4C09-9393-B8DFF139D8C6}" srcId="{49AD9394-B271-4D09-BF12-C7F3C3EFC99B}" destId="{C33ECBD7-B7B4-46C5-97E2-7A60C5239BAD}" srcOrd="1" destOrd="0" parTransId="{2F932823-7107-41E4-97B1-69F4DDADF62A}" sibTransId="{8DEC0F87-63F5-4CA6-B14E-193B7A4B05A4}"/>
    <dgm:cxn modelId="{676A2383-923B-489C-AD02-EB6B96FBDD76}" type="presOf" srcId="{15826CB6-A9E1-4C6A-9ACC-8926E1EB9BE9}" destId="{0C08028A-E466-42E8-A693-A3862A0E49A9}" srcOrd="1" destOrd="0" presId="urn:microsoft.com/office/officeart/2005/8/layout/cycle7"/>
    <dgm:cxn modelId="{CED0E0A8-AD4E-4AAF-ABAE-60C0253B854C}" type="presOf" srcId="{C9362D20-DC3C-4156-9C00-222B541264DF}" destId="{10059BA2-DB70-4339-80CD-F5DF450CA813}" srcOrd="1" destOrd="0" presId="urn:microsoft.com/office/officeart/2005/8/layout/cycle7"/>
    <dgm:cxn modelId="{5D234DBC-D706-425A-8AE0-7E41B54DC3B3}" type="presOf" srcId="{547F0F9A-0ACD-4520-B7FC-F3AFE71D97B9}" destId="{81E864B8-1906-4028-B18B-0FDC269DA5F1}" srcOrd="0" destOrd="0" presId="urn:microsoft.com/office/officeart/2005/8/layout/cycle7"/>
    <dgm:cxn modelId="{B91435C0-DFCF-4159-A28F-45504B701FE2}" type="presOf" srcId="{C33ECBD7-B7B4-46C5-97E2-7A60C5239BAD}" destId="{E2A5078A-A620-4D2E-9729-A7E9697D5262}" srcOrd="0" destOrd="0" presId="urn:microsoft.com/office/officeart/2005/8/layout/cycle7"/>
    <dgm:cxn modelId="{00E267C6-2D6C-4A17-A7FB-8602874355ED}" type="presOf" srcId="{15826CB6-A9E1-4C6A-9ACC-8926E1EB9BE9}" destId="{191284C4-007F-42A9-AB17-5C9508640D17}" srcOrd="0" destOrd="0" presId="urn:microsoft.com/office/officeart/2005/8/layout/cycle7"/>
    <dgm:cxn modelId="{41D473D7-40D2-40D3-B93E-A1A8E4BDFA4E}" srcId="{49AD9394-B271-4D09-BF12-C7F3C3EFC99B}" destId="{D393EC65-F517-480A-ADF2-D8336F960102}" srcOrd="2" destOrd="0" parTransId="{23D3FDC8-41B1-47B9-B21C-A71627E5F5D7}" sibTransId="{15826CB6-A9E1-4C6A-9ACC-8926E1EB9BE9}"/>
    <dgm:cxn modelId="{0FFD7CDF-FCC5-47FB-AACE-1F514754DA15}" srcId="{49AD9394-B271-4D09-BF12-C7F3C3EFC99B}" destId="{547F0F9A-0ACD-4520-B7FC-F3AFE71D97B9}" srcOrd="0" destOrd="0" parTransId="{469FC946-2607-4923-AC85-C4C635C613A2}" sibTransId="{C9362D20-DC3C-4156-9C00-222B541264DF}"/>
    <dgm:cxn modelId="{89351716-CBF1-49F3-A5AD-63A0578D3913}" type="presParOf" srcId="{B67C6090-6E9F-4349-9F78-A4B914926FD6}" destId="{81E864B8-1906-4028-B18B-0FDC269DA5F1}" srcOrd="0" destOrd="0" presId="urn:microsoft.com/office/officeart/2005/8/layout/cycle7"/>
    <dgm:cxn modelId="{42C02FA5-D0D0-4966-B070-A78B232B8AAB}" type="presParOf" srcId="{B67C6090-6E9F-4349-9F78-A4B914926FD6}" destId="{D4E8C11D-007D-4A60-BCDA-2932F8892752}" srcOrd="1" destOrd="0" presId="urn:microsoft.com/office/officeart/2005/8/layout/cycle7"/>
    <dgm:cxn modelId="{E9479458-9AD4-4943-8A25-94B0111A92A6}" type="presParOf" srcId="{D4E8C11D-007D-4A60-BCDA-2932F8892752}" destId="{10059BA2-DB70-4339-80CD-F5DF450CA813}" srcOrd="0" destOrd="0" presId="urn:microsoft.com/office/officeart/2005/8/layout/cycle7"/>
    <dgm:cxn modelId="{BCEF5C4B-52CF-425D-8E6D-C6105710C8BD}" type="presParOf" srcId="{B67C6090-6E9F-4349-9F78-A4B914926FD6}" destId="{E2A5078A-A620-4D2E-9729-A7E9697D5262}" srcOrd="2" destOrd="0" presId="urn:microsoft.com/office/officeart/2005/8/layout/cycle7"/>
    <dgm:cxn modelId="{4F55E8F8-1BE0-42B2-897E-F3AA23D576E4}" type="presParOf" srcId="{B67C6090-6E9F-4349-9F78-A4B914926FD6}" destId="{98B2D257-1238-4C47-8236-428D05AFFCB6}" srcOrd="3" destOrd="0" presId="urn:microsoft.com/office/officeart/2005/8/layout/cycle7"/>
    <dgm:cxn modelId="{20B6E22C-09E9-4D96-A560-93520D49630C}" type="presParOf" srcId="{98B2D257-1238-4C47-8236-428D05AFFCB6}" destId="{FC314A7A-2FA8-4DF9-B39F-F2D3B1A9EAB2}" srcOrd="0" destOrd="0" presId="urn:microsoft.com/office/officeart/2005/8/layout/cycle7"/>
    <dgm:cxn modelId="{76D542FD-E938-4745-8AF6-D5DFEF61147E}" type="presParOf" srcId="{B67C6090-6E9F-4349-9F78-A4B914926FD6}" destId="{FA5C67DE-CE82-4B6B-B635-74326B882250}" srcOrd="4" destOrd="0" presId="urn:microsoft.com/office/officeart/2005/8/layout/cycle7"/>
    <dgm:cxn modelId="{FBFA4238-F9EB-4CB4-B188-57A57BE3CE3D}" type="presParOf" srcId="{B67C6090-6E9F-4349-9F78-A4B914926FD6}" destId="{191284C4-007F-42A9-AB17-5C9508640D17}" srcOrd="5" destOrd="0" presId="urn:microsoft.com/office/officeart/2005/8/layout/cycle7"/>
    <dgm:cxn modelId="{6486128C-9444-491C-A712-686CD48BCA1E}" type="presParOf" srcId="{191284C4-007F-42A9-AB17-5C9508640D17}" destId="{0C08028A-E466-42E8-A693-A3862A0E49A9}"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4D921-79BC-443B-81F7-D1B353DCF54A}">
      <dsp:nvSpPr>
        <dsp:cNvPr id="0" name=""/>
        <dsp:cNvSpPr/>
      </dsp:nvSpPr>
      <dsp:spPr>
        <a:xfrm>
          <a:off x="4316" y="2571554"/>
          <a:ext cx="1962766" cy="11441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b="1" u="sng" kern="1200" dirty="0">
              <a:latin typeface="Arial"/>
            </a:rPr>
            <a:t>2019</a:t>
          </a:r>
          <a:r>
            <a:rPr lang="en-US" sz="1200" kern="1200" dirty="0">
              <a:latin typeface="Arial"/>
            </a:rPr>
            <a:t>: 354 institutional teams propose 6-year projects</a:t>
          </a:r>
          <a:endParaRPr lang="en-US" sz="1200" kern="1200" dirty="0"/>
        </a:p>
      </dsp:txBody>
      <dsp:txXfrm>
        <a:off x="4316" y="2571554"/>
        <a:ext cx="1962766" cy="762788"/>
      </dsp:txXfrm>
    </dsp:sp>
    <dsp:sp modelId="{B10A3D68-51B3-4827-B978-5F65879E5220}">
      <dsp:nvSpPr>
        <dsp:cNvPr id="0" name=""/>
        <dsp:cNvSpPr/>
      </dsp:nvSpPr>
      <dsp:spPr>
        <a:xfrm>
          <a:off x="406329" y="3334342"/>
          <a:ext cx="1962766" cy="86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rial"/>
            </a:rPr>
            <a:t>30 teams to be awarded $1 million each</a:t>
          </a:r>
          <a:endParaRPr lang="en-US" sz="1200" kern="1200" dirty="0"/>
        </a:p>
      </dsp:txBody>
      <dsp:txXfrm>
        <a:off x="431635" y="3359648"/>
        <a:ext cx="1912154" cy="813388"/>
      </dsp:txXfrm>
    </dsp:sp>
    <dsp:sp modelId="{3955A719-EC2C-426B-A816-B9EB68C86E65}">
      <dsp:nvSpPr>
        <dsp:cNvPr id="0" name=""/>
        <dsp:cNvSpPr/>
      </dsp:nvSpPr>
      <dsp:spPr>
        <a:xfrm>
          <a:off x="2264632" y="2708612"/>
          <a:ext cx="630802" cy="4886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264632" y="2806346"/>
        <a:ext cx="484200" cy="293204"/>
      </dsp:txXfrm>
    </dsp:sp>
    <dsp:sp modelId="{08CF317C-2A2F-44E8-A316-FC834B6C28BD}">
      <dsp:nvSpPr>
        <dsp:cNvPr id="0" name=""/>
        <dsp:cNvSpPr/>
      </dsp:nvSpPr>
      <dsp:spPr>
        <a:xfrm>
          <a:off x="3157277" y="2571554"/>
          <a:ext cx="1962766" cy="11441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b="1" u="sng" kern="1200" dirty="0">
              <a:latin typeface="Arial"/>
            </a:rPr>
            <a:t>2021 Phase I</a:t>
          </a:r>
          <a:r>
            <a:rPr lang="en-US" sz="1200" kern="1200" dirty="0">
              <a:latin typeface="Arial"/>
            </a:rPr>
            <a:t>: 107 teams randomly organized into 7 Learning Community Clusters</a:t>
          </a:r>
          <a:endParaRPr lang="en-US" sz="1200" kern="1200" dirty="0"/>
        </a:p>
      </dsp:txBody>
      <dsp:txXfrm>
        <a:off x="3157277" y="2571554"/>
        <a:ext cx="1962766" cy="762788"/>
      </dsp:txXfrm>
    </dsp:sp>
    <dsp:sp modelId="{D64FABAF-020D-4A40-A131-A767F19A2803}">
      <dsp:nvSpPr>
        <dsp:cNvPr id="0" name=""/>
        <dsp:cNvSpPr/>
      </dsp:nvSpPr>
      <dsp:spPr>
        <a:xfrm>
          <a:off x="3559289" y="3334342"/>
          <a:ext cx="1962766" cy="86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rial"/>
            </a:rPr>
            <a:t>Each of the 107 teams awarded $30K learning grant to work on individual projects</a:t>
          </a:r>
          <a:endParaRPr lang="en-US" sz="1200" kern="1200" dirty="0"/>
        </a:p>
      </dsp:txBody>
      <dsp:txXfrm>
        <a:off x="3584595" y="3359648"/>
        <a:ext cx="1912154" cy="813388"/>
      </dsp:txXfrm>
    </dsp:sp>
    <dsp:sp modelId="{185AB5E3-E320-4997-BDAC-56D0B2408686}">
      <dsp:nvSpPr>
        <dsp:cNvPr id="0" name=""/>
        <dsp:cNvSpPr/>
      </dsp:nvSpPr>
      <dsp:spPr>
        <a:xfrm>
          <a:off x="5417592" y="2708612"/>
          <a:ext cx="630802" cy="4886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417592" y="2806346"/>
        <a:ext cx="484200" cy="293204"/>
      </dsp:txXfrm>
    </dsp:sp>
    <dsp:sp modelId="{A0710D85-E5FA-414F-90BC-FAD72BEEBBD7}">
      <dsp:nvSpPr>
        <dsp:cNvPr id="0" name=""/>
        <dsp:cNvSpPr/>
      </dsp:nvSpPr>
      <dsp:spPr>
        <a:xfrm>
          <a:off x="6310237" y="2571554"/>
          <a:ext cx="1962766" cy="11441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b="1" u="sng" kern="1200" dirty="0">
              <a:latin typeface="Arial"/>
            </a:rPr>
            <a:t>2022 Phase II</a:t>
          </a:r>
          <a:r>
            <a:rPr lang="en-US" sz="1200" kern="1200" dirty="0">
              <a:latin typeface="Arial"/>
            </a:rPr>
            <a:t>: Each LCC prepares a collaborative 6-year proposal</a:t>
          </a:r>
          <a:endParaRPr lang="en-US" sz="1200" kern="1200" dirty="0"/>
        </a:p>
      </dsp:txBody>
      <dsp:txXfrm>
        <a:off x="6310237" y="2571554"/>
        <a:ext cx="1962766" cy="762788"/>
      </dsp:txXfrm>
    </dsp:sp>
    <dsp:sp modelId="{45797BA9-B68C-4F8D-B0E0-E970B81C6152}">
      <dsp:nvSpPr>
        <dsp:cNvPr id="0" name=""/>
        <dsp:cNvSpPr/>
      </dsp:nvSpPr>
      <dsp:spPr>
        <a:xfrm>
          <a:off x="6712250" y="3334342"/>
          <a:ext cx="1962766" cy="86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rial"/>
            </a:rPr>
            <a:t>$8 million shared amongst a 14-institution collective</a:t>
          </a:r>
          <a:endParaRPr lang="en-US" sz="1200" kern="1200" dirty="0"/>
        </a:p>
      </dsp:txBody>
      <dsp:txXfrm>
        <a:off x="6737556" y="3359648"/>
        <a:ext cx="1912154" cy="813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F2FD5-6AD8-434A-B5D2-E70A557532F1}">
      <dsp:nvSpPr>
        <dsp:cNvPr id="0" name=""/>
        <dsp:cNvSpPr/>
      </dsp:nvSpPr>
      <dsp:spPr>
        <a:xfrm rot="16200000">
          <a:off x="390" y="385390"/>
          <a:ext cx="1153269" cy="1153269"/>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a:rPr>
            <a:t>Me</a:t>
          </a:r>
          <a:endParaRPr lang="en-US" sz="2100" kern="1200" dirty="0"/>
        </a:p>
      </dsp:txBody>
      <dsp:txXfrm rot="5400000">
        <a:off x="390" y="673707"/>
        <a:ext cx="951447" cy="576635"/>
      </dsp:txXfrm>
    </dsp:sp>
    <dsp:sp modelId="{0C700B48-98A1-4C16-84B3-F2BF19C09FD4}">
      <dsp:nvSpPr>
        <dsp:cNvPr id="0" name=""/>
        <dsp:cNvSpPr/>
      </dsp:nvSpPr>
      <dsp:spPr>
        <a:xfrm rot="5400000">
          <a:off x="1246640" y="385390"/>
          <a:ext cx="1153269" cy="1153269"/>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a:rPr>
            <a:t>You</a:t>
          </a:r>
          <a:endParaRPr lang="en-US" sz="2100" kern="1200" dirty="0"/>
        </a:p>
      </dsp:txBody>
      <dsp:txXfrm rot="-5400000">
        <a:off x="1448462" y="673707"/>
        <a:ext cx="951447" cy="576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342B1-01E4-4A3B-99C4-1BB02479EEDC}">
      <dsp:nvSpPr>
        <dsp:cNvPr id="0" name=""/>
        <dsp:cNvSpPr/>
      </dsp:nvSpPr>
      <dsp:spPr>
        <a:xfrm>
          <a:off x="1390" y="100167"/>
          <a:ext cx="987114" cy="98711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324" tIns="34290" rIns="543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a:rPr>
            <a:t>You</a:t>
          </a:r>
          <a:endParaRPr lang="en-US" sz="2700" kern="1200" dirty="0"/>
        </a:p>
      </dsp:txBody>
      <dsp:txXfrm>
        <a:off x="145949" y="244726"/>
        <a:ext cx="697996" cy="697996"/>
      </dsp:txXfrm>
    </dsp:sp>
    <dsp:sp modelId="{8C064DE7-0B8D-4F43-9991-ADD90F765659}">
      <dsp:nvSpPr>
        <dsp:cNvPr id="0" name=""/>
        <dsp:cNvSpPr/>
      </dsp:nvSpPr>
      <dsp:spPr>
        <a:xfrm>
          <a:off x="791082" y="100167"/>
          <a:ext cx="987114" cy="98711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324" tIns="34290" rIns="543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a:rPr>
            <a:t>Me</a:t>
          </a:r>
          <a:endParaRPr lang="en-US" sz="2700" kern="1200" dirty="0"/>
        </a:p>
      </dsp:txBody>
      <dsp:txXfrm>
        <a:off x="935641" y="244726"/>
        <a:ext cx="697996" cy="697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43494-3086-4FCA-8E4B-0B5BCAA2E10A}">
      <dsp:nvSpPr>
        <dsp:cNvPr id="0" name=""/>
        <dsp:cNvSpPr/>
      </dsp:nvSpPr>
      <dsp:spPr>
        <a:xfrm>
          <a:off x="27910" y="402"/>
          <a:ext cx="668883" cy="66888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a:rPr>
            <a:t>You</a:t>
          </a:r>
          <a:endParaRPr lang="en-US" sz="1900" kern="1200" dirty="0"/>
        </a:p>
      </dsp:txBody>
      <dsp:txXfrm>
        <a:off x="125866" y="98358"/>
        <a:ext cx="472971" cy="472971"/>
      </dsp:txXfrm>
    </dsp:sp>
    <dsp:sp modelId="{5546530B-1B77-4ABA-941B-BEC0908FCC4D}">
      <dsp:nvSpPr>
        <dsp:cNvPr id="0" name=""/>
        <dsp:cNvSpPr/>
      </dsp:nvSpPr>
      <dsp:spPr>
        <a:xfrm>
          <a:off x="168375" y="723598"/>
          <a:ext cx="387952" cy="387952"/>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9798" y="871951"/>
        <a:ext cx="285106" cy="91246"/>
      </dsp:txXfrm>
    </dsp:sp>
    <dsp:sp modelId="{28C873B5-17E8-454D-8641-222A390F0D4F}">
      <dsp:nvSpPr>
        <dsp:cNvPr id="0" name=""/>
        <dsp:cNvSpPr/>
      </dsp:nvSpPr>
      <dsp:spPr>
        <a:xfrm>
          <a:off x="27910" y="1165864"/>
          <a:ext cx="668883" cy="6688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a:rPr>
            <a:t>Me</a:t>
          </a:r>
          <a:endParaRPr lang="en-US" sz="1900" kern="1200" dirty="0"/>
        </a:p>
      </dsp:txBody>
      <dsp:txXfrm>
        <a:off x="125866" y="1263820"/>
        <a:ext cx="472971" cy="472971"/>
      </dsp:txXfrm>
    </dsp:sp>
    <dsp:sp modelId="{3C350C3C-405E-4918-9706-EE6544290F73}">
      <dsp:nvSpPr>
        <dsp:cNvPr id="0" name=""/>
        <dsp:cNvSpPr/>
      </dsp:nvSpPr>
      <dsp:spPr>
        <a:xfrm>
          <a:off x="797125" y="793162"/>
          <a:ext cx="212704" cy="24882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97125" y="842927"/>
        <a:ext cx="148893" cy="149294"/>
      </dsp:txXfrm>
    </dsp:sp>
    <dsp:sp modelId="{0D435BAE-6228-488B-BB8E-ED0FAEDDB529}">
      <dsp:nvSpPr>
        <dsp:cNvPr id="0" name=""/>
        <dsp:cNvSpPr/>
      </dsp:nvSpPr>
      <dsp:spPr>
        <a:xfrm>
          <a:off x="1098123" y="248691"/>
          <a:ext cx="1337766" cy="133776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Arial"/>
            </a:rPr>
            <a:t>LCC3</a:t>
          </a:r>
          <a:endParaRPr lang="en-US" sz="2700" kern="1200" dirty="0"/>
        </a:p>
      </dsp:txBody>
      <dsp:txXfrm>
        <a:off x="1294034" y="444602"/>
        <a:ext cx="945944" cy="945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0E7BA-9B6E-4B49-BEED-1EDEE91C2403}">
      <dsp:nvSpPr>
        <dsp:cNvPr id="0" name=""/>
        <dsp:cNvSpPr/>
      </dsp:nvSpPr>
      <dsp:spPr>
        <a:xfrm>
          <a:off x="470024" y="2679"/>
          <a:ext cx="3631951" cy="3631951"/>
        </a:xfrm>
        <a:prstGeom prst="circularArrow">
          <a:avLst>
            <a:gd name="adj1" fmla="val 5544"/>
            <a:gd name="adj2" fmla="val 330680"/>
            <a:gd name="adj3" fmla="val 13878066"/>
            <a:gd name="adj4" fmla="val 1732411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C5CB4-C386-4AA3-9506-9C1F483CF92A}">
      <dsp:nvSpPr>
        <dsp:cNvPr id="0" name=""/>
        <dsp:cNvSpPr/>
      </dsp:nvSpPr>
      <dsp:spPr>
        <a:xfrm>
          <a:off x="1473398" y="21590"/>
          <a:ext cx="1625203" cy="812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a:rPr>
            <a:t>Traditional Leadership Model</a:t>
          </a:r>
          <a:endParaRPr lang="en-US" sz="1500" kern="1200" dirty="0"/>
        </a:p>
      </dsp:txBody>
      <dsp:txXfrm>
        <a:off x="1513066" y="61258"/>
        <a:ext cx="1545867" cy="733265"/>
      </dsp:txXfrm>
    </dsp:sp>
    <dsp:sp modelId="{E76A90A7-9DDE-4C98-9770-33DB5E7B4377}">
      <dsp:nvSpPr>
        <dsp:cNvPr id="0" name=""/>
        <dsp:cNvSpPr/>
      </dsp:nvSpPr>
      <dsp:spPr>
        <a:xfrm>
          <a:off x="2946400" y="1091789"/>
          <a:ext cx="1625203" cy="812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a:rPr>
            <a:t>Power rooted in race and gender hierarchies</a:t>
          </a:r>
        </a:p>
      </dsp:txBody>
      <dsp:txXfrm>
        <a:off x="2986068" y="1131457"/>
        <a:ext cx="1545867" cy="733265"/>
      </dsp:txXfrm>
    </dsp:sp>
    <dsp:sp modelId="{B82F885D-A402-4092-977B-FC61BD48FE3B}">
      <dsp:nvSpPr>
        <dsp:cNvPr id="0" name=""/>
        <dsp:cNvSpPr/>
      </dsp:nvSpPr>
      <dsp:spPr>
        <a:xfrm>
          <a:off x="2383764" y="2823407"/>
          <a:ext cx="1625203" cy="812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rPr>
            <a:t>Centering of Whiteness</a:t>
          </a:r>
          <a:endParaRPr lang="en-US" sz="1500" kern="1200" dirty="0"/>
        </a:p>
      </dsp:txBody>
      <dsp:txXfrm>
        <a:off x="2423432" y="2863075"/>
        <a:ext cx="1545867" cy="733265"/>
      </dsp:txXfrm>
    </dsp:sp>
    <dsp:sp modelId="{7C9F958A-8295-4819-A40D-CCB27672D854}">
      <dsp:nvSpPr>
        <dsp:cNvPr id="0" name=""/>
        <dsp:cNvSpPr/>
      </dsp:nvSpPr>
      <dsp:spPr>
        <a:xfrm>
          <a:off x="563032" y="2823407"/>
          <a:ext cx="1625203" cy="812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a:rPr>
            <a:t>Undue burden on POCs</a:t>
          </a:r>
          <a:endParaRPr lang="en-US" sz="1500" kern="1200" dirty="0"/>
        </a:p>
      </dsp:txBody>
      <dsp:txXfrm>
        <a:off x="602700" y="2863075"/>
        <a:ext cx="1545867" cy="733265"/>
      </dsp:txXfrm>
    </dsp:sp>
    <dsp:sp modelId="{28BD292F-DF9C-46E2-9FD3-8B60DEA9F874}">
      <dsp:nvSpPr>
        <dsp:cNvPr id="0" name=""/>
        <dsp:cNvSpPr/>
      </dsp:nvSpPr>
      <dsp:spPr>
        <a:xfrm>
          <a:off x="395" y="1091789"/>
          <a:ext cx="1625203" cy="812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a:rPr>
            <a:t>Failed strategies</a:t>
          </a:r>
          <a:endParaRPr lang="en-US" sz="1500" kern="1200" dirty="0"/>
        </a:p>
      </dsp:txBody>
      <dsp:txXfrm>
        <a:off x="40063" y="1131457"/>
        <a:ext cx="1545867" cy="7332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864B8-1906-4028-B18B-0FDC269DA5F1}">
      <dsp:nvSpPr>
        <dsp:cNvPr id="0" name=""/>
        <dsp:cNvSpPr/>
      </dsp:nvSpPr>
      <dsp:spPr>
        <a:xfrm>
          <a:off x="1267020" y="5550"/>
          <a:ext cx="1533134" cy="766567"/>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a:rPr>
            <a:t>Chair &amp; Vice Chair</a:t>
          </a:r>
          <a:endParaRPr lang="en-US" sz="1800" kern="1200" dirty="0"/>
        </a:p>
      </dsp:txBody>
      <dsp:txXfrm>
        <a:off x="1289472" y="28002"/>
        <a:ext cx="1488230" cy="721663"/>
      </dsp:txXfrm>
    </dsp:sp>
    <dsp:sp modelId="{D4E8C11D-007D-4A60-BCDA-2932F8892752}">
      <dsp:nvSpPr>
        <dsp:cNvPr id="0" name=""/>
        <dsp:cNvSpPr/>
      </dsp:nvSpPr>
      <dsp:spPr>
        <a:xfrm rot="3600000">
          <a:off x="2266806" y="1351750"/>
          <a:ext cx="800345" cy="268298"/>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47295" y="1405410"/>
        <a:ext cx="639367" cy="160978"/>
      </dsp:txXfrm>
    </dsp:sp>
    <dsp:sp modelId="{E2A5078A-A620-4D2E-9729-A7E9697D5262}">
      <dsp:nvSpPr>
        <dsp:cNvPr id="0" name=""/>
        <dsp:cNvSpPr/>
      </dsp:nvSpPr>
      <dsp:spPr>
        <a:xfrm>
          <a:off x="2533803" y="2199682"/>
          <a:ext cx="1533134" cy="766567"/>
        </a:xfrm>
        <a:prstGeom prst="roundRect">
          <a:avLst>
            <a:gd name="adj" fmla="val 10000"/>
          </a:avLst>
        </a:prstGeom>
        <a:solidFill>
          <a:schemeClr val="accent1">
            <a:shade val="80000"/>
            <a:hueOff val="195150"/>
            <a:satOff val="7502"/>
            <a:lumOff val="122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a:rPr>
            <a:t>Advisory Committee</a:t>
          </a:r>
          <a:endParaRPr lang="en-US" sz="1800" kern="1200" dirty="0"/>
        </a:p>
      </dsp:txBody>
      <dsp:txXfrm>
        <a:off x="2556255" y="2222134"/>
        <a:ext cx="1488230" cy="721663"/>
      </dsp:txXfrm>
    </dsp:sp>
    <dsp:sp modelId="{98B2D257-1238-4C47-8236-428D05AFFCB6}">
      <dsp:nvSpPr>
        <dsp:cNvPr id="0" name=""/>
        <dsp:cNvSpPr/>
      </dsp:nvSpPr>
      <dsp:spPr>
        <a:xfrm rot="10800000">
          <a:off x="1633414" y="2448817"/>
          <a:ext cx="800345" cy="268298"/>
        </a:xfrm>
        <a:prstGeom prst="leftRightArrow">
          <a:avLst>
            <a:gd name="adj1" fmla="val 60000"/>
            <a:gd name="adj2" fmla="val 50000"/>
          </a:avLst>
        </a:prstGeom>
        <a:solidFill>
          <a:schemeClr val="accent1">
            <a:shade val="90000"/>
            <a:hueOff val="195128"/>
            <a:satOff val="3054"/>
            <a:lumOff val="106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713903" y="2502477"/>
        <a:ext cx="639367" cy="160978"/>
      </dsp:txXfrm>
    </dsp:sp>
    <dsp:sp modelId="{FA5C67DE-CE82-4B6B-B635-74326B882250}">
      <dsp:nvSpPr>
        <dsp:cNvPr id="0" name=""/>
        <dsp:cNvSpPr/>
      </dsp:nvSpPr>
      <dsp:spPr>
        <a:xfrm>
          <a:off x="237" y="2199682"/>
          <a:ext cx="1533134" cy="766567"/>
        </a:xfrm>
        <a:prstGeom prst="roundRect">
          <a:avLst>
            <a:gd name="adj" fmla="val 10000"/>
          </a:avLst>
        </a:prstGeom>
        <a:solidFill>
          <a:schemeClr val="accent1">
            <a:shade val="80000"/>
            <a:hueOff val="390300"/>
            <a:satOff val="15005"/>
            <a:lumOff val="244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a:rPr>
            <a:t>Project Communities</a:t>
          </a:r>
          <a:endParaRPr lang="en-US" sz="1800" kern="1200" dirty="0"/>
        </a:p>
      </dsp:txBody>
      <dsp:txXfrm>
        <a:off x="22689" y="2222134"/>
        <a:ext cx="1488230" cy="721663"/>
      </dsp:txXfrm>
    </dsp:sp>
    <dsp:sp modelId="{191284C4-007F-42A9-AB17-5C9508640D17}">
      <dsp:nvSpPr>
        <dsp:cNvPr id="0" name=""/>
        <dsp:cNvSpPr/>
      </dsp:nvSpPr>
      <dsp:spPr>
        <a:xfrm rot="18000000">
          <a:off x="1000023" y="1351750"/>
          <a:ext cx="800345" cy="268298"/>
        </a:xfrm>
        <a:prstGeom prst="leftRightArrow">
          <a:avLst>
            <a:gd name="adj1" fmla="val 60000"/>
            <a:gd name="adj2" fmla="val 50000"/>
          </a:avLst>
        </a:prstGeom>
        <a:solidFill>
          <a:schemeClr val="accent1">
            <a:shade val="90000"/>
            <a:hueOff val="390256"/>
            <a:satOff val="6109"/>
            <a:lumOff val="213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080512" y="1405410"/>
        <a:ext cx="639367" cy="1609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r>
              <a:rPr lang="en-US" dirty="0"/>
              <a:t>Vidhya - Brief background of the leadership formation: IE1 and IE2 formed of individual institutions who were funded. Our initial competition was for that model and the pandemic forced a re-set of HHMI’s goals. They wanted the project to have a broader reach, so they identified an initial cut of 100+ institutions who were given individual learning grants of $30K and organized into Learning Community Clusters. Those LCCs were then invited to submit a collaboratively written proposal and apply for the funding that would be divided across institutions. Issues that the structure surfaced: </a:t>
            </a:r>
            <a:endParaRPr lang="en-US" b="1" dirty="0"/>
          </a:p>
          <a:p>
            <a:pPr marL="1085850" lvl="1" indent="-171450"/>
            <a:r>
              <a:rPr lang="en-US" dirty="0"/>
              <a:t>How do we move from individual projects (as informed by those learning grants) to collective action? </a:t>
            </a:r>
          </a:p>
          <a:p>
            <a:pPr>
              <a:buNone/>
            </a:pPr>
            <a:endParaRPr lang="en-US" dirty="0">
              <a:latin typeface="Calibri"/>
              <a:ea typeface="Calibri"/>
              <a:cs typeface="Calibri"/>
            </a:endParaRPr>
          </a:p>
        </p:txBody>
      </p:sp>
    </p:spTree>
    <p:extLst>
      <p:ext uri="{BB962C8B-B14F-4D97-AF65-F5344CB8AC3E}">
        <p14:creationId xmlns:p14="http://schemas.microsoft.com/office/powerpoint/2010/main" val="372530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cb5aeb5dd8_1_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1085850" lvl="1" indent="-171450"/>
            <a:r>
              <a:rPr lang="en-US" dirty="0">
                <a:solidFill>
                  <a:schemeClr val="dk1"/>
                </a:solidFill>
              </a:rPr>
              <a:t>Anu:</a:t>
            </a:r>
          </a:p>
          <a:p>
            <a:pPr marL="1085850" lvl="1" indent="-171450"/>
            <a:r>
              <a:rPr lang="en-US" dirty="0">
                <a:solidFill>
                  <a:schemeClr val="dk1"/>
                </a:solidFill>
              </a:rPr>
              <a:t>On whom did the burden of this work fall and why? We noticed trends in organizing that were common to creating collaborative space: unintentional centering of whiteness; undue burden placed on faculty of color; default to traditional leadership models that would not serve the work. </a:t>
            </a:r>
            <a:r>
              <a:rPr lang="en-US" b="1" dirty="0">
                <a:solidFill>
                  <a:schemeClr val="dk1"/>
                </a:solidFill>
              </a:rPr>
              <a:t>A</a:t>
            </a:r>
            <a:endParaRPr lang="en" dirty="0">
              <a:solidFill>
                <a:schemeClr val="dk1"/>
              </a:solidFill>
            </a:endParaRPr>
          </a:p>
          <a:p>
            <a:pPr marL="1085850" lvl="1" indent="-171450"/>
            <a:r>
              <a:rPr lang="en-US" dirty="0">
                <a:solidFill>
                  <a:schemeClr val="dk1"/>
                </a:solidFill>
              </a:rPr>
              <a:t>In looking at minoritized students and the barriers that they faced were the dynamics we wanted to unravel. Ironically, those same dynamics were taking over our group. To create change, we had to acknowledge and name these structures as operating our predominantly white group. </a:t>
            </a:r>
            <a:endParaRPr lang="en" dirty="0"/>
          </a:p>
          <a:p>
            <a:pPr marL="0" lvl="0" indent="0" algn="l">
              <a:spcBef>
                <a:spcPts val="0"/>
              </a:spcBef>
              <a:spcAft>
                <a:spcPts val="0"/>
              </a:spcAft>
              <a:buSzPts val="1100"/>
              <a:buFont typeface="Arial"/>
              <a:buNone/>
            </a:pPr>
            <a:endParaRPr lang="en">
              <a:solidFill>
                <a:schemeClr val="dk1"/>
              </a:solidFill>
            </a:endParaRPr>
          </a:p>
          <a:p>
            <a:pPr marL="0" indent="0">
              <a:buNone/>
            </a:pPr>
            <a:r>
              <a:rPr lang="en" dirty="0"/>
              <a:t>**Rework this so that from 6/18/21 to 01/21/22 at first, the usual power dynamics were at play (race/gender/hierarchy were dictating power dynamics). The things that happen in our classrooms that we are trying to mitigate were happening with us. Reckoning: identifying a need for norm setting and external facilitator. </a:t>
            </a:r>
          </a:p>
          <a:p>
            <a:pPr marL="0" indent="0">
              <a:buNone/>
            </a:pPr>
            <a:endParaRPr lang="en-US"/>
          </a:p>
        </p:txBody>
      </p:sp>
      <p:sp>
        <p:nvSpPr>
          <p:cNvPr id="249" name="Google Shape;249;g1cb5aeb5dd8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d299153385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chemeClr val="dk1"/>
                </a:solidFill>
              </a:rPr>
              <a:t>Vidhya: Developing a leadership model that moves from accidental collective to intentional and inclusive collaboration:</a:t>
            </a:r>
            <a:endParaRPr lang="en" dirty="0">
              <a:solidFill>
                <a:schemeClr val="dk1"/>
              </a:solidFill>
            </a:endParaRPr>
          </a:p>
          <a:p>
            <a:pPr marL="1085850" lvl="1" indent="-171450"/>
            <a:r>
              <a:rPr lang="en-US" dirty="0">
                <a:solidFill>
                  <a:schemeClr val="dk1"/>
                </a:solidFill>
              </a:rPr>
              <a:t> We had no “stewardship” from HHMI, only a set of imperatives. Bridget </a:t>
            </a:r>
            <a:r>
              <a:rPr lang="en-US" dirty="0" err="1">
                <a:solidFill>
                  <a:schemeClr val="dk1"/>
                </a:solidFill>
              </a:rPr>
              <a:t>McCurtis</a:t>
            </a:r>
            <a:r>
              <a:rPr lang="en-US" dirty="0">
                <a:solidFill>
                  <a:schemeClr val="dk1"/>
                </a:solidFill>
              </a:rPr>
              <a:t> gave us a set of organizing questions, collected our answers, and developed a working set of community norms. </a:t>
            </a:r>
            <a:endParaRPr lang="en" dirty="0"/>
          </a:p>
          <a:p>
            <a:pPr marL="0" indent="0">
              <a:buNone/>
            </a:pPr>
            <a:endParaRPr lang="en" dirty="0">
              <a:solidFill>
                <a:schemeClr val="dk1"/>
              </a:solidFill>
            </a:endParaRPr>
          </a:p>
          <a:p>
            <a:pPr marL="0" lvl="0" indent="0" algn="l">
              <a:spcBef>
                <a:spcPts val="0"/>
              </a:spcBef>
              <a:spcAft>
                <a:spcPts val="0"/>
              </a:spcAft>
              <a:buSzPts val="1100"/>
              <a:buFont typeface="Arial"/>
              <a:buNone/>
            </a:pPr>
            <a:r>
              <a:rPr lang="en" dirty="0">
                <a:solidFill>
                  <a:schemeClr val="dk1"/>
                </a:solidFill>
              </a:rPr>
              <a:t>These values are the basis for how we behave as members of this critical friend community. Our facilitator, Dr. Bridget </a:t>
            </a:r>
            <a:r>
              <a:rPr lang="en" dirty="0" err="1">
                <a:solidFill>
                  <a:schemeClr val="dk1"/>
                </a:solidFill>
              </a:rPr>
              <a:t>McCurtis</a:t>
            </a:r>
            <a:r>
              <a:rPr lang="en" dirty="0">
                <a:solidFill>
                  <a:schemeClr val="dk1"/>
                </a:solidFill>
              </a:rPr>
              <a:t>, with whom we have been working with for the past year, solicited responses from our community on how we will develop and nurture our critical friendships. </a:t>
            </a:r>
            <a:endParaRPr lang="en" dirty="0"/>
          </a:p>
          <a:p>
            <a:pPr marL="0" indent="0">
              <a:buNone/>
            </a:pPr>
            <a:endParaRPr lang="en"/>
          </a:p>
          <a:p>
            <a:pPr marL="0" indent="0">
              <a:buNone/>
            </a:pPr>
            <a:endParaRPr lang="en" dirty="0"/>
          </a:p>
        </p:txBody>
      </p:sp>
      <p:sp>
        <p:nvSpPr>
          <p:cNvPr id="426" name="Google Shape;426;g1d299153385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bf886eb524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bf886eb524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indent="0">
              <a:buNone/>
            </a:pPr>
            <a:r>
              <a:rPr lang="en" dirty="0">
                <a:solidFill>
                  <a:srgbClr val="595959"/>
                </a:solidFill>
                <a:latin typeface="Calibri"/>
                <a:ea typeface="Calibri"/>
                <a:cs typeface="Calibri"/>
              </a:rPr>
              <a:t>Anu: </a:t>
            </a:r>
            <a:r>
              <a:rPr lang="en-US" dirty="0">
                <a:solidFill>
                  <a:srgbClr val="595959"/>
                </a:solidFill>
              </a:rPr>
              <a:t>Out of those norms, we created working definitions of equity and accountability. Created a set of by-laws to codify the values outlined in our conversations. The most important points: </a:t>
            </a:r>
            <a:endParaRPr lang="en-US" b="1" dirty="0">
              <a:solidFill>
                <a:srgbClr val="595959"/>
              </a:solidFill>
            </a:endParaRPr>
          </a:p>
          <a:p>
            <a:pPr marL="1543050" lvl="2" indent="-171450"/>
            <a:r>
              <a:rPr lang="en-US" dirty="0">
                <a:solidFill>
                  <a:srgbClr val="595959"/>
                </a:solidFill>
              </a:rPr>
              <a:t>Minimum expectation of institutional engagement </a:t>
            </a:r>
            <a:endParaRPr lang="en" dirty="0">
              <a:solidFill>
                <a:srgbClr val="595959"/>
              </a:solidFill>
            </a:endParaRPr>
          </a:p>
          <a:p>
            <a:pPr marL="1543050" lvl="2" indent="-171450"/>
            <a:r>
              <a:rPr lang="en-US" dirty="0">
                <a:solidFill>
                  <a:srgbClr val="595959"/>
                </a:solidFill>
              </a:rPr>
              <a:t>Procedures for LCC3 support of institutions struggling to maintain engagement </a:t>
            </a:r>
            <a:endParaRPr lang="en" dirty="0">
              <a:solidFill>
                <a:srgbClr val="595959"/>
              </a:solidFill>
            </a:endParaRPr>
          </a:p>
          <a:p>
            <a:pPr marL="1543050" lvl="2" indent="-171450"/>
            <a:r>
              <a:rPr lang="en-US" dirty="0">
                <a:solidFill>
                  <a:srgbClr val="595959"/>
                </a:solidFill>
              </a:rPr>
              <a:t>Mechanism through which to change the By-Laws</a:t>
            </a:r>
            <a:br>
              <a:rPr lang="en-US" dirty="0">
                <a:solidFill>
                  <a:srgbClr val="595959"/>
                </a:solidFill>
              </a:rPr>
            </a:br>
            <a:endParaRPr lang="en">
              <a:solidFill>
                <a:srgbClr val="595959"/>
              </a:solidFill>
            </a:endParaRPr>
          </a:p>
          <a:p>
            <a:pPr marL="0" indent="0">
              <a:lnSpc>
                <a:spcPct val="114999"/>
              </a:lnSpc>
              <a:buNone/>
            </a:pPr>
            <a:endParaRPr lang="en" dirty="0">
              <a:solidFill>
                <a:srgbClr val="595959"/>
              </a:solidFill>
              <a:latin typeface="Calibri"/>
              <a:ea typeface="Calibri"/>
              <a:cs typeface="Calibri"/>
            </a:endParaRPr>
          </a:p>
          <a:p>
            <a:pPr marL="0" indent="0">
              <a:lnSpc>
                <a:spcPct val="114999"/>
              </a:lnSpc>
              <a:buNone/>
            </a:pPr>
            <a:endParaRPr lang="en" dirty="0">
              <a:solidFill>
                <a:srgbClr val="595959"/>
              </a:solidFill>
              <a:latin typeface="Calibri"/>
              <a:ea typeface="Calibri"/>
              <a:cs typeface="Calibri"/>
              <a:sym typeface="Calibri"/>
            </a:endParaRPr>
          </a:p>
          <a:p>
            <a:pPr marL="0" lvl="0" indent="0" algn="l">
              <a:lnSpc>
                <a:spcPct val="114999"/>
              </a:lnSpc>
              <a:spcBef>
                <a:spcPts val="0"/>
              </a:spcBef>
              <a:spcAft>
                <a:spcPts val="0"/>
              </a:spcAft>
              <a:buNone/>
            </a:pPr>
            <a:r>
              <a:rPr lang="en" dirty="0">
                <a:solidFill>
                  <a:srgbClr val="595959"/>
                </a:solidFill>
                <a:latin typeface="Calibri"/>
                <a:ea typeface="Calibri"/>
                <a:cs typeface="Calibri"/>
                <a:sym typeface="Calibri"/>
              </a:rPr>
              <a:t>We have agreed to use 10% of our funds for Inclusive Collaboration functions. These funds will be used to fund the LCC3 Leadership Team and Coordinator positions, to bring virtual workshops and speakers to all LCC3 members, and to organize two in-person meetings amongst our group. These funds are also being used to engage a professional inclusive </a:t>
            </a:r>
            <a:endParaRPr dirty="0">
              <a:solidFill>
                <a:srgbClr val="595959"/>
              </a:solidFill>
              <a:latin typeface="Calibri"/>
              <a:ea typeface="Calibri"/>
              <a:cs typeface="Calibri"/>
            </a:endParaRPr>
          </a:p>
          <a:p>
            <a:pPr marL="0" lvl="0" indent="0" algn="l" rtl="0">
              <a:lnSpc>
                <a:spcPct val="115000"/>
              </a:lnSpc>
              <a:spcBef>
                <a:spcPts val="1200"/>
              </a:spcBef>
              <a:spcAft>
                <a:spcPts val="0"/>
              </a:spcAft>
              <a:buNone/>
            </a:pPr>
            <a:r>
              <a:rPr lang="en" dirty="0">
                <a:solidFill>
                  <a:srgbClr val="595959"/>
                </a:solidFill>
                <a:latin typeface="Calibri"/>
                <a:ea typeface="Calibri"/>
                <a:cs typeface="Calibri"/>
                <a:sym typeface="Calibri"/>
              </a:rPr>
              <a:t>Accountability is based on what HHMI has communicated. </a:t>
            </a:r>
            <a:endParaRPr dirty="0">
              <a:solidFill>
                <a:srgbClr val="595959"/>
              </a:solidFill>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 dirty="0">
                <a:solidFill>
                  <a:srgbClr val="595959"/>
                </a:solidFill>
                <a:latin typeface="Calibri"/>
                <a:ea typeface="Calibri"/>
                <a:cs typeface="Calibri"/>
                <a:sym typeface="Calibri"/>
              </a:rPr>
              <a:t>Operating principles - we are used to “carrots and sticks” but we are building critical friendships, and these erode the trust involved. We will get out of this inclusive collaboration what we put in. Nobody is the “Equity Police.” </a:t>
            </a:r>
            <a:endParaRPr lang="en-US" b="1" dirty="0">
              <a:solidFill>
                <a:srgbClr val="59595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3318247c8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3318247c8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Vidhya: Our framing question not only guided our work but also our work in collaboration. It became part of our iterative process in evaluating leadership</a:t>
            </a:r>
            <a:endParaRPr lang="en-US" dirty="0"/>
          </a:p>
          <a:p>
            <a:pPr marL="0" indent="0">
              <a:buNone/>
            </a:pPr>
            <a:r>
              <a:rPr lang="en" dirty="0"/>
              <a:t>This phrase was repeated in every single meeting we held.</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1" indent="-342900">
              <a:buNone/>
            </a:pPr>
            <a:r>
              <a:rPr lang="en-US" dirty="0"/>
              <a:t>Vidhya: Leadership Structure—focus on the collective, not the individual institutions. The structure for our LCC3 would be funded by common funds and would require participation from each institution. We developed fourteen leadership positions that would rotate with representatives from each institution allowing for more engagement and for professional development opportunities.</a:t>
            </a:r>
          </a:p>
          <a:p>
            <a:pPr marL="342900" lvl="2" indent="-342900">
              <a:buNone/>
            </a:pPr>
            <a:r>
              <a:rPr lang="en-US" dirty="0"/>
              <a:t>Dissemination Working Group and Assessment Working Group (3 members each)</a:t>
            </a:r>
          </a:p>
          <a:p>
            <a:pPr marL="342900" lvl="2" indent="-342900">
              <a:buNone/>
            </a:pPr>
            <a:r>
              <a:rPr lang="en-US" dirty="0"/>
              <a:t>Advisory Committee (5 members) serve as liaisons between groups and provide feedback to Chair/Vice Chair</a:t>
            </a:r>
          </a:p>
          <a:p>
            <a:pPr marL="342900" lvl="2" indent="-342900">
              <a:buNone/>
            </a:pPr>
            <a:r>
              <a:rPr lang="en-US" dirty="0"/>
              <a:t>Treasurer disburses funds from common funds</a:t>
            </a:r>
          </a:p>
          <a:p>
            <a:pPr marL="342900" lvl="2" indent="-342900">
              <a:buNone/>
            </a:pPr>
            <a:r>
              <a:rPr lang="en" dirty="0"/>
              <a:t>Inter-related project communities that encompass all of the activities that each LCC3 institution has conceptualized as being important for the shift toward achievement oriented thinking and practices. The areas we have identified are Student Empowerment, Continuing Education, Inclusive Curricula and Broader Transformation. Purpose of Project Communities - is find the right critical friends to focus on the work that you have underway and to develop new interventions that are relevant for your institutional context. As LCC3 members, we expect to collaborate on approaches and ideas and to get feedback to reveal perspectives that we may not have considered in our work. </a:t>
            </a:r>
            <a:endParaRPr lang="en-US" dirty="0"/>
          </a:p>
          <a:p>
            <a:pPr marL="342900" lvl="2" indent="-342900">
              <a:buNone/>
            </a:pPr>
            <a:endParaRPr lang="en-US" dirty="0">
              <a:ea typeface="Calibri"/>
            </a:endParaRPr>
          </a:p>
          <a:p>
            <a:pPr>
              <a:buNone/>
            </a:pPr>
            <a:endParaRPr lang="en-US" dirty="0">
              <a:latin typeface="Calibri"/>
              <a:ea typeface="Calibri"/>
              <a:cs typeface="Calibri"/>
            </a:endParaRPr>
          </a:p>
        </p:txBody>
      </p:sp>
    </p:spTree>
    <p:extLst>
      <p:ext uri="{BB962C8B-B14F-4D97-AF65-F5344CB8AC3E}">
        <p14:creationId xmlns:p14="http://schemas.microsoft.com/office/powerpoint/2010/main" val="309791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Anu: Broad organizational work done by Chair and Vice Chair, elected to 2-year terms. Chair serves first as VC and then as C with new VC in order to maintain a continuity of structure. </a:t>
            </a:r>
            <a:r>
              <a:rPr lang="en-US" dirty="0">
                <a:latin typeface="Calibri"/>
                <a:ea typeface="Calibri"/>
                <a:cs typeface="Calibri"/>
              </a:rPr>
              <a:t>Continuity and Innovation are prioritized</a:t>
            </a:r>
            <a:endParaRPr lang="en-US" dirty="0"/>
          </a:p>
        </p:txBody>
      </p:sp>
    </p:spTree>
    <p:extLst>
      <p:ext uri="{BB962C8B-B14F-4D97-AF65-F5344CB8AC3E}">
        <p14:creationId xmlns:p14="http://schemas.microsoft.com/office/powerpoint/2010/main" val="406348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085850" lvl="1" indent="-171450"/>
            <a:r>
              <a:rPr lang="en-US" dirty="0">
                <a:ea typeface="Calibri"/>
              </a:rPr>
              <a:t>Both Vidhya and Anu:</a:t>
            </a:r>
          </a:p>
          <a:p>
            <a:pPr marL="1085850" lvl="1" indent="-171450"/>
            <a:r>
              <a:rPr lang="en-US" dirty="0">
                <a:ea typeface="Calibri"/>
              </a:rPr>
              <a:t>Structures</a:t>
            </a:r>
            <a:r>
              <a:rPr lang="en-US" dirty="0"/>
              <a:t> are iterative so must be nimble to allow us to pivot, which is what we had to do with the cancelation of the grant.  [institute a welcome process for new members—What is your “selfish why?” introspection before participation; avoids virtue signaling]</a:t>
            </a:r>
          </a:p>
          <a:p>
            <a:pPr marL="1085850" lvl="1" indent="-171450"/>
            <a:r>
              <a:rPr lang="en-US" dirty="0"/>
              <a:t>Equitable leadership requires risk-taking and trust—you have to believe this is going to move things forward. Compensation is only a small way to mitigate risk. [Anu shares a personal story—too easy to step back]</a:t>
            </a:r>
          </a:p>
          <a:p>
            <a:pPr marL="1085850" lvl="1" indent="-171450"/>
            <a:r>
              <a:rPr lang="en-US" dirty="0"/>
              <a:t>No blame, no shame for mistakes, and commitment to progress after processing what did not go as well as intended</a:t>
            </a:r>
          </a:p>
          <a:p>
            <a:pPr>
              <a:buNone/>
            </a:pPr>
            <a:endParaRPr lang="en-US" dirty="0">
              <a:latin typeface="Calibri"/>
              <a:ea typeface="Calibri"/>
              <a:cs typeface="Calibri"/>
            </a:endParaRPr>
          </a:p>
        </p:txBody>
      </p:sp>
    </p:spTree>
    <p:extLst>
      <p:ext uri="{BB962C8B-B14F-4D97-AF65-F5344CB8AC3E}">
        <p14:creationId xmlns:p14="http://schemas.microsoft.com/office/powerpoint/2010/main" val="254394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35F98188-4728-ABFC-D075-E4686803D6A6}"/>
            </a:ext>
          </a:extLst>
        </p:cNvPr>
        <p:cNvGrpSpPr/>
        <p:nvPr/>
      </p:nvGrpSpPr>
      <p:grpSpPr>
        <a:xfrm>
          <a:off x="0" y="0"/>
          <a:ext cx="0" cy="0"/>
          <a:chOff x="0" y="0"/>
          <a:chExt cx="0" cy="0"/>
        </a:xfrm>
      </p:grpSpPr>
      <p:sp>
        <p:nvSpPr>
          <p:cNvPr id="293" name="Google Shape;293;g23318247c82_0_50:notes">
            <a:extLst>
              <a:ext uri="{FF2B5EF4-FFF2-40B4-BE49-F238E27FC236}">
                <a16:creationId xmlns:a16="http://schemas.microsoft.com/office/drawing/2014/main" id="{2CA3C3E9-C7E9-530C-A618-D42197F6FD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3318247c82_0_50:notes">
            <a:extLst>
              <a:ext uri="{FF2B5EF4-FFF2-40B4-BE49-F238E27FC236}">
                <a16:creationId xmlns:a16="http://schemas.microsoft.com/office/drawing/2014/main" id="{99BBA01D-8F45-74F2-96E4-99D77ECA35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PDs and Year 1 and Year 2 Leadership</a:t>
            </a:r>
          </a:p>
        </p:txBody>
      </p:sp>
    </p:spTree>
    <p:extLst>
      <p:ext uri="{BB962C8B-B14F-4D97-AF65-F5344CB8AC3E}">
        <p14:creationId xmlns:p14="http://schemas.microsoft.com/office/powerpoint/2010/main" val="250015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_v 1">
  <p:cSld name="Title and Content_v 1">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394125" y="198125"/>
            <a:ext cx="8299399" cy="986576"/>
          </a:xfrm>
          <a:prstGeom prst="rect">
            <a:avLst/>
          </a:prstGeom>
          <a:noFill/>
          <a:ln>
            <a:noFill/>
          </a:ln>
        </p:spPr>
        <p:txBody>
          <a:bodyPr spcFirstLastPara="1" wrap="square" lIns="68575" tIns="0" rIns="68575" bIns="34275" anchor="t" anchorCtr="0">
            <a:normAutofit/>
          </a:bodyPr>
          <a:lstStyle>
            <a:lvl1pPr lvl="0" algn="l">
              <a:lnSpc>
                <a:spcPct val="150000"/>
              </a:lnSpc>
              <a:spcBef>
                <a:spcPts val="0"/>
              </a:spcBef>
              <a:spcAft>
                <a:spcPts val="0"/>
              </a:spcAft>
              <a:buClr>
                <a:schemeClr val="accent1"/>
              </a:buClr>
              <a:buSzPts val="2000"/>
              <a:buFont typeface="Tahoma"/>
              <a:buNone/>
              <a:defRPr sz="2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8"/>
          <p:cNvSpPr txBox="1">
            <a:spLocks noGrp="1"/>
          </p:cNvSpPr>
          <p:nvPr>
            <p:ph type="body" idx="1"/>
          </p:nvPr>
        </p:nvSpPr>
        <p:spPr>
          <a:xfrm>
            <a:off x="394125" y="1339827"/>
            <a:ext cx="8299399" cy="340026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16" name="Google Shape;116;p28"/>
          <p:cNvCxnSpPr/>
          <p:nvPr/>
        </p:nvCxnSpPr>
        <p:spPr>
          <a:xfrm>
            <a:off x="469016" y="689870"/>
            <a:ext cx="3213000" cy="0"/>
          </a:xfrm>
          <a:prstGeom prst="straightConnector1">
            <a:avLst/>
          </a:prstGeom>
          <a:noFill/>
          <a:ln w="19050" cap="flat" cmpd="sng">
            <a:solidFill>
              <a:schemeClr val="lt2"/>
            </a:solidFill>
            <a:prstDash val="solid"/>
            <a:miter lim="800000"/>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_v 2">
  <p:cSld name="Title and Content_v 2">
    <p:spTree>
      <p:nvGrpSpPr>
        <p:cNvPr id="1" name="Shape 117"/>
        <p:cNvGrpSpPr/>
        <p:nvPr/>
      </p:nvGrpSpPr>
      <p:grpSpPr>
        <a:xfrm>
          <a:off x="0" y="0"/>
          <a:ext cx="0" cy="0"/>
          <a:chOff x="0" y="0"/>
          <a:chExt cx="0" cy="0"/>
        </a:xfrm>
      </p:grpSpPr>
      <p:sp>
        <p:nvSpPr>
          <p:cNvPr id="118" name="Google Shape;118;p29"/>
          <p:cNvSpPr/>
          <p:nvPr/>
        </p:nvSpPr>
        <p:spPr>
          <a:xfrm>
            <a:off x="0" y="0"/>
            <a:ext cx="9144000" cy="1134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119" name="Google Shape;119;p29"/>
          <p:cNvSpPr txBox="1">
            <a:spLocks noGrp="1"/>
          </p:cNvSpPr>
          <p:nvPr>
            <p:ph type="title"/>
          </p:nvPr>
        </p:nvSpPr>
        <p:spPr>
          <a:xfrm>
            <a:off x="394125" y="208676"/>
            <a:ext cx="8033659" cy="54017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300"/>
              <a:buFont typeface="Tahoma"/>
              <a:buNone/>
              <a:defRPr sz="2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 name="Google Shape;120;p29"/>
          <p:cNvSpPr txBox="1">
            <a:spLocks noGrp="1"/>
          </p:cNvSpPr>
          <p:nvPr>
            <p:ph type="body" idx="1"/>
          </p:nvPr>
        </p:nvSpPr>
        <p:spPr>
          <a:xfrm>
            <a:off x="394125" y="1339827"/>
            <a:ext cx="8299399" cy="340026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21" name="Google Shape;121;p29"/>
          <p:cNvCxnSpPr/>
          <p:nvPr/>
        </p:nvCxnSpPr>
        <p:spPr>
          <a:xfrm>
            <a:off x="469016" y="689870"/>
            <a:ext cx="3577500" cy="0"/>
          </a:xfrm>
          <a:prstGeom prst="straightConnector1">
            <a:avLst/>
          </a:prstGeom>
          <a:noFill/>
          <a:ln w="19050" cap="flat" cmpd="sng">
            <a:solidFill>
              <a:schemeClr val="lt2"/>
            </a:solidFill>
            <a:prstDash val="solid"/>
            <a:miter lim="800000"/>
            <a:headEnd type="none" w="sm" len="sm"/>
            <a:tailEnd type="none" w="sm" len="sm"/>
          </a:ln>
        </p:spPr>
      </p:cxnSp>
      <p:sp>
        <p:nvSpPr>
          <p:cNvPr id="122" name="Google Shape;122;p29"/>
          <p:cNvSpPr txBox="1">
            <a:spLocks noGrp="1"/>
          </p:cNvSpPr>
          <p:nvPr>
            <p:ph type="body" idx="2"/>
          </p:nvPr>
        </p:nvSpPr>
        <p:spPr>
          <a:xfrm>
            <a:off x="394637" y="724848"/>
            <a:ext cx="8033147" cy="309383"/>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1700"/>
              <a:buNone/>
              <a:defRPr sz="1700" i="1">
                <a:solidFill>
                  <a:schemeClr val="dk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8"/>
        <p:cNvGrpSpPr/>
        <p:nvPr/>
      </p:nvGrpSpPr>
      <p:grpSpPr>
        <a:xfrm>
          <a:off x="0" y="0"/>
          <a:ext cx="0" cy="0"/>
          <a:chOff x="0" y="0"/>
          <a:chExt cx="0" cy="0"/>
        </a:xfrm>
      </p:grpSpPr>
      <p:sp>
        <p:nvSpPr>
          <p:cNvPr id="209" name="Google Shape;209;p4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0" name="Google Shape;21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1"/>
        <p:cNvGrpSpPr/>
        <p:nvPr/>
      </p:nvGrpSpPr>
      <p:grpSpPr>
        <a:xfrm>
          <a:off x="0" y="0"/>
          <a:ext cx="0" cy="0"/>
          <a:chOff x="0" y="0"/>
          <a:chExt cx="0" cy="0"/>
        </a:xfrm>
      </p:grpSpPr>
      <p:sp>
        <p:nvSpPr>
          <p:cNvPr id="212" name="Google Shape;212;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3" name="Google Shape;213;p4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4" name="Google Shape;214;p4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5" name="Google Shape;215;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8" name="Google Shape;218;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9"/>
        <p:cNvGrpSpPr/>
        <p:nvPr/>
      </p:nvGrpSpPr>
      <p:grpSpPr>
        <a:xfrm>
          <a:off x="0" y="0"/>
          <a:ext cx="0" cy="0"/>
          <a:chOff x="0" y="0"/>
          <a:chExt cx="0" cy="0"/>
        </a:xfrm>
      </p:grpSpPr>
      <p:sp>
        <p:nvSpPr>
          <p:cNvPr id="220" name="Google Shape;220;p4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21" name="Google Shape;221;p4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2" name="Google Shape;222;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3"/>
        <p:cNvGrpSpPr/>
        <p:nvPr/>
      </p:nvGrpSpPr>
      <p:grpSpPr>
        <a:xfrm>
          <a:off x="0" y="0"/>
          <a:ext cx="0" cy="0"/>
          <a:chOff x="0" y="0"/>
          <a:chExt cx="0" cy="0"/>
        </a:xfrm>
      </p:grpSpPr>
      <p:sp>
        <p:nvSpPr>
          <p:cNvPr id="224" name="Google Shape;224;p4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25" name="Google Shape;225;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6"/>
        <p:cNvGrpSpPr/>
        <p:nvPr/>
      </p:nvGrpSpPr>
      <p:grpSpPr>
        <a:xfrm>
          <a:off x="0" y="0"/>
          <a:ext cx="0" cy="0"/>
          <a:chOff x="0" y="0"/>
          <a:chExt cx="0" cy="0"/>
        </a:xfrm>
      </p:grpSpPr>
      <p:sp>
        <p:nvSpPr>
          <p:cNvPr id="227" name="Google Shape;227;p5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5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29" name="Google Shape;229;p5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0" name="Google Shape;230;p5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1" name="Google Shape;23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2"/>
        <p:cNvGrpSpPr/>
        <p:nvPr/>
      </p:nvGrpSpPr>
      <p:grpSpPr>
        <a:xfrm>
          <a:off x="0" y="0"/>
          <a:ext cx="0" cy="0"/>
          <a:chOff x="0" y="0"/>
          <a:chExt cx="0" cy="0"/>
        </a:xfrm>
      </p:grpSpPr>
      <p:sp>
        <p:nvSpPr>
          <p:cNvPr id="233" name="Google Shape;233;p5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34" name="Google Shape;23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5"/>
        <p:cNvGrpSpPr/>
        <p:nvPr/>
      </p:nvGrpSpPr>
      <p:grpSpPr>
        <a:xfrm>
          <a:off x="0" y="0"/>
          <a:ext cx="0" cy="0"/>
          <a:chOff x="0" y="0"/>
          <a:chExt cx="0" cy="0"/>
        </a:xfrm>
      </p:grpSpPr>
      <p:sp>
        <p:nvSpPr>
          <p:cNvPr id="236" name="Google Shape;236;p5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37" name="Google Shape;237;p5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38" name="Google Shape;238;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sz="1400">
                <a:solidFill>
                  <a:schemeClr val="dk2"/>
                </a:solidFill>
              </a:defRPr>
            </a:lvl2pPr>
            <a:lvl3pPr marL="1371600" lvl="2" indent="-317500" rtl="0">
              <a:lnSpc>
                <a:spcPct val="115000"/>
              </a:lnSpc>
              <a:spcBef>
                <a:spcPts val="0"/>
              </a:spcBef>
              <a:spcAft>
                <a:spcPts val="0"/>
              </a:spcAft>
              <a:buClr>
                <a:schemeClr val="dk2"/>
              </a:buClr>
              <a:buSzPts val="1400"/>
              <a:buChar char="■"/>
              <a:defRPr sz="1400">
                <a:solidFill>
                  <a:schemeClr val="dk2"/>
                </a:solidFill>
              </a:defRPr>
            </a:lvl3pPr>
            <a:lvl4pPr marL="1828800" lvl="3" indent="-317500" rtl="0">
              <a:lnSpc>
                <a:spcPct val="115000"/>
              </a:lnSpc>
              <a:spcBef>
                <a:spcPts val="0"/>
              </a:spcBef>
              <a:spcAft>
                <a:spcPts val="0"/>
              </a:spcAft>
              <a:buClr>
                <a:schemeClr val="dk2"/>
              </a:buClr>
              <a:buSzPts val="1400"/>
              <a:buChar char="●"/>
              <a:defRPr sz="1400">
                <a:solidFill>
                  <a:schemeClr val="dk2"/>
                </a:solidFill>
              </a:defRPr>
            </a:lvl4pPr>
            <a:lvl5pPr marL="2286000" lvl="4" indent="-317500" rtl="0">
              <a:lnSpc>
                <a:spcPct val="115000"/>
              </a:lnSpc>
              <a:spcBef>
                <a:spcPts val="0"/>
              </a:spcBef>
              <a:spcAft>
                <a:spcPts val="0"/>
              </a:spcAft>
              <a:buClr>
                <a:schemeClr val="dk2"/>
              </a:buClr>
              <a:buSzPts val="1400"/>
              <a:buChar char="○"/>
              <a:defRPr sz="1400">
                <a:solidFill>
                  <a:schemeClr val="dk2"/>
                </a:solidFill>
              </a:defRPr>
            </a:lvl5pPr>
            <a:lvl6pPr marL="2743200" lvl="5" indent="-317500" rtl="0">
              <a:lnSpc>
                <a:spcPct val="115000"/>
              </a:lnSpc>
              <a:spcBef>
                <a:spcPts val="0"/>
              </a:spcBef>
              <a:spcAft>
                <a:spcPts val="0"/>
              </a:spcAft>
              <a:buClr>
                <a:schemeClr val="dk2"/>
              </a:buClr>
              <a:buSzPts val="1400"/>
              <a:buChar char="■"/>
              <a:defRPr sz="1400">
                <a:solidFill>
                  <a:schemeClr val="dk2"/>
                </a:solidFill>
              </a:defRPr>
            </a:lvl6pPr>
            <a:lvl7pPr marL="3200400" lvl="6" indent="-317500" rtl="0">
              <a:lnSpc>
                <a:spcPct val="115000"/>
              </a:lnSpc>
              <a:spcBef>
                <a:spcPts val="0"/>
              </a:spcBef>
              <a:spcAft>
                <a:spcPts val="0"/>
              </a:spcAft>
              <a:buClr>
                <a:schemeClr val="dk2"/>
              </a:buClr>
              <a:buSzPts val="1400"/>
              <a:buChar char="●"/>
              <a:defRPr sz="1400">
                <a:solidFill>
                  <a:schemeClr val="dk2"/>
                </a:solidFill>
              </a:defRPr>
            </a:lvl7pPr>
            <a:lvl8pPr marL="3657600" lvl="7" indent="-317500" rtl="0">
              <a:lnSpc>
                <a:spcPct val="115000"/>
              </a:lnSpc>
              <a:spcBef>
                <a:spcPts val="0"/>
              </a:spcBef>
              <a:spcAft>
                <a:spcPts val="0"/>
              </a:spcAft>
              <a:buClr>
                <a:schemeClr val="dk2"/>
              </a:buClr>
              <a:buSzPts val="1400"/>
              <a:buChar char="○"/>
              <a:defRPr sz="1400">
                <a:solidFill>
                  <a:schemeClr val="dk2"/>
                </a:solidFill>
              </a:defRPr>
            </a:lvl8pPr>
            <a:lvl9pPr marL="4114800" lvl="8" indent="-317500"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2000"/>
              <a:buFont typeface="Tahoma"/>
              <a:buNone/>
              <a:defRPr sz="2000" b="1" i="0" u="none" strike="noStrike" cap="none">
                <a:solidFill>
                  <a:schemeClr val="accent1"/>
                </a:solidFill>
                <a:latin typeface="Tahoma"/>
                <a:ea typeface="Tahoma"/>
                <a:cs typeface="Tahoma"/>
                <a:sym typeface="Tahom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3" name="Google Shape;103;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4" name="Google Shape;104;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5" name="Google Shape;105;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6" name="Google Shape;106;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9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9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9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9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9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9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9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02"/>
        <p:cNvGrpSpPr/>
        <p:nvPr/>
      </p:nvGrpSpPr>
      <p:grpSpPr>
        <a:xfrm>
          <a:off x="0" y="0"/>
          <a:ext cx="0" cy="0"/>
          <a:chOff x="0" y="0"/>
          <a:chExt cx="0" cy="0"/>
        </a:xfrm>
      </p:grpSpPr>
      <p:sp>
        <p:nvSpPr>
          <p:cNvPr id="203" name="Google Shape;203;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04" name="Google Shape;204;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05" name="Google Shape;205;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6C1A-3656-C66A-DE85-563DDB602924}"/>
              </a:ext>
            </a:extLst>
          </p:cNvPr>
          <p:cNvSpPr>
            <a:spLocks noGrp="1"/>
          </p:cNvSpPr>
          <p:nvPr>
            <p:ph type="title"/>
          </p:nvPr>
        </p:nvSpPr>
        <p:spPr>
          <a:xfrm>
            <a:off x="1187300" y="361135"/>
            <a:ext cx="6769399" cy="719507"/>
          </a:xfrm>
        </p:spPr>
        <p:txBody>
          <a:bodyPr>
            <a:normAutofit/>
          </a:bodyPr>
          <a:lstStyle/>
          <a:p>
            <a:pPr algn="ctr"/>
            <a:r>
              <a:rPr lang="en-US" b="1" dirty="0">
                <a:solidFill>
                  <a:schemeClr val="accent1"/>
                </a:solidFill>
                <a:latin typeface="Calibri"/>
              </a:rPr>
              <a:t>Creating Equitable Leadership for Change</a:t>
            </a:r>
          </a:p>
        </p:txBody>
      </p:sp>
      <p:sp>
        <p:nvSpPr>
          <p:cNvPr id="3" name="Text Placeholder 2">
            <a:extLst>
              <a:ext uri="{FF2B5EF4-FFF2-40B4-BE49-F238E27FC236}">
                <a16:creationId xmlns:a16="http://schemas.microsoft.com/office/drawing/2014/main" id="{CD4267A9-BAA3-F446-3155-C9424CD0D9CF}"/>
              </a:ext>
            </a:extLst>
          </p:cNvPr>
          <p:cNvSpPr>
            <a:spLocks noGrp="1"/>
          </p:cNvSpPr>
          <p:nvPr>
            <p:ph type="body" idx="1"/>
          </p:nvPr>
        </p:nvSpPr>
        <p:spPr/>
        <p:txBody>
          <a:bodyPr/>
          <a:lstStyle/>
          <a:p>
            <a:pPr marL="139700" indent="0">
              <a:buNone/>
            </a:pPr>
            <a:r>
              <a:rPr lang="en-US" b="1" dirty="0">
                <a:solidFill>
                  <a:srgbClr val="333333"/>
                </a:solidFill>
                <a:latin typeface="Segoe UI"/>
                <a:cs typeface="Segoe UI"/>
              </a:rPr>
              <a:t>Srividhya Swaminathan,</a:t>
            </a:r>
          </a:p>
          <a:p>
            <a:pPr marL="139700" indent="0">
              <a:lnSpc>
                <a:spcPct val="114999"/>
              </a:lnSpc>
              <a:buNone/>
            </a:pPr>
            <a:r>
              <a:rPr lang="en-US" b="1" dirty="0">
                <a:solidFill>
                  <a:srgbClr val="333333"/>
                </a:solidFill>
                <a:latin typeface="Segoe UI"/>
                <a:cs typeface="Segoe UI"/>
              </a:rPr>
              <a:t>Associate Dean of </a:t>
            </a:r>
          </a:p>
          <a:p>
            <a:pPr marL="139700" indent="0">
              <a:lnSpc>
                <a:spcPct val="114999"/>
              </a:lnSpc>
              <a:buNone/>
            </a:pPr>
            <a:r>
              <a:rPr lang="en-US" b="1" dirty="0">
                <a:solidFill>
                  <a:srgbClr val="333333"/>
                </a:solidFill>
                <a:latin typeface="Segoe UI"/>
                <a:cs typeface="Segoe UI"/>
              </a:rPr>
              <a:t>Undergraduate Studies </a:t>
            </a:r>
          </a:p>
          <a:p>
            <a:pPr marL="139700" indent="0">
              <a:lnSpc>
                <a:spcPct val="114999"/>
              </a:lnSpc>
              <a:buNone/>
            </a:pPr>
            <a:r>
              <a:rPr lang="en-US" b="1" dirty="0">
                <a:solidFill>
                  <a:srgbClr val="333333"/>
                </a:solidFill>
                <a:latin typeface="Segoe UI"/>
                <a:cs typeface="Segoe UI"/>
              </a:rPr>
              <a:t>at St. John's University.</a:t>
            </a:r>
          </a:p>
          <a:p>
            <a:pPr marL="139700" indent="0">
              <a:lnSpc>
                <a:spcPct val="114999"/>
              </a:lnSpc>
              <a:buNone/>
            </a:pPr>
            <a:endParaRPr lang="en-US" b="1" dirty="0">
              <a:solidFill>
                <a:srgbClr val="333333"/>
              </a:solidFill>
              <a:latin typeface="Segoe UI"/>
              <a:cs typeface="Segoe UI"/>
            </a:endParaRPr>
          </a:p>
          <a:p>
            <a:pPr marL="139700" indent="0">
              <a:lnSpc>
                <a:spcPct val="114999"/>
              </a:lnSpc>
              <a:buNone/>
            </a:pPr>
            <a:r>
              <a:rPr lang="en-US" b="1" dirty="0">
                <a:solidFill>
                  <a:srgbClr val="333333"/>
                </a:solidFill>
                <a:latin typeface="Segoe UI"/>
                <a:cs typeface="Segoe UI"/>
              </a:rPr>
              <a:t>She serves as the Project</a:t>
            </a:r>
          </a:p>
          <a:p>
            <a:pPr marL="139700" indent="0">
              <a:lnSpc>
                <a:spcPct val="114999"/>
              </a:lnSpc>
              <a:buNone/>
            </a:pPr>
            <a:r>
              <a:rPr lang="en-US" b="1" dirty="0">
                <a:solidFill>
                  <a:srgbClr val="333333"/>
                </a:solidFill>
                <a:latin typeface="Segoe UI"/>
                <a:cs typeface="Segoe UI"/>
              </a:rPr>
              <a:t>Lead for the St. John's </a:t>
            </a:r>
          </a:p>
          <a:p>
            <a:pPr marL="139700" indent="0">
              <a:lnSpc>
                <a:spcPct val="114999"/>
              </a:lnSpc>
              <a:buNone/>
            </a:pPr>
            <a:r>
              <a:rPr lang="en-US" b="1" dirty="0">
                <a:solidFill>
                  <a:srgbClr val="333333"/>
                </a:solidFill>
                <a:latin typeface="Segoe UI"/>
                <a:cs typeface="Segoe UI"/>
              </a:rPr>
              <a:t>team and was elected to</a:t>
            </a:r>
          </a:p>
          <a:p>
            <a:pPr marL="139700" indent="0">
              <a:lnSpc>
                <a:spcPct val="114999"/>
              </a:lnSpc>
              <a:buNone/>
            </a:pPr>
            <a:r>
              <a:rPr lang="en-US" b="1" dirty="0">
                <a:solidFill>
                  <a:srgbClr val="333333"/>
                </a:solidFill>
                <a:latin typeface="Segoe UI"/>
                <a:cs typeface="Segoe UI"/>
              </a:rPr>
              <a:t>the Vice Chair position for the LCC3 Year 3</a:t>
            </a:r>
          </a:p>
          <a:p>
            <a:pPr marL="139700" indent="0">
              <a:lnSpc>
                <a:spcPct val="114999"/>
              </a:lnSpc>
              <a:buNone/>
            </a:pPr>
            <a:r>
              <a:rPr lang="en-US" b="1" dirty="0">
                <a:solidFill>
                  <a:srgbClr val="333333"/>
                </a:solidFill>
                <a:latin typeface="Segoe UI"/>
                <a:cs typeface="Segoe UI"/>
              </a:rPr>
              <a:t>grant. She will continue on the leadership</a:t>
            </a:r>
          </a:p>
          <a:p>
            <a:pPr marL="139700" indent="0">
              <a:lnSpc>
                <a:spcPct val="114999"/>
              </a:lnSpc>
              <a:buNone/>
            </a:pPr>
            <a:r>
              <a:rPr lang="en-US" b="1" dirty="0">
                <a:solidFill>
                  <a:srgbClr val="333333"/>
                </a:solidFill>
                <a:latin typeface="Segoe UI"/>
                <a:cs typeface="Segoe UI"/>
              </a:rPr>
              <a:t>team for Year 4 LCC3 work.</a:t>
            </a:r>
          </a:p>
        </p:txBody>
      </p:sp>
      <p:sp>
        <p:nvSpPr>
          <p:cNvPr id="4" name="Text Placeholder 3">
            <a:extLst>
              <a:ext uri="{FF2B5EF4-FFF2-40B4-BE49-F238E27FC236}">
                <a16:creationId xmlns:a16="http://schemas.microsoft.com/office/drawing/2014/main" id="{F87BF1DE-6095-8350-D409-22A9E17DA9FE}"/>
              </a:ext>
            </a:extLst>
          </p:cNvPr>
          <p:cNvSpPr>
            <a:spLocks noGrp="1"/>
          </p:cNvSpPr>
          <p:nvPr>
            <p:ph type="body" idx="2"/>
          </p:nvPr>
        </p:nvSpPr>
        <p:spPr>
          <a:xfrm>
            <a:off x="4571618" y="1152475"/>
            <a:ext cx="3456143" cy="3654987"/>
          </a:xfrm>
        </p:spPr>
        <p:txBody>
          <a:bodyPr>
            <a:normAutofit/>
          </a:bodyPr>
          <a:lstStyle/>
          <a:p>
            <a:pPr marL="139700" indent="0">
              <a:lnSpc>
                <a:spcPct val="114999"/>
              </a:lnSpc>
              <a:buNone/>
            </a:pPr>
            <a:r>
              <a:rPr lang="en-US" b="1" dirty="0">
                <a:solidFill>
                  <a:srgbClr val="333333"/>
                </a:solidFill>
                <a:latin typeface="Segoe UI"/>
                <a:cs typeface="Segoe UI"/>
              </a:rPr>
              <a:t>Anupama Seshan,</a:t>
            </a:r>
          </a:p>
          <a:p>
            <a:pPr marL="139700" indent="0">
              <a:lnSpc>
                <a:spcPct val="114999"/>
              </a:lnSpc>
              <a:buNone/>
            </a:pPr>
            <a:r>
              <a:rPr lang="en-US" b="1" dirty="0">
                <a:solidFill>
                  <a:srgbClr val="333333"/>
                </a:solidFill>
                <a:latin typeface="Segoe UI"/>
                <a:cs typeface="Segoe UI"/>
              </a:rPr>
              <a:t>Associate Professor of  </a:t>
            </a:r>
            <a:endParaRPr lang="en-US" b="1" dirty="0">
              <a:solidFill>
                <a:srgbClr val="000000"/>
              </a:solidFill>
              <a:latin typeface="Segoe UI"/>
              <a:cs typeface="Segoe UI"/>
            </a:endParaRPr>
          </a:p>
          <a:p>
            <a:pPr marL="139700" indent="0">
              <a:lnSpc>
                <a:spcPct val="114999"/>
              </a:lnSpc>
              <a:buNone/>
            </a:pPr>
            <a:r>
              <a:rPr lang="en-US" b="1" dirty="0">
                <a:solidFill>
                  <a:srgbClr val="333333"/>
                </a:solidFill>
                <a:latin typeface="Segoe UI"/>
                <a:cs typeface="Segoe UI"/>
              </a:rPr>
              <a:t>Biology at</a:t>
            </a:r>
            <a:endParaRPr lang="en-US" b="1" dirty="0">
              <a:solidFill>
                <a:srgbClr val="000000"/>
              </a:solidFill>
              <a:latin typeface="Segoe UI"/>
              <a:cs typeface="Segoe UI"/>
            </a:endParaRPr>
          </a:p>
          <a:p>
            <a:pPr marL="139700" indent="0">
              <a:lnSpc>
                <a:spcPct val="114999"/>
              </a:lnSpc>
              <a:buNone/>
            </a:pPr>
            <a:r>
              <a:rPr lang="en-US" b="1" dirty="0">
                <a:solidFill>
                  <a:srgbClr val="333333"/>
                </a:solidFill>
                <a:latin typeface="Segoe UI"/>
                <a:cs typeface="Segoe UI"/>
              </a:rPr>
              <a:t>Emmanuel College.</a:t>
            </a:r>
            <a:endParaRPr lang="en-US" b="1" dirty="0">
              <a:solidFill>
                <a:srgbClr val="000000"/>
              </a:solidFill>
              <a:latin typeface="Segoe UI"/>
              <a:cs typeface="Segoe UI"/>
            </a:endParaRPr>
          </a:p>
          <a:p>
            <a:pPr marL="139700" indent="0">
              <a:lnSpc>
                <a:spcPct val="114999"/>
              </a:lnSpc>
              <a:buNone/>
            </a:pPr>
            <a:endParaRPr lang="en-US" b="1" dirty="0">
              <a:solidFill>
                <a:srgbClr val="000000"/>
              </a:solidFill>
              <a:latin typeface="Segoe UI"/>
              <a:cs typeface="Segoe UI"/>
            </a:endParaRPr>
          </a:p>
          <a:p>
            <a:pPr marL="139700" indent="0">
              <a:lnSpc>
                <a:spcPct val="114999"/>
              </a:lnSpc>
              <a:buNone/>
            </a:pPr>
            <a:r>
              <a:rPr lang="en-US" b="1" dirty="0">
                <a:solidFill>
                  <a:srgbClr val="333333"/>
                </a:solidFill>
                <a:latin typeface="Segoe UI"/>
                <a:cs typeface="Segoe UI"/>
              </a:rPr>
              <a:t>She serves as the Project</a:t>
            </a:r>
            <a:endParaRPr lang="en-US" b="1" dirty="0">
              <a:solidFill>
                <a:srgbClr val="000000"/>
              </a:solidFill>
              <a:latin typeface="Segoe UI"/>
              <a:cs typeface="Segoe UI"/>
            </a:endParaRPr>
          </a:p>
          <a:p>
            <a:pPr marL="139700" indent="0">
              <a:lnSpc>
                <a:spcPct val="114999"/>
              </a:lnSpc>
              <a:buNone/>
            </a:pPr>
            <a:r>
              <a:rPr lang="en-US" b="1" dirty="0">
                <a:solidFill>
                  <a:srgbClr val="333333"/>
                </a:solidFill>
                <a:latin typeface="Segoe UI"/>
                <a:cs typeface="Segoe UI"/>
              </a:rPr>
              <a:t>Lead for the Emmanuel </a:t>
            </a:r>
            <a:endParaRPr lang="en-US" b="1" dirty="0">
              <a:solidFill>
                <a:srgbClr val="000000"/>
              </a:solidFill>
              <a:latin typeface="Segoe UI"/>
              <a:cs typeface="Segoe UI"/>
            </a:endParaRPr>
          </a:p>
          <a:p>
            <a:pPr marL="139700" indent="0">
              <a:lnSpc>
                <a:spcPct val="114999"/>
              </a:lnSpc>
              <a:buNone/>
            </a:pPr>
            <a:r>
              <a:rPr lang="en-US" b="1" dirty="0">
                <a:solidFill>
                  <a:srgbClr val="333333"/>
                </a:solidFill>
                <a:latin typeface="Segoe UI"/>
                <a:cs typeface="Segoe UI"/>
              </a:rPr>
              <a:t>Team. She was elected</a:t>
            </a:r>
          </a:p>
          <a:p>
            <a:pPr marL="139700" indent="0">
              <a:lnSpc>
                <a:spcPct val="114999"/>
              </a:lnSpc>
              <a:buNone/>
            </a:pPr>
            <a:r>
              <a:rPr lang="en-US" b="1" dirty="0">
                <a:solidFill>
                  <a:srgbClr val="333333"/>
                </a:solidFill>
                <a:latin typeface="Segoe UI"/>
                <a:cs typeface="Segoe UI"/>
              </a:rPr>
              <a:t>to serve as LCC3 liaison to HHMI from Jan 2022 – July 2022 and as Vice Chair of LCC3 for Year 1. She plans to join the LCC3 leadership team for Year 4. </a:t>
            </a:r>
          </a:p>
          <a:p>
            <a:pPr marL="139700" indent="0">
              <a:lnSpc>
                <a:spcPct val="114999"/>
              </a:lnSpc>
              <a:buNone/>
            </a:pPr>
            <a:endParaRPr lang="en-US" b="1" dirty="0">
              <a:solidFill>
                <a:srgbClr val="333333"/>
              </a:solidFill>
              <a:latin typeface="Segoe UI"/>
              <a:cs typeface="Segoe UI"/>
            </a:endParaRPr>
          </a:p>
        </p:txBody>
      </p:sp>
      <p:pic>
        <p:nvPicPr>
          <p:cNvPr id="5" name="Picture 4" descr="A person with grey hair smiling&#10;&#10;AI-generated content may be incorrect.">
            <a:extLst>
              <a:ext uri="{FF2B5EF4-FFF2-40B4-BE49-F238E27FC236}">
                <a16:creationId xmlns:a16="http://schemas.microsoft.com/office/drawing/2014/main" id="{6BBD9BB9-83E2-6C2D-A5A0-AEEBE157F2F4}"/>
              </a:ext>
            </a:extLst>
          </p:cNvPr>
          <p:cNvPicPr>
            <a:picLocks noChangeAspect="1"/>
          </p:cNvPicPr>
          <p:nvPr/>
        </p:nvPicPr>
        <p:blipFill>
          <a:blip r:embed="rId2"/>
          <a:srcRect l="4855" t="11021" r="-93" b="220"/>
          <a:stretch>
            <a:fillRect/>
          </a:stretch>
        </p:blipFill>
        <p:spPr>
          <a:xfrm>
            <a:off x="2745764" y="1284654"/>
            <a:ext cx="1566568" cy="1846938"/>
          </a:xfrm>
          <a:prstGeom prst="rect">
            <a:avLst/>
          </a:prstGeom>
        </p:spPr>
      </p:pic>
      <p:pic>
        <p:nvPicPr>
          <p:cNvPr id="6" name="Picture 5" descr="A person with dark hair wearing a black jacket and white shirt&#10;&#10;AI-generated content may be incorrect.">
            <a:extLst>
              <a:ext uri="{FF2B5EF4-FFF2-40B4-BE49-F238E27FC236}">
                <a16:creationId xmlns:a16="http://schemas.microsoft.com/office/drawing/2014/main" id="{CFA95C79-1DFE-E7EE-3829-110E26FA1273}"/>
              </a:ext>
            </a:extLst>
          </p:cNvPr>
          <p:cNvPicPr>
            <a:picLocks noChangeAspect="1"/>
          </p:cNvPicPr>
          <p:nvPr/>
        </p:nvPicPr>
        <p:blipFill>
          <a:blip r:embed="rId3"/>
          <a:stretch>
            <a:fillRect/>
          </a:stretch>
        </p:blipFill>
        <p:spPr>
          <a:xfrm>
            <a:off x="6974507" y="1152475"/>
            <a:ext cx="1857793" cy="1831019"/>
          </a:xfrm>
          <a:prstGeom prst="rect">
            <a:avLst/>
          </a:prstGeom>
        </p:spPr>
      </p:pic>
    </p:spTree>
    <p:extLst>
      <p:ext uri="{BB962C8B-B14F-4D97-AF65-F5344CB8AC3E}">
        <p14:creationId xmlns:p14="http://schemas.microsoft.com/office/powerpoint/2010/main" val="250260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a:extLst>
            <a:ext uri="{FF2B5EF4-FFF2-40B4-BE49-F238E27FC236}">
              <a16:creationId xmlns:a16="http://schemas.microsoft.com/office/drawing/2014/main" id="{A6144E6E-EA23-BFBA-5B40-E8B680D0DEC0}"/>
            </a:ext>
          </a:extLst>
        </p:cNvPr>
        <p:cNvGrpSpPr/>
        <p:nvPr/>
      </p:nvGrpSpPr>
      <p:grpSpPr>
        <a:xfrm>
          <a:off x="0" y="0"/>
          <a:ext cx="0" cy="0"/>
          <a:chOff x="0" y="0"/>
          <a:chExt cx="0" cy="0"/>
        </a:xfrm>
      </p:grpSpPr>
      <p:sp>
        <p:nvSpPr>
          <p:cNvPr id="296" name="Google Shape;296;p55">
            <a:extLst>
              <a:ext uri="{FF2B5EF4-FFF2-40B4-BE49-F238E27FC236}">
                <a16:creationId xmlns:a16="http://schemas.microsoft.com/office/drawing/2014/main" id="{82A6397D-0FF6-C824-A41E-E6D0D3691866}"/>
              </a:ext>
            </a:extLst>
          </p:cNvPr>
          <p:cNvSpPr txBox="1">
            <a:spLocks noGrp="1"/>
          </p:cNvSpPr>
          <p:nvPr>
            <p:ph type="title"/>
          </p:nvPr>
        </p:nvSpPr>
        <p:spPr>
          <a:xfrm>
            <a:off x="1050630" y="144376"/>
            <a:ext cx="7052527" cy="845341"/>
          </a:xfrm>
          <a:prstGeom prst="rect">
            <a:avLst/>
          </a:prstGeom>
        </p:spPr>
        <p:txBody>
          <a:bodyPr spcFirstLastPara="1" wrap="square" lIns="91425" tIns="91425" rIns="91425" bIns="91425" anchor="t" anchorCtr="0">
            <a:normAutofit/>
          </a:bodyPr>
          <a:lstStyle/>
          <a:p>
            <a:pPr algn="ctr"/>
            <a:r>
              <a:rPr lang="en" b="1" dirty="0">
                <a:solidFill>
                  <a:schemeClr val="accent1"/>
                </a:solidFill>
                <a:latin typeface="Calibri"/>
                <a:ea typeface="Calibri"/>
                <a:cs typeface="Calibri"/>
                <a:sym typeface="Calibri"/>
              </a:rPr>
              <a:t>Thank you, LCC3!</a:t>
            </a:r>
            <a:endParaRPr lang="en-US" dirty="0">
              <a:solidFill>
                <a:schemeClr val="accent1"/>
              </a:solidFill>
            </a:endParaRPr>
          </a:p>
        </p:txBody>
      </p:sp>
      <p:sp>
        <p:nvSpPr>
          <p:cNvPr id="3" name="Text Placeholder 2">
            <a:extLst>
              <a:ext uri="{FF2B5EF4-FFF2-40B4-BE49-F238E27FC236}">
                <a16:creationId xmlns:a16="http://schemas.microsoft.com/office/drawing/2014/main" id="{C18CB7C4-A76D-4CCB-7B06-96681BD72609}"/>
              </a:ext>
            </a:extLst>
          </p:cNvPr>
          <p:cNvSpPr>
            <a:spLocks noGrp="1"/>
          </p:cNvSpPr>
          <p:nvPr>
            <p:ph type="body" idx="1"/>
          </p:nvPr>
        </p:nvSpPr>
        <p:spPr>
          <a:xfrm>
            <a:off x="1723020" y="1053857"/>
            <a:ext cx="3216679" cy="3546740"/>
          </a:xfrm>
        </p:spPr>
        <p:txBody>
          <a:bodyPr>
            <a:noAutofit/>
          </a:bodyPr>
          <a:lstStyle/>
          <a:p>
            <a:r>
              <a:rPr lang="en-US" sz="1400" dirty="0"/>
              <a:t>Mary Allen</a:t>
            </a:r>
          </a:p>
          <a:p>
            <a:pPr>
              <a:lnSpc>
                <a:spcPct val="114999"/>
              </a:lnSpc>
            </a:pPr>
            <a:r>
              <a:rPr lang="en-US" sz="1400" dirty="0"/>
              <a:t>Ana Almeida</a:t>
            </a:r>
          </a:p>
          <a:p>
            <a:pPr>
              <a:lnSpc>
                <a:spcPct val="114999"/>
              </a:lnSpc>
            </a:pPr>
            <a:r>
              <a:rPr lang="en-US" sz="1400" dirty="0"/>
              <a:t>Clarissa Arms-Chavez</a:t>
            </a:r>
          </a:p>
          <a:p>
            <a:pPr>
              <a:lnSpc>
                <a:spcPct val="114999"/>
              </a:lnSpc>
            </a:pPr>
            <a:r>
              <a:rPr lang="en-US" sz="1400" dirty="0"/>
              <a:t>Janet Bean</a:t>
            </a:r>
          </a:p>
          <a:p>
            <a:pPr>
              <a:lnSpc>
                <a:spcPct val="114999"/>
              </a:lnSpc>
            </a:pPr>
            <a:r>
              <a:rPr lang="en-US" sz="1400" dirty="0"/>
              <a:t>Tara </a:t>
            </a:r>
            <a:r>
              <a:rPr lang="en-US" sz="1400" dirty="0" err="1"/>
              <a:t>Beziat</a:t>
            </a:r>
            <a:endParaRPr lang="en-US" sz="1400"/>
          </a:p>
          <a:p>
            <a:pPr>
              <a:lnSpc>
                <a:spcPct val="114999"/>
              </a:lnSpc>
            </a:pPr>
            <a:r>
              <a:rPr lang="en-US" sz="1400" dirty="0"/>
              <a:t>Cynthia Brame</a:t>
            </a:r>
          </a:p>
          <a:p>
            <a:pPr>
              <a:lnSpc>
                <a:spcPct val="114999"/>
              </a:lnSpc>
            </a:pPr>
            <a:r>
              <a:rPr lang="en-US" sz="1400" dirty="0"/>
              <a:t>Renae Brodie</a:t>
            </a:r>
          </a:p>
          <a:p>
            <a:pPr>
              <a:lnSpc>
                <a:spcPct val="114999"/>
              </a:lnSpc>
            </a:pPr>
            <a:r>
              <a:rPr lang="en-US" sz="1400" dirty="0"/>
              <a:t>Lindsay Buford</a:t>
            </a:r>
          </a:p>
          <a:p>
            <a:pPr>
              <a:lnSpc>
                <a:spcPct val="114999"/>
              </a:lnSpc>
            </a:pPr>
            <a:r>
              <a:rPr lang="en-US" sz="1400" dirty="0"/>
              <a:t>Timothy Chapp</a:t>
            </a:r>
          </a:p>
          <a:p>
            <a:pPr>
              <a:lnSpc>
                <a:spcPct val="114999"/>
              </a:lnSpc>
            </a:pPr>
            <a:r>
              <a:rPr lang="en-US" sz="1400" dirty="0"/>
              <a:t>Donald Cotter</a:t>
            </a:r>
          </a:p>
          <a:p>
            <a:pPr>
              <a:lnSpc>
                <a:spcPct val="114999"/>
              </a:lnSpc>
            </a:pPr>
            <a:r>
              <a:rPr lang="en-US" sz="1400" dirty="0"/>
              <a:t>Kathy Friedman</a:t>
            </a:r>
          </a:p>
          <a:p>
            <a:pPr>
              <a:lnSpc>
                <a:spcPct val="114999"/>
              </a:lnSpc>
            </a:pPr>
            <a:r>
              <a:rPr lang="en-US" sz="1400" dirty="0"/>
              <a:t>Andrea </a:t>
            </a:r>
            <a:r>
              <a:rPr lang="en-US" sz="1400" err="1"/>
              <a:t>Greenhoot</a:t>
            </a:r>
            <a:endParaRPr lang="en-US" sz="1400"/>
          </a:p>
          <a:p>
            <a:pPr>
              <a:lnSpc>
                <a:spcPct val="114999"/>
              </a:lnSpc>
            </a:pPr>
            <a:r>
              <a:rPr lang="en-US" sz="1400" dirty="0"/>
              <a:t>Brad Hersh</a:t>
            </a:r>
          </a:p>
          <a:p>
            <a:pPr>
              <a:lnSpc>
                <a:spcPct val="114999"/>
              </a:lnSpc>
            </a:pPr>
            <a:r>
              <a:rPr lang="en-US" sz="1400" dirty="0"/>
              <a:t>John Huss</a:t>
            </a:r>
          </a:p>
          <a:p>
            <a:pPr>
              <a:lnSpc>
                <a:spcPct val="114999"/>
              </a:lnSpc>
            </a:pPr>
            <a:r>
              <a:rPr lang="en-US" sz="1400" dirty="0"/>
              <a:t>Keisha John</a:t>
            </a:r>
          </a:p>
          <a:p>
            <a:pPr marL="114300" indent="0">
              <a:lnSpc>
                <a:spcPct val="114999"/>
              </a:lnSpc>
              <a:buNone/>
            </a:pPr>
            <a:endParaRPr lang="en-US" sz="1400" dirty="0"/>
          </a:p>
          <a:p>
            <a:pPr marL="114300" indent="0">
              <a:lnSpc>
                <a:spcPct val="114999"/>
              </a:lnSpc>
              <a:buNone/>
            </a:pPr>
            <a:endParaRPr lang="en-US" sz="1400" dirty="0"/>
          </a:p>
          <a:p>
            <a:pPr marL="114300" indent="0">
              <a:lnSpc>
                <a:spcPct val="114999"/>
              </a:lnSpc>
              <a:buNone/>
            </a:pPr>
            <a:endParaRPr lang="en-US" sz="1400" dirty="0"/>
          </a:p>
        </p:txBody>
      </p:sp>
      <p:sp>
        <p:nvSpPr>
          <p:cNvPr id="4" name="TextBox 3">
            <a:extLst>
              <a:ext uri="{FF2B5EF4-FFF2-40B4-BE49-F238E27FC236}">
                <a16:creationId xmlns:a16="http://schemas.microsoft.com/office/drawing/2014/main" id="{92D28EB8-3183-B4EE-25E3-3D1F0A37A643}"/>
              </a:ext>
            </a:extLst>
          </p:cNvPr>
          <p:cNvSpPr txBox="1"/>
          <p:nvPr/>
        </p:nvSpPr>
        <p:spPr>
          <a:xfrm>
            <a:off x="2768725" y="638472"/>
            <a:ext cx="39527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Alo Basu (College of the Holy Cross)</a:t>
            </a:r>
          </a:p>
        </p:txBody>
      </p:sp>
      <p:sp>
        <p:nvSpPr>
          <p:cNvPr id="6" name="Text Placeholder 2">
            <a:extLst>
              <a:ext uri="{FF2B5EF4-FFF2-40B4-BE49-F238E27FC236}">
                <a16:creationId xmlns:a16="http://schemas.microsoft.com/office/drawing/2014/main" id="{4CC21B4E-7C79-2175-07D7-129696B6CD6D}"/>
              </a:ext>
            </a:extLst>
          </p:cNvPr>
          <p:cNvSpPr txBox="1">
            <a:spLocks/>
          </p:cNvSpPr>
          <p:nvPr/>
        </p:nvSpPr>
        <p:spPr>
          <a:xfrm>
            <a:off x="5114546" y="807210"/>
            <a:ext cx="3276837" cy="35768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US" sz="1400" dirty="0"/>
          </a:p>
          <a:p>
            <a:pPr>
              <a:lnSpc>
                <a:spcPct val="114999"/>
              </a:lnSpc>
            </a:pPr>
            <a:r>
              <a:rPr lang="en-US" sz="1400" dirty="0"/>
              <a:t>Mark Kuhlman</a:t>
            </a:r>
          </a:p>
          <a:p>
            <a:pPr>
              <a:lnSpc>
                <a:spcPct val="114999"/>
              </a:lnSpc>
            </a:pPr>
            <a:r>
              <a:rPr lang="en-US" sz="1400" dirty="0"/>
              <a:t>Danika Leduc</a:t>
            </a:r>
          </a:p>
          <a:p>
            <a:pPr>
              <a:lnSpc>
                <a:spcPct val="114999"/>
              </a:lnSpc>
            </a:pPr>
            <a:r>
              <a:rPr lang="en-US" sz="1400" dirty="0"/>
              <a:t>Rich </a:t>
            </a:r>
            <a:r>
              <a:rPr lang="en-US" sz="1400" dirty="0" err="1"/>
              <a:t>Londraville</a:t>
            </a:r>
            <a:endParaRPr lang="en-US" sz="1400"/>
          </a:p>
          <a:p>
            <a:pPr>
              <a:lnSpc>
                <a:spcPct val="114999"/>
              </a:lnSpc>
            </a:pPr>
            <a:r>
              <a:rPr lang="en-US" sz="1400" dirty="0"/>
              <a:t>Angela McKinney</a:t>
            </a:r>
          </a:p>
          <a:p>
            <a:pPr>
              <a:lnSpc>
                <a:spcPct val="114999"/>
              </a:lnSpc>
            </a:pPr>
            <a:r>
              <a:rPr lang="en-US" sz="1400" dirty="0"/>
              <a:t>Douglas McMahon</a:t>
            </a:r>
          </a:p>
          <a:p>
            <a:pPr>
              <a:lnSpc>
                <a:spcPct val="114999"/>
              </a:lnSpc>
            </a:pPr>
            <a:r>
              <a:rPr lang="en-US" sz="1400" dirty="0"/>
              <a:t>Kristin Morgan</a:t>
            </a:r>
          </a:p>
          <a:p>
            <a:pPr>
              <a:lnSpc>
                <a:spcPct val="114999"/>
              </a:lnSpc>
            </a:pPr>
            <a:r>
              <a:rPr lang="en-US" sz="1400" dirty="0"/>
              <a:t>Mark Mort</a:t>
            </a:r>
          </a:p>
          <a:p>
            <a:pPr>
              <a:lnSpc>
                <a:spcPct val="114999"/>
              </a:lnSpc>
            </a:pPr>
            <a:r>
              <a:rPr lang="en-US" sz="1400" dirty="0"/>
              <a:t>Jennifer Queen</a:t>
            </a:r>
          </a:p>
          <a:p>
            <a:pPr>
              <a:lnSpc>
                <a:spcPct val="114999"/>
              </a:lnSpc>
            </a:pPr>
            <a:r>
              <a:rPr lang="en-US" sz="1400" dirty="0"/>
              <a:t>Kasandra Riley</a:t>
            </a:r>
          </a:p>
          <a:p>
            <a:pPr>
              <a:lnSpc>
                <a:spcPct val="114999"/>
              </a:lnSpc>
            </a:pPr>
            <a:r>
              <a:rPr lang="en-US" sz="1400" dirty="0"/>
              <a:t>Josipa </a:t>
            </a:r>
            <a:r>
              <a:rPr lang="en-US" sz="1400" dirty="0" err="1"/>
              <a:t>Roksa</a:t>
            </a:r>
            <a:endParaRPr lang="en-US" sz="1400" dirty="0"/>
          </a:p>
          <a:p>
            <a:pPr>
              <a:lnSpc>
                <a:spcPct val="114999"/>
              </a:lnSpc>
            </a:pPr>
            <a:r>
              <a:rPr lang="en-US" sz="1400" dirty="0"/>
              <a:t>Suparna Roychoudhury</a:t>
            </a:r>
          </a:p>
          <a:p>
            <a:pPr>
              <a:lnSpc>
                <a:spcPct val="114999"/>
              </a:lnSpc>
            </a:pPr>
            <a:r>
              <a:rPr lang="en-US" sz="1400" dirty="0"/>
              <a:t>Kevin Schultz</a:t>
            </a:r>
          </a:p>
          <a:p>
            <a:pPr>
              <a:lnSpc>
                <a:spcPct val="114999"/>
              </a:lnSpc>
            </a:pPr>
            <a:r>
              <a:rPr lang="en-US" sz="1400" dirty="0"/>
              <a:t>Lisa Sharpe Elles</a:t>
            </a:r>
          </a:p>
          <a:p>
            <a:pPr>
              <a:lnSpc>
                <a:spcPct val="114999"/>
              </a:lnSpc>
            </a:pPr>
            <a:r>
              <a:rPr lang="en-US" sz="1400" dirty="0"/>
              <a:t>Chelsea Ward</a:t>
            </a:r>
          </a:p>
          <a:p>
            <a:pPr>
              <a:lnSpc>
                <a:spcPct val="114999"/>
              </a:lnSpc>
            </a:pPr>
            <a:r>
              <a:rPr lang="en-US" sz="1400" dirty="0"/>
              <a:t>Lindsay Wheeler</a:t>
            </a:r>
          </a:p>
          <a:p>
            <a:pPr>
              <a:lnSpc>
                <a:spcPct val="114999"/>
              </a:lnSpc>
            </a:pPr>
            <a:r>
              <a:rPr lang="en-US" sz="1400" dirty="0"/>
              <a:t>Lisa Whitenack</a:t>
            </a:r>
          </a:p>
          <a:p>
            <a:pPr marL="114300" indent="0">
              <a:lnSpc>
                <a:spcPct val="114999"/>
              </a:lnSpc>
              <a:buNone/>
            </a:pPr>
            <a:endParaRPr lang="en-US" sz="1400" dirty="0"/>
          </a:p>
          <a:p>
            <a:pPr>
              <a:lnSpc>
                <a:spcPct val="114999"/>
              </a:lnSpc>
            </a:pPr>
            <a:endParaRPr lang="en-US" sz="1400" dirty="0"/>
          </a:p>
          <a:p>
            <a:pPr marL="114300" indent="0">
              <a:lnSpc>
                <a:spcPct val="114999"/>
              </a:lnSpc>
              <a:buNone/>
            </a:pPr>
            <a:endParaRPr lang="en-US" sz="1400" dirty="0"/>
          </a:p>
        </p:txBody>
      </p:sp>
    </p:spTree>
    <p:extLst>
      <p:ext uri="{BB962C8B-B14F-4D97-AF65-F5344CB8AC3E}">
        <p14:creationId xmlns:p14="http://schemas.microsoft.com/office/powerpoint/2010/main" val="206902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FD26-2D62-3AC5-7E15-6601E190DACE}"/>
              </a:ext>
            </a:extLst>
          </p:cNvPr>
          <p:cNvSpPr>
            <a:spLocks noGrp="1"/>
          </p:cNvSpPr>
          <p:nvPr>
            <p:ph type="title"/>
          </p:nvPr>
        </p:nvSpPr>
        <p:spPr/>
        <p:txBody>
          <a:bodyPr/>
          <a:lstStyle/>
          <a:p>
            <a:r>
              <a:rPr lang="en-US"/>
              <a:t>The Accidental Collective</a:t>
            </a:r>
          </a:p>
        </p:txBody>
      </p:sp>
      <p:graphicFrame>
        <p:nvGraphicFramePr>
          <p:cNvPr id="4" name="Diagram 3">
            <a:extLst>
              <a:ext uri="{FF2B5EF4-FFF2-40B4-BE49-F238E27FC236}">
                <a16:creationId xmlns:a16="http://schemas.microsoft.com/office/drawing/2014/main" id="{366ABDB8-5420-AA1B-5ADA-886C3AC4DD03}"/>
              </a:ext>
            </a:extLst>
          </p:cNvPr>
          <p:cNvGraphicFramePr/>
          <p:nvPr>
            <p:extLst>
              <p:ext uri="{D42A27DB-BD31-4B8C-83A1-F6EECF244321}">
                <p14:modId xmlns:p14="http://schemas.microsoft.com/office/powerpoint/2010/main" val="3106600573"/>
              </p:ext>
            </p:extLst>
          </p:nvPr>
        </p:nvGraphicFramePr>
        <p:xfrm>
          <a:off x="229973" y="-1266570"/>
          <a:ext cx="8679334" cy="6769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1" name="Diagram 30">
            <a:extLst>
              <a:ext uri="{FF2B5EF4-FFF2-40B4-BE49-F238E27FC236}">
                <a16:creationId xmlns:a16="http://schemas.microsoft.com/office/drawing/2014/main" id="{8DDE44EC-84C9-ADEF-4EC0-AACE65DCED1A}"/>
              </a:ext>
            </a:extLst>
          </p:cNvPr>
          <p:cNvGraphicFramePr/>
          <p:nvPr>
            <p:extLst>
              <p:ext uri="{D42A27DB-BD31-4B8C-83A1-F6EECF244321}">
                <p14:modId xmlns:p14="http://schemas.microsoft.com/office/powerpoint/2010/main" val="4147857992"/>
              </p:ext>
            </p:extLst>
          </p:nvPr>
        </p:nvGraphicFramePr>
        <p:xfrm>
          <a:off x="266700" y="2965450"/>
          <a:ext cx="2400300" cy="1924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C7C6BECB-E414-4C64-E423-E9BDB9D9C9F3}"/>
              </a:ext>
            </a:extLst>
          </p:cNvPr>
          <p:cNvGraphicFramePr/>
          <p:nvPr>
            <p:extLst>
              <p:ext uri="{D42A27DB-BD31-4B8C-83A1-F6EECF244321}">
                <p14:modId xmlns:p14="http://schemas.microsoft.com/office/powerpoint/2010/main" val="2650454306"/>
              </p:ext>
            </p:extLst>
          </p:nvPr>
        </p:nvGraphicFramePr>
        <p:xfrm>
          <a:off x="3568700" y="3333750"/>
          <a:ext cx="1779587" cy="11874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9" name="Diagram 128">
            <a:extLst>
              <a:ext uri="{FF2B5EF4-FFF2-40B4-BE49-F238E27FC236}">
                <a16:creationId xmlns:a16="http://schemas.microsoft.com/office/drawing/2014/main" id="{1D924BE2-7925-79BF-2EB9-853CA7CC795D}"/>
              </a:ext>
            </a:extLst>
          </p:cNvPr>
          <p:cNvGraphicFramePr/>
          <p:nvPr>
            <p:extLst>
              <p:ext uri="{D42A27DB-BD31-4B8C-83A1-F6EECF244321}">
                <p14:modId xmlns:p14="http://schemas.microsoft.com/office/powerpoint/2010/main" val="659808808"/>
              </p:ext>
            </p:extLst>
          </p:nvPr>
        </p:nvGraphicFramePr>
        <p:xfrm>
          <a:off x="6445250" y="3054350"/>
          <a:ext cx="2463800" cy="183515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5" name="Rectangle: Rounded Corners 24">
            <a:extLst>
              <a:ext uri="{FF2B5EF4-FFF2-40B4-BE49-F238E27FC236}">
                <a16:creationId xmlns:a16="http://schemas.microsoft.com/office/drawing/2014/main" id="{4124F9FA-8E0F-58C1-3422-EF6F7EC427D3}"/>
              </a:ext>
            </a:extLst>
          </p:cNvPr>
          <p:cNvSpPr/>
          <p:nvPr/>
        </p:nvSpPr>
        <p:spPr>
          <a:xfrm>
            <a:off x="7194697" y="3827720"/>
            <a:ext cx="256953" cy="3366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quals 25">
            <a:extLst>
              <a:ext uri="{FF2B5EF4-FFF2-40B4-BE49-F238E27FC236}">
                <a16:creationId xmlns:a16="http://schemas.microsoft.com/office/drawing/2014/main" id="{E1C53D45-645B-62ED-15CA-AD6DE3E3F937}"/>
              </a:ext>
            </a:extLst>
          </p:cNvPr>
          <p:cNvSpPr/>
          <p:nvPr/>
        </p:nvSpPr>
        <p:spPr>
          <a:xfrm>
            <a:off x="7071310" y="3760936"/>
            <a:ext cx="385460" cy="37938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611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title"/>
          </p:nvPr>
        </p:nvSpPr>
        <p:spPr>
          <a:xfrm>
            <a:off x="1010349" y="197650"/>
            <a:ext cx="7047801" cy="352744"/>
          </a:xfrm>
          <a:prstGeom prst="rect">
            <a:avLst/>
          </a:prstGeom>
          <a:noFill/>
          <a:ln>
            <a:noFill/>
          </a:ln>
        </p:spPr>
        <p:txBody>
          <a:bodyPr spcFirstLastPara="1" wrap="square" lIns="68575" tIns="34275" rIns="68575" bIns="34275" anchor="ctr" anchorCtr="0">
            <a:normAutofit fontScale="90000"/>
          </a:bodyPr>
          <a:lstStyle/>
          <a:p>
            <a:pPr algn="ctr">
              <a:buSzPct val="84000"/>
            </a:pPr>
            <a:r>
              <a:rPr lang="en" sz="2500" dirty="0">
                <a:latin typeface="Calibri"/>
                <a:ea typeface="Calibri"/>
                <a:cs typeface="Calibri"/>
                <a:sym typeface="Calibri"/>
              </a:rPr>
              <a:t>LCC3 course correction </a:t>
            </a:r>
            <a:endParaRPr lang="en-US" sz="2500" b="0">
              <a:latin typeface="Calibri"/>
              <a:ea typeface="Calibri"/>
              <a:cs typeface="Calibri"/>
            </a:endParaRPr>
          </a:p>
        </p:txBody>
      </p:sp>
      <p:graphicFrame>
        <p:nvGraphicFramePr>
          <p:cNvPr id="673" name="Diagram 672">
            <a:extLst>
              <a:ext uri="{FF2B5EF4-FFF2-40B4-BE49-F238E27FC236}">
                <a16:creationId xmlns:a16="http://schemas.microsoft.com/office/drawing/2014/main" id="{F892F7E0-E6C6-1263-381A-23C50498EFF8}"/>
              </a:ext>
            </a:extLst>
          </p:cNvPr>
          <p:cNvGraphicFramePr/>
          <p:nvPr/>
        </p:nvGraphicFramePr>
        <p:xfrm>
          <a:off x="2286000" y="742950"/>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45" name="Google Shape;445;p66"/>
          <p:cNvSpPr txBox="1"/>
          <p:nvPr/>
        </p:nvSpPr>
        <p:spPr>
          <a:xfrm>
            <a:off x="105385" y="14022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2500" b="1" i="0" u="none" strike="noStrike" cap="none" dirty="0">
                <a:solidFill>
                  <a:schemeClr val="accent1"/>
                </a:solidFill>
                <a:latin typeface="Calibri"/>
                <a:ea typeface="Calibri"/>
                <a:cs typeface="Calibri"/>
                <a:sym typeface="Calibri"/>
              </a:rPr>
              <a:t>Community Norms and Values </a:t>
            </a:r>
            <a:r>
              <a:rPr lang="en" sz="2500" b="1" i="1" dirty="0">
                <a:solidFill>
                  <a:schemeClr val="accent1"/>
                </a:solidFill>
                <a:latin typeface="Calibri"/>
                <a:ea typeface="Calibri"/>
                <a:cs typeface="Calibri"/>
                <a:sym typeface="Calibri"/>
              </a:rPr>
              <a:t>(</a:t>
            </a:r>
            <a:r>
              <a:rPr lang="en" sz="2500" b="1" i="1" u="none" strike="noStrike" cap="none" dirty="0">
                <a:solidFill>
                  <a:schemeClr val="accent1"/>
                </a:solidFill>
                <a:latin typeface="Calibri"/>
                <a:ea typeface="Calibri"/>
                <a:cs typeface="Calibri"/>
                <a:sym typeface="Calibri"/>
              </a:rPr>
              <a:t>with Dr. Bridget </a:t>
            </a:r>
            <a:r>
              <a:rPr lang="en" sz="2500" b="1" i="1" u="none" strike="noStrike" cap="none" err="1">
                <a:solidFill>
                  <a:schemeClr val="accent1"/>
                </a:solidFill>
                <a:latin typeface="Calibri"/>
                <a:ea typeface="Calibri"/>
                <a:cs typeface="Calibri"/>
                <a:sym typeface="Calibri"/>
              </a:rPr>
              <a:t>McCurtis</a:t>
            </a:r>
            <a:r>
              <a:rPr lang="en" sz="2500" b="1" i="1" u="none" strike="noStrike" cap="none" dirty="0">
                <a:solidFill>
                  <a:schemeClr val="accent1"/>
                </a:solidFill>
                <a:latin typeface="Calibri"/>
                <a:ea typeface="Calibri"/>
                <a:cs typeface="Calibri"/>
                <a:sym typeface="Calibri"/>
              </a:rPr>
              <a:t>)</a:t>
            </a:r>
            <a:endParaRPr lang="en-US" sz="2500" b="1" i="1" u="none" strike="noStrike" cap="none">
              <a:solidFill>
                <a:schemeClr val="accent1"/>
              </a:solidFill>
              <a:latin typeface="Calibri"/>
              <a:ea typeface="Calibri"/>
              <a:cs typeface="Calibri"/>
            </a:endParaRPr>
          </a:p>
        </p:txBody>
      </p:sp>
      <p:pic>
        <p:nvPicPr>
          <p:cNvPr id="2" name="Picture 1" descr="A close-up of a grey sky&#10;&#10;AI-generated content may be incorrect.">
            <a:extLst>
              <a:ext uri="{FF2B5EF4-FFF2-40B4-BE49-F238E27FC236}">
                <a16:creationId xmlns:a16="http://schemas.microsoft.com/office/drawing/2014/main" id="{800CAAFD-BBDC-5855-BEB4-29C841FC9657}"/>
              </a:ext>
            </a:extLst>
          </p:cNvPr>
          <p:cNvPicPr>
            <a:picLocks noChangeAspect="1"/>
          </p:cNvPicPr>
          <p:nvPr/>
        </p:nvPicPr>
        <p:blipFill>
          <a:blip r:embed="rId3"/>
          <a:stretch>
            <a:fillRect/>
          </a:stretch>
        </p:blipFill>
        <p:spPr>
          <a:xfrm>
            <a:off x="1851512" y="837334"/>
            <a:ext cx="5441572" cy="1241396"/>
          </a:xfrm>
          <a:prstGeom prst="rect">
            <a:avLst/>
          </a:prstGeom>
        </p:spPr>
      </p:pic>
      <p:sp>
        <p:nvSpPr>
          <p:cNvPr id="3" name="TextBox 2">
            <a:extLst>
              <a:ext uri="{FF2B5EF4-FFF2-40B4-BE49-F238E27FC236}">
                <a16:creationId xmlns:a16="http://schemas.microsoft.com/office/drawing/2014/main" id="{C871E6C3-B5E9-2099-5A45-E2AA949BE687}"/>
              </a:ext>
            </a:extLst>
          </p:cNvPr>
          <p:cNvSpPr txBox="1"/>
          <p:nvPr/>
        </p:nvSpPr>
        <p:spPr>
          <a:xfrm>
            <a:off x="562219" y="2350814"/>
            <a:ext cx="804399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t>Guiding Questions</a:t>
            </a:r>
            <a:r>
              <a:rPr lang="en-US" sz="2000" dirty="0"/>
              <a:t>:</a:t>
            </a:r>
          </a:p>
          <a:p>
            <a:r>
              <a:rPr lang="en-US" sz="2000" i="1" dirty="0"/>
              <a:t>How do we treat each other?</a:t>
            </a:r>
          </a:p>
          <a:p>
            <a:r>
              <a:rPr lang="en-US" sz="2000" i="1" dirty="0"/>
              <a:t>How do we do the work?</a:t>
            </a:r>
          </a:p>
          <a:p>
            <a:r>
              <a:rPr lang="en-US" sz="2000" i="1" dirty="0"/>
              <a:t>How do we cultivate environmental needs?</a:t>
            </a:r>
          </a:p>
          <a:p>
            <a:r>
              <a:rPr lang="en-US" sz="2000" i="1" dirty="0"/>
              <a:t>How do we manage disagreements/conflict?</a:t>
            </a:r>
          </a:p>
          <a:p>
            <a:endParaRPr lang="en-US" sz="2000" i="1" dirty="0"/>
          </a:p>
          <a:p>
            <a:r>
              <a:rPr lang="en-US" sz="2000" dirty="0"/>
              <a:t>Development of Norms and Values are </a:t>
            </a:r>
            <a:r>
              <a:rPr lang="en-US" sz="2000" i="1" dirty="0"/>
              <a:t>reflective </a:t>
            </a:r>
            <a:r>
              <a:rPr lang="en-US" sz="2000" dirty="0"/>
              <a:t>and </a:t>
            </a:r>
            <a:r>
              <a:rPr lang="en-US" sz="2000" i="1" dirty="0"/>
              <a:t>iterative.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4"/>
          <p:cNvSpPr txBox="1">
            <a:spLocks noGrp="1"/>
          </p:cNvSpPr>
          <p:nvPr>
            <p:ph type="title"/>
          </p:nvPr>
        </p:nvSpPr>
        <p:spPr>
          <a:xfrm>
            <a:off x="159300" y="140225"/>
            <a:ext cx="8520600" cy="572700"/>
          </a:xfrm>
          <a:prstGeom prst="rect">
            <a:avLst/>
          </a:prstGeom>
        </p:spPr>
        <p:txBody>
          <a:bodyPr spcFirstLastPara="1" wrap="square" lIns="91425" tIns="91425" rIns="91425" bIns="91425" anchor="t" anchorCtr="0">
            <a:normAutofit fontScale="90000"/>
          </a:bodyPr>
          <a:lstStyle/>
          <a:p>
            <a:pPr algn="ctr">
              <a:buSzPct val="39285"/>
            </a:pPr>
            <a:r>
              <a:rPr lang="en" b="1" dirty="0">
                <a:solidFill>
                  <a:schemeClr val="accent1"/>
                </a:solidFill>
                <a:latin typeface="Calibri"/>
                <a:ea typeface="Calibri"/>
                <a:cs typeface="Calibri"/>
                <a:sym typeface="Calibri"/>
              </a:rPr>
              <a:t>Enacting Equity and Accountability</a:t>
            </a:r>
            <a:endParaRPr lang="en-US" b="1">
              <a:solidFill>
                <a:schemeClr val="accent1"/>
              </a:solidFill>
              <a:latin typeface="Calibri"/>
              <a:ea typeface="Calibri"/>
              <a:cs typeface="Calibri"/>
            </a:endParaRPr>
          </a:p>
        </p:txBody>
      </p:sp>
      <p:sp>
        <p:nvSpPr>
          <p:cNvPr id="415" name="Google Shape;415;p64"/>
          <p:cNvSpPr txBox="1">
            <a:spLocks noGrp="1"/>
          </p:cNvSpPr>
          <p:nvPr>
            <p:ph type="body" idx="1"/>
          </p:nvPr>
        </p:nvSpPr>
        <p:spPr>
          <a:xfrm>
            <a:off x="160019" y="717328"/>
            <a:ext cx="4627931" cy="3898200"/>
          </a:xfrm>
          <a:prstGeom prst="rect">
            <a:avLst/>
          </a:prstGeom>
        </p:spPr>
        <p:txBody>
          <a:bodyPr spcFirstLastPara="1" wrap="square" lIns="91425" tIns="91425" rIns="91425" bIns="91425" anchor="t" anchorCtr="0">
            <a:noAutofit/>
          </a:bodyPr>
          <a:lstStyle/>
          <a:p>
            <a:pPr marL="0" indent="0">
              <a:lnSpc>
                <a:spcPct val="100000"/>
              </a:lnSpc>
              <a:buClr>
                <a:schemeClr val="dk1"/>
              </a:buClr>
              <a:buSzPts val="1100"/>
              <a:buNone/>
            </a:pPr>
            <a:r>
              <a:rPr lang="en" sz="2000" b="1" dirty="0">
                <a:solidFill>
                  <a:schemeClr val="accent1"/>
                </a:solidFill>
                <a:latin typeface="Calibri"/>
                <a:ea typeface="Calibri"/>
                <a:cs typeface="Calibri"/>
                <a:sym typeface="Calibri"/>
              </a:rPr>
              <a:t>Equity</a:t>
            </a:r>
            <a:endParaRPr lang="en-US" sz="2000" b="1" dirty="0">
              <a:solidFill>
                <a:schemeClr val="accent1"/>
              </a:solidFill>
              <a:latin typeface="Calibri"/>
              <a:ea typeface="Calibri"/>
              <a:cs typeface="Calibri"/>
            </a:endParaRPr>
          </a:p>
          <a:p>
            <a:pPr marL="457200" lvl="0" indent="-342900" algn="l" rtl="0">
              <a:lnSpc>
                <a:spcPct val="100000"/>
              </a:lnSpc>
              <a:spcBef>
                <a:spcPts val="0"/>
              </a:spcBef>
              <a:spcAft>
                <a:spcPts val="0"/>
              </a:spcAft>
              <a:buClr>
                <a:schemeClr val="dk1"/>
              </a:buClr>
              <a:buSzPts val="1800"/>
              <a:buFont typeface="Calibri"/>
              <a:buChar char="●"/>
            </a:pPr>
            <a:r>
              <a:rPr lang="en" dirty="0">
                <a:solidFill>
                  <a:schemeClr val="dk1"/>
                </a:solidFill>
                <a:latin typeface="Calibri"/>
                <a:ea typeface="Calibri"/>
                <a:cs typeface="Calibri"/>
                <a:sym typeface="Calibri"/>
              </a:rPr>
              <a:t>We support our collective learning with 10% of our overall budget.</a:t>
            </a:r>
            <a:endParaRPr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 dirty="0">
                <a:solidFill>
                  <a:schemeClr val="dk1"/>
                </a:solidFill>
                <a:latin typeface="Calibri"/>
                <a:ea typeface="Calibri"/>
                <a:cs typeface="Calibri"/>
                <a:sym typeface="Calibri"/>
              </a:rPr>
              <a:t>The remaining 90% is split evenly between the 14 member institutions for the institutional project activities.</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2000" b="1" dirty="0">
                <a:solidFill>
                  <a:schemeClr val="accent1"/>
                </a:solidFill>
                <a:latin typeface="Calibri"/>
                <a:ea typeface="Calibri"/>
                <a:cs typeface="Calibri"/>
                <a:sym typeface="Calibri"/>
              </a:rPr>
              <a:t>Accountability</a:t>
            </a:r>
            <a:endParaRPr sz="2000" b="1" dirty="0">
              <a:solidFill>
                <a:schemeClr val="accent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 dirty="0">
                <a:solidFill>
                  <a:schemeClr val="dk1"/>
                </a:solidFill>
                <a:latin typeface="Calibri"/>
                <a:ea typeface="Calibri"/>
                <a:cs typeface="Calibri"/>
                <a:sym typeface="Calibri"/>
              </a:rPr>
              <a:t>Each institution is responsible for an annual financial report.</a:t>
            </a:r>
            <a:endParaRPr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 dirty="0">
                <a:solidFill>
                  <a:schemeClr val="dk1"/>
                </a:solidFill>
                <a:latin typeface="Calibri"/>
                <a:ea typeface="Calibri"/>
                <a:cs typeface="Calibri"/>
                <a:sym typeface="Calibri"/>
              </a:rPr>
              <a:t>LCC3 collectively produces an annual written reflection which will include records of institutional participation.</a:t>
            </a:r>
            <a:endParaRPr dirty="0">
              <a:solidFill>
                <a:schemeClr val="dk1"/>
              </a:solidFill>
              <a:latin typeface="Calibri"/>
              <a:ea typeface="Calibri"/>
              <a:cs typeface="Calibri"/>
              <a:sym typeface="Calibri"/>
            </a:endParaRPr>
          </a:p>
          <a:p>
            <a:pPr marL="114300" indent="0">
              <a:lnSpc>
                <a:spcPct val="100000"/>
              </a:lnSpc>
              <a:buClr>
                <a:schemeClr val="dk1"/>
              </a:buClr>
              <a:buNone/>
            </a:pPr>
            <a:endParaRPr lang="en" dirty="0">
              <a:solidFill>
                <a:schemeClr val="dk1"/>
              </a:solidFill>
              <a:latin typeface="Calibri"/>
              <a:ea typeface="Calibri"/>
              <a:cs typeface="Calibri"/>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p:txBody>
      </p:sp>
      <p:sp>
        <p:nvSpPr>
          <p:cNvPr id="3" name="Google Shape;415;p64">
            <a:extLst>
              <a:ext uri="{FF2B5EF4-FFF2-40B4-BE49-F238E27FC236}">
                <a16:creationId xmlns:a16="http://schemas.microsoft.com/office/drawing/2014/main" id="{73F8B5EC-AAD2-3AE0-2671-B8877226FDAF}"/>
              </a:ext>
            </a:extLst>
          </p:cNvPr>
          <p:cNvSpPr txBox="1">
            <a:spLocks/>
          </p:cNvSpPr>
          <p:nvPr/>
        </p:nvSpPr>
        <p:spPr>
          <a:xfrm>
            <a:off x="4787372" y="717328"/>
            <a:ext cx="4196611" cy="389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buNone/>
            </a:pPr>
            <a:r>
              <a:rPr lang="en-US" sz="2000" b="1" dirty="0">
                <a:solidFill>
                  <a:schemeClr val="accent1"/>
                </a:solidFill>
                <a:latin typeface="Calibri"/>
                <a:ea typeface="Calibri"/>
                <a:cs typeface="Calibri"/>
                <a:sym typeface="Calibri"/>
              </a:rPr>
              <a:t>By-Laws</a:t>
            </a:r>
            <a:endParaRPr lang="en-US">
              <a:solidFill>
                <a:schemeClr val="accent1"/>
              </a:solidFill>
            </a:endParaRPr>
          </a:p>
          <a:p>
            <a:pPr>
              <a:lnSpc>
                <a:spcPct val="100000"/>
              </a:lnSpc>
              <a:buClr>
                <a:schemeClr val="dk1"/>
              </a:buClr>
              <a:buFont typeface="Calibri"/>
              <a:buChar char="●"/>
            </a:pPr>
            <a:r>
              <a:rPr lang="en-US" dirty="0">
                <a:solidFill>
                  <a:schemeClr val="dk1"/>
                </a:solidFill>
                <a:latin typeface="Calibri"/>
                <a:ea typeface="Calibri"/>
                <a:cs typeface="Calibri"/>
              </a:rPr>
              <a:t>define minimum expectation of institutional engagement without ‘policing’ or penalties </a:t>
            </a:r>
          </a:p>
          <a:p>
            <a:pPr>
              <a:lnSpc>
                <a:spcPct val="100000"/>
              </a:lnSpc>
              <a:buClr>
                <a:schemeClr val="dk1"/>
              </a:buClr>
              <a:buFont typeface="Calibri"/>
              <a:buChar char="●"/>
            </a:pPr>
            <a:endParaRPr lang="en-US" dirty="0">
              <a:solidFill>
                <a:schemeClr val="dk1"/>
              </a:solidFill>
              <a:latin typeface="Calibri"/>
              <a:ea typeface="Calibri"/>
              <a:cs typeface="Calibri"/>
            </a:endParaRPr>
          </a:p>
          <a:p>
            <a:pPr>
              <a:lnSpc>
                <a:spcPct val="100000"/>
              </a:lnSpc>
              <a:buClr>
                <a:schemeClr val="dk1"/>
              </a:buClr>
              <a:buFont typeface="Calibri"/>
              <a:buChar char="●"/>
            </a:pPr>
            <a:r>
              <a:rPr lang="en-US" dirty="0">
                <a:solidFill>
                  <a:schemeClr val="dk1"/>
                </a:solidFill>
                <a:latin typeface="Calibri"/>
                <a:ea typeface="Calibri"/>
                <a:cs typeface="Calibri"/>
              </a:rPr>
              <a:t>describe procedures for how LCC3 will support institutions struggling to maintain engagement</a:t>
            </a:r>
            <a:endParaRPr lang="en-US">
              <a:solidFill>
                <a:schemeClr val="dk1"/>
              </a:solidFill>
            </a:endParaRPr>
          </a:p>
          <a:p>
            <a:pPr>
              <a:lnSpc>
                <a:spcPct val="100000"/>
              </a:lnSpc>
              <a:buClr>
                <a:schemeClr val="dk1"/>
              </a:buClr>
              <a:buFont typeface="Calibri"/>
              <a:buChar char="●"/>
            </a:pPr>
            <a:endParaRPr lang="en-US" dirty="0">
              <a:solidFill>
                <a:schemeClr val="dk1"/>
              </a:solidFill>
              <a:latin typeface="Calibri"/>
              <a:ea typeface="Calibri"/>
              <a:cs typeface="Calibri"/>
            </a:endParaRPr>
          </a:p>
          <a:p>
            <a:pPr>
              <a:lnSpc>
                <a:spcPct val="100000"/>
              </a:lnSpc>
              <a:buClr>
                <a:schemeClr val="dk1"/>
              </a:buClr>
              <a:buFont typeface="Calibri"/>
              <a:buChar char="●"/>
            </a:pPr>
            <a:r>
              <a:rPr lang="en-US" dirty="0">
                <a:solidFill>
                  <a:schemeClr val="dk1"/>
                </a:solidFill>
                <a:latin typeface="Calibri"/>
                <a:ea typeface="Calibri"/>
                <a:cs typeface="Calibri"/>
              </a:rPr>
              <a:t>contain mechanisms through which to change the By-Laws</a:t>
            </a:r>
          </a:p>
          <a:p>
            <a:pPr marL="0" indent="0">
              <a:lnSpc>
                <a:spcPct val="100000"/>
              </a:lnSpc>
              <a:buClr>
                <a:schemeClr val="dk1"/>
              </a:buClr>
              <a:buSzPts val="1100"/>
              <a:buNone/>
            </a:pPr>
            <a:endParaRPr lang="en-US">
              <a:solidFill>
                <a:schemeClr val="dk1"/>
              </a:solidFill>
              <a:latin typeface="Calibri"/>
              <a:ea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5"/>
          <p:cNvSpPr txBox="1">
            <a:spLocks noGrp="1"/>
          </p:cNvSpPr>
          <p:nvPr>
            <p:ph type="title"/>
          </p:nvPr>
        </p:nvSpPr>
        <p:spPr>
          <a:xfrm>
            <a:off x="1050630" y="472989"/>
            <a:ext cx="7052527" cy="845341"/>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dirty="0">
                <a:solidFill>
                  <a:schemeClr val="accent1"/>
                </a:solidFill>
                <a:latin typeface="Calibri"/>
                <a:ea typeface="Calibri"/>
                <a:cs typeface="Calibri"/>
                <a:sym typeface="Calibri"/>
              </a:rPr>
              <a:t>Our LCC3 ‘Framing Question’</a:t>
            </a:r>
            <a:endParaRPr lang="en-US" b="1" dirty="0">
              <a:solidFill>
                <a:schemeClr val="accent1"/>
              </a:solidFill>
              <a:latin typeface="Calibri"/>
              <a:ea typeface="Calibri"/>
              <a:cs typeface="Calibri"/>
            </a:endParaRPr>
          </a:p>
        </p:txBody>
      </p:sp>
      <p:sp>
        <p:nvSpPr>
          <p:cNvPr id="297" name="Google Shape;297;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400" b="1" i="1">
              <a:latin typeface="Calibri"/>
              <a:ea typeface="Calibri"/>
              <a:cs typeface="Calibri"/>
              <a:sym typeface="Calibri"/>
            </a:endParaRPr>
          </a:p>
          <a:p>
            <a:pPr marL="0" lvl="0" indent="0" algn="ctr" rtl="0">
              <a:spcBef>
                <a:spcPts val="1200"/>
              </a:spcBef>
              <a:spcAft>
                <a:spcPts val="1200"/>
              </a:spcAft>
              <a:buNone/>
            </a:pPr>
            <a:r>
              <a:rPr lang="en" sz="2400">
                <a:solidFill>
                  <a:schemeClr val="dk1"/>
                </a:solidFill>
                <a:latin typeface="Calibri"/>
                <a:ea typeface="Calibri"/>
                <a:cs typeface="Calibri"/>
                <a:sym typeface="Calibri"/>
              </a:rPr>
              <a:t>What would it take for institutions to make a </a:t>
            </a:r>
            <a:r>
              <a:rPr lang="en" sz="2400" b="1">
                <a:solidFill>
                  <a:schemeClr val="dk1"/>
                </a:solidFill>
                <a:latin typeface="Calibri"/>
                <a:ea typeface="Calibri"/>
                <a:cs typeface="Calibri"/>
                <a:sym typeface="Calibri"/>
              </a:rPr>
              <a:t>comprehensive shift</a:t>
            </a:r>
            <a:r>
              <a:rPr lang="en" sz="2400">
                <a:solidFill>
                  <a:schemeClr val="dk1"/>
                </a:solidFill>
                <a:latin typeface="Calibri"/>
                <a:ea typeface="Calibri"/>
                <a:cs typeface="Calibri"/>
                <a:sym typeface="Calibri"/>
              </a:rPr>
              <a:t> from </a:t>
            </a:r>
            <a:r>
              <a:rPr lang="en" sz="2400" b="1">
                <a:solidFill>
                  <a:schemeClr val="dk1"/>
                </a:solidFill>
                <a:latin typeface="Calibri"/>
                <a:ea typeface="Calibri"/>
                <a:cs typeface="Calibri"/>
                <a:sym typeface="Calibri"/>
              </a:rPr>
              <a:t>deficit- to achievement-oriented frameworks</a:t>
            </a:r>
            <a:r>
              <a:rPr lang="en" sz="2400">
                <a:solidFill>
                  <a:schemeClr val="dk1"/>
                </a:solidFill>
                <a:latin typeface="Calibri"/>
                <a:ea typeface="Calibri"/>
                <a:cs typeface="Calibri"/>
                <a:sym typeface="Calibri"/>
              </a:rPr>
              <a:t> in their </a:t>
            </a:r>
            <a:r>
              <a:rPr lang="en" sz="2400" b="1">
                <a:solidFill>
                  <a:schemeClr val="dk1"/>
                </a:solidFill>
                <a:latin typeface="Calibri"/>
                <a:ea typeface="Calibri"/>
                <a:cs typeface="Calibri"/>
                <a:sym typeface="Calibri"/>
              </a:rPr>
              <a:t>thinking and practices</a:t>
            </a:r>
            <a:r>
              <a:rPr lang="en"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12BE-96C5-2695-A89A-24CC5A25DF60}"/>
              </a:ext>
            </a:extLst>
          </p:cNvPr>
          <p:cNvSpPr>
            <a:spLocks noGrp="1"/>
          </p:cNvSpPr>
          <p:nvPr>
            <p:ph type="title"/>
          </p:nvPr>
        </p:nvSpPr>
        <p:spPr>
          <a:xfrm>
            <a:off x="311700" y="143100"/>
            <a:ext cx="8520600" cy="572700"/>
          </a:xfrm>
        </p:spPr>
        <p:txBody>
          <a:bodyPr>
            <a:normAutofit fontScale="90000"/>
          </a:bodyPr>
          <a:lstStyle/>
          <a:p>
            <a:pPr algn="ctr"/>
            <a:r>
              <a:rPr lang="en-US" b="1" dirty="0">
                <a:solidFill>
                  <a:schemeClr val="accent1"/>
                </a:solidFill>
                <a:latin typeface="Calibri"/>
                <a:ea typeface="Calibri"/>
                <a:cs typeface="Calibri"/>
              </a:rPr>
              <a:t>LCC3 Leadership &amp; Communication Cycle</a:t>
            </a:r>
            <a:endParaRPr lang="en-US">
              <a:solidFill>
                <a:schemeClr val="accent1"/>
              </a:solidFill>
            </a:endParaRPr>
          </a:p>
        </p:txBody>
      </p:sp>
      <p:graphicFrame>
        <p:nvGraphicFramePr>
          <p:cNvPr id="3" name="Diagram 2">
            <a:extLst>
              <a:ext uri="{FF2B5EF4-FFF2-40B4-BE49-F238E27FC236}">
                <a16:creationId xmlns:a16="http://schemas.microsoft.com/office/drawing/2014/main" id="{939B2574-A091-2D19-F630-FFE1C06D81AB}"/>
              </a:ext>
            </a:extLst>
          </p:cNvPr>
          <p:cNvGraphicFramePr/>
          <p:nvPr>
            <p:extLst>
              <p:ext uri="{D42A27DB-BD31-4B8C-83A1-F6EECF244321}">
                <p14:modId xmlns:p14="http://schemas.microsoft.com/office/powerpoint/2010/main" val="3367262729"/>
              </p:ext>
            </p:extLst>
          </p:nvPr>
        </p:nvGraphicFramePr>
        <p:xfrm>
          <a:off x="4887942" y="1409700"/>
          <a:ext cx="4067175"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2" name="Rectangle: Rounded Corners 221">
            <a:extLst>
              <a:ext uri="{FF2B5EF4-FFF2-40B4-BE49-F238E27FC236}">
                <a16:creationId xmlns:a16="http://schemas.microsoft.com/office/drawing/2014/main" id="{819D8618-A6AC-4B51-F5BE-5801ED8ADEFE}"/>
              </a:ext>
            </a:extLst>
          </p:cNvPr>
          <p:cNvSpPr/>
          <p:nvPr/>
        </p:nvSpPr>
        <p:spPr>
          <a:xfrm>
            <a:off x="6326386" y="3099197"/>
            <a:ext cx="1190625" cy="304800"/>
          </a:xfrm>
          <a:prstGeom prst="roundRect">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cs typeface="Arial"/>
              </a:rPr>
              <a:t>Treasurer</a:t>
            </a:r>
            <a:endParaRPr lang="en-US" dirty="0"/>
          </a:p>
        </p:txBody>
      </p:sp>
      <p:sp>
        <p:nvSpPr>
          <p:cNvPr id="223" name="TextBox 222">
            <a:extLst>
              <a:ext uri="{FF2B5EF4-FFF2-40B4-BE49-F238E27FC236}">
                <a16:creationId xmlns:a16="http://schemas.microsoft.com/office/drawing/2014/main" id="{DE92B6A1-40AE-8C7E-F1D4-61EFB036389F}"/>
              </a:ext>
            </a:extLst>
          </p:cNvPr>
          <p:cNvSpPr txBox="1"/>
          <p:nvPr/>
        </p:nvSpPr>
        <p:spPr>
          <a:xfrm>
            <a:off x="314325" y="712938"/>
            <a:ext cx="4257675"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b="1" dirty="0">
                <a:latin typeface="Calibri"/>
                <a:ea typeface="Calibri"/>
                <a:cs typeface="Calibri"/>
              </a:rPr>
              <a:t>Representation from all 14 institutions</a:t>
            </a:r>
          </a:p>
          <a:p>
            <a:pPr marL="285750" indent="-285750">
              <a:buFont typeface="Wingdings"/>
              <a:buChar char="v"/>
            </a:pPr>
            <a:r>
              <a:rPr lang="en-US" sz="1600" b="1" dirty="0">
                <a:latin typeface="Calibri"/>
                <a:ea typeface="Calibri"/>
                <a:cs typeface="Calibri"/>
              </a:rPr>
              <a:t>Elected Chair and Vice Chair</a:t>
            </a:r>
          </a:p>
          <a:p>
            <a:pPr marL="742950" lvl="1" indent="-285750">
              <a:buFont typeface="Wingdings"/>
              <a:buChar char="Ø"/>
            </a:pPr>
            <a:r>
              <a:rPr lang="en-US" sz="1600" dirty="0">
                <a:latin typeface="Calibri"/>
                <a:ea typeface="Calibri"/>
                <a:cs typeface="Calibri"/>
              </a:rPr>
              <a:t>Norm setting</a:t>
            </a:r>
          </a:p>
          <a:p>
            <a:pPr marL="742950" lvl="1" indent="-285750">
              <a:buFont typeface="Wingdings"/>
              <a:buChar char="Ø"/>
            </a:pPr>
            <a:r>
              <a:rPr lang="en-US" sz="1600" dirty="0">
                <a:latin typeface="Calibri"/>
                <a:ea typeface="Calibri"/>
                <a:cs typeface="Calibri"/>
              </a:rPr>
              <a:t>Centering our 'Framing Question'</a:t>
            </a:r>
          </a:p>
          <a:p>
            <a:pPr marL="742950" lvl="1" indent="-285750">
              <a:buFont typeface="Wingdings"/>
              <a:buChar char="Ø"/>
            </a:pPr>
            <a:r>
              <a:rPr lang="en-US" sz="1600" dirty="0">
                <a:latin typeface="Calibri"/>
                <a:ea typeface="Calibri"/>
                <a:cs typeface="Calibri"/>
              </a:rPr>
              <a:t>Moderating intra-LCC3 communication</a:t>
            </a:r>
          </a:p>
          <a:p>
            <a:pPr marL="285750" indent="-285750">
              <a:buFont typeface="Wingdings"/>
              <a:buChar char="v"/>
            </a:pPr>
            <a:r>
              <a:rPr lang="en-US" sz="1600" b="1" dirty="0">
                <a:latin typeface="Calibri"/>
                <a:ea typeface="Calibri"/>
                <a:cs typeface="Calibri"/>
              </a:rPr>
              <a:t>Treasurer</a:t>
            </a:r>
          </a:p>
          <a:p>
            <a:pPr marL="742950" lvl="1" indent="-285750">
              <a:buFont typeface="Wingdings"/>
              <a:buChar char="Ø"/>
            </a:pPr>
            <a:r>
              <a:rPr lang="en-US" sz="1600" dirty="0">
                <a:latin typeface="Calibri"/>
                <a:ea typeface="Calibri"/>
                <a:cs typeface="Calibri"/>
              </a:rPr>
              <a:t>Ensures equitable distribution of funds</a:t>
            </a:r>
          </a:p>
          <a:p>
            <a:pPr marL="285750" indent="-285750">
              <a:buFont typeface="Wingdings"/>
              <a:buChar char="v"/>
            </a:pPr>
            <a:r>
              <a:rPr lang="en-US" sz="1600" b="1" dirty="0">
                <a:latin typeface="Calibri"/>
                <a:ea typeface="Calibri"/>
                <a:cs typeface="Calibri"/>
              </a:rPr>
              <a:t>Advisory Committee</a:t>
            </a:r>
          </a:p>
          <a:p>
            <a:pPr marL="742950" lvl="1" indent="-285750">
              <a:buFont typeface="Wingdings"/>
              <a:buChar char="Ø"/>
            </a:pPr>
            <a:r>
              <a:rPr lang="en-US" sz="1600" dirty="0">
                <a:latin typeface="Calibri"/>
                <a:ea typeface="Calibri"/>
                <a:cs typeface="Calibri"/>
              </a:rPr>
              <a:t>Liaison function between project communities and Chair/VC</a:t>
            </a:r>
          </a:p>
          <a:p>
            <a:pPr marL="285750" indent="-285750">
              <a:buFont typeface="Wingdings"/>
              <a:buChar char="v"/>
            </a:pPr>
            <a:r>
              <a:rPr lang="en-US" sz="1600" b="1" dirty="0">
                <a:latin typeface="Calibri"/>
                <a:ea typeface="Calibri"/>
                <a:cs typeface="Calibri"/>
              </a:rPr>
              <a:t>Assessment and Dissemination Working Groups</a:t>
            </a:r>
          </a:p>
          <a:p>
            <a:pPr marL="742950" lvl="1" indent="-285750">
              <a:buFont typeface="Wingdings"/>
              <a:buChar char="Ø"/>
            </a:pPr>
            <a:r>
              <a:rPr lang="en-US" sz="1600" dirty="0">
                <a:latin typeface="Calibri"/>
                <a:ea typeface="Calibri"/>
                <a:cs typeface="Calibri"/>
              </a:rPr>
              <a:t>Opportunities for collaboration and professional development</a:t>
            </a:r>
          </a:p>
          <a:p>
            <a:pPr marL="285750" indent="-285750">
              <a:buFont typeface="Wingdings"/>
              <a:buChar char="v"/>
            </a:pPr>
            <a:r>
              <a:rPr lang="en-US" sz="1600" b="1" dirty="0">
                <a:latin typeface="Calibri"/>
                <a:ea typeface="Calibri"/>
                <a:cs typeface="Calibri"/>
              </a:rPr>
              <a:t>Project Communities</a:t>
            </a:r>
          </a:p>
          <a:p>
            <a:pPr marL="742950" lvl="1" indent="-285750">
              <a:buFont typeface="Wingdings"/>
              <a:buChar char="Ø"/>
            </a:pPr>
            <a:r>
              <a:rPr lang="en-US" sz="1600" dirty="0">
                <a:latin typeface="Calibri"/>
                <a:ea typeface="Calibri"/>
                <a:cs typeface="Calibri"/>
              </a:rPr>
              <a:t>Members of institutional teams working in our three major areas of interest</a:t>
            </a:r>
          </a:p>
          <a:p>
            <a:pPr marL="742950" lvl="1" indent="-285750">
              <a:buFont typeface="Wingdings"/>
              <a:buChar char="Ø"/>
            </a:pPr>
            <a:endParaRPr lang="en-US" sz="1600" dirty="0">
              <a:latin typeface="Calibri"/>
              <a:ea typeface="Calibri"/>
              <a:cs typeface="Calibri"/>
            </a:endParaRPr>
          </a:p>
          <a:p>
            <a:pPr marL="285750" indent="-285750">
              <a:buFont typeface="Wingdings"/>
              <a:buChar char="v"/>
            </a:pPr>
            <a:endParaRPr lang="en-US" sz="1600" dirty="0">
              <a:latin typeface="Calibri"/>
              <a:ea typeface="Calibri"/>
              <a:cs typeface="Calibri"/>
            </a:endParaRPr>
          </a:p>
        </p:txBody>
      </p:sp>
    </p:spTree>
    <p:extLst>
      <p:ext uri="{BB962C8B-B14F-4D97-AF65-F5344CB8AC3E}">
        <p14:creationId xmlns:p14="http://schemas.microsoft.com/office/powerpoint/2010/main" val="54457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B01B-0683-58E6-F81A-2D23CDA123D5}"/>
              </a:ext>
            </a:extLst>
          </p:cNvPr>
          <p:cNvSpPr>
            <a:spLocks noGrp="1"/>
          </p:cNvSpPr>
          <p:nvPr>
            <p:ph type="title"/>
          </p:nvPr>
        </p:nvSpPr>
        <p:spPr>
          <a:xfrm>
            <a:off x="207528" y="102131"/>
            <a:ext cx="8520600" cy="841800"/>
          </a:xfrm>
        </p:spPr>
        <p:txBody>
          <a:bodyPr>
            <a:normAutofit/>
          </a:bodyPr>
          <a:lstStyle/>
          <a:p>
            <a:r>
              <a:rPr lang="en-US" sz="2800" b="1" dirty="0">
                <a:solidFill>
                  <a:schemeClr val="accent1"/>
                </a:solidFill>
                <a:latin typeface="Calibri"/>
                <a:ea typeface="Calibri"/>
                <a:cs typeface="Calibri"/>
              </a:rPr>
              <a:t>Chair and Vice Chair Structure</a:t>
            </a:r>
          </a:p>
        </p:txBody>
      </p:sp>
      <p:pic>
        <p:nvPicPr>
          <p:cNvPr id="4" name="Picture 3" descr="A table with different colors&#10;&#10;AI-generated content may be incorrect.">
            <a:extLst>
              <a:ext uri="{FF2B5EF4-FFF2-40B4-BE49-F238E27FC236}">
                <a16:creationId xmlns:a16="http://schemas.microsoft.com/office/drawing/2014/main" id="{2439E55B-4631-8456-30A5-D1FC41B52C35}"/>
              </a:ext>
            </a:extLst>
          </p:cNvPr>
          <p:cNvPicPr>
            <a:picLocks noChangeAspect="1"/>
          </p:cNvPicPr>
          <p:nvPr/>
        </p:nvPicPr>
        <p:blipFill>
          <a:blip r:embed="rId3"/>
          <a:srcRect t="33663" b="248"/>
          <a:stretch>
            <a:fillRect/>
          </a:stretch>
        </p:blipFill>
        <p:spPr>
          <a:xfrm>
            <a:off x="775504" y="2048263"/>
            <a:ext cx="7772400" cy="1621163"/>
          </a:xfrm>
          <a:prstGeom prst="rect">
            <a:avLst/>
          </a:prstGeom>
        </p:spPr>
      </p:pic>
      <p:sp>
        <p:nvSpPr>
          <p:cNvPr id="5" name="TextBox 4">
            <a:extLst>
              <a:ext uri="{FF2B5EF4-FFF2-40B4-BE49-F238E27FC236}">
                <a16:creationId xmlns:a16="http://schemas.microsoft.com/office/drawing/2014/main" id="{D3AA0D65-CF62-D21B-E35E-8D9E053EF346}"/>
              </a:ext>
            </a:extLst>
          </p:cNvPr>
          <p:cNvSpPr txBox="1"/>
          <p:nvPr/>
        </p:nvSpPr>
        <p:spPr>
          <a:xfrm>
            <a:off x="966686" y="17084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Year 1</a:t>
            </a:r>
          </a:p>
        </p:txBody>
      </p:sp>
      <p:sp>
        <p:nvSpPr>
          <p:cNvPr id="6" name="TextBox 5">
            <a:extLst>
              <a:ext uri="{FF2B5EF4-FFF2-40B4-BE49-F238E27FC236}">
                <a16:creationId xmlns:a16="http://schemas.microsoft.com/office/drawing/2014/main" id="{6B35788F-FC2D-BBC5-0CE1-BF8C67DE8898}"/>
              </a:ext>
            </a:extLst>
          </p:cNvPr>
          <p:cNvSpPr txBox="1"/>
          <p:nvPr/>
        </p:nvSpPr>
        <p:spPr>
          <a:xfrm>
            <a:off x="2085366" y="170841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Year 2</a:t>
            </a:r>
          </a:p>
        </p:txBody>
      </p:sp>
      <p:sp>
        <p:nvSpPr>
          <p:cNvPr id="7" name="TextBox 6">
            <a:extLst>
              <a:ext uri="{FF2B5EF4-FFF2-40B4-BE49-F238E27FC236}">
                <a16:creationId xmlns:a16="http://schemas.microsoft.com/office/drawing/2014/main" id="{A39EB6B4-50E0-2BF6-5C76-0AE662115624}"/>
              </a:ext>
            </a:extLst>
          </p:cNvPr>
          <p:cNvSpPr txBox="1"/>
          <p:nvPr/>
        </p:nvSpPr>
        <p:spPr>
          <a:xfrm>
            <a:off x="3155408" y="1708418"/>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Year 3</a:t>
            </a:r>
          </a:p>
        </p:txBody>
      </p:sp>
      <p:sp>
        <p:nvSpPr>
          <p:cNvPr id="8" name="TextBox 7">
            <a:extLst>
              <a:ext uri="{FF2B5EF4-FFF2-40B4-BE49-F238E27FC236}">
                <a16:creationId xmlns:a16="http://schemas.microsoft.com/office/drawing/2014/main" id="{F4A92AA1-E739-4DE4-AF71-FDEBDD06765A}"/>
              </a:ext>
            </a:extLst>
          </p:cNvPr>
          <p:cNvSpPr txBox="1"/>
          <p:nvPr/>
        </p:nvSpPr>
        <p:spPr>
          <a:xfrm>
            <a:off x="4201130" y="170841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Year 4</a:t>
            </a:r>
          </a:p>
        </p:txBody>
      </p:sp>
      <p:sp>
        <p:nvSpPr>
          <p:cNvPr id="9" name="TextBox 8">
            <a:extLst>
              <a:ext uri="{FF2B5EF4-FFF2-40B4-BE49-F238E27FC236}">
                <a16:creationId xmlns:a16="http://schemas.microsoft.com/office/drawing/2014/main" id="{02508242-20AD-41B2-3348-7B810FE43A4F}"/>
              </a:ext>
            </a:extLst>
          </p:cNvPr>
          <p:cNvSpPr txBox="1"/>
          <p:nvPr/>
        </p:nvSpPr>
        <p:spPr>
          <a:xfrm>
            <a:off x="5331970" y="1708416"/>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Year 5</a:t>
            </a:r>
          </a:p>
        </p:txBody>
      </p:sp>
      <p:sp>
        <p:nvSpPr>
          <p:cNvPr id="10" name="TextBox 9">
            <a:extLst>
              <a:ext uri="{FF2B5EF4-FFF2-40B4-BE49-F238E27FC236}">
                <a16:creationId xmlns:a16="http://schemas.microsoft.com/office/drawing/2014/main" id="{F7381D81-E49A-BA8C-10B1-2885C37371BA}"/>
              </a:ext>
            </a:extLst>
          </p:cNvPr>
          <p:cNvSpPr txBox="1"/>
          <p:nvPr/>
        </p:nvSpPr>
        <p:spPr>
          <a:xfrm>
            <a:off x="6389852" y="170841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Year 6</a:t>
            </a:r>
          </a:p>
        </p:txBody>
      </p:sp>
      <p:sp>
        <p:nvSpPr>
          <p:cNvPr id="11" name="TextBox 10">
            <a:extLst>
              <a:ext uri="{FF2B5EF4-FFF2-40B4-BE49-F238E27FC236}">
                <a16:creationId xmlns:a16="http://schemas.microsoft.com/office/drawing/2014/main" id="{359DCD61-0066-09CA-DADF-7845AB70A71A}"/>
              </a:ext>
            </a:extLst>
          </p:cNvPr>
          <p:cNvSpPr txBox="1"/>
          <p:nvPr/>
        </p:nvSpPr>
        <p:spPr>
          <a:xfrm>
            <a:off x="7411257" y="170841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Year 6+</a:t>
            </a:r>
          </a:p>
        </p:txBody>
      </p:sp>
      <p:cxnSp>
        <p:nvCxnSpPr>
          <p:cNvPr id="12" name="Straight Arrow Connector 11">
            <a:extLst>
              <a:ext uri="{FF2B5EF4-FFF2-40B4-BE49-F238E27FC236}">
                <a16:creationId xmlns:a16="http://schemas.microsoft.com/office/drawing/2014/main" id="{CF92D0ED-339D-E162-305C-28F424E4E0C0}"/>
              </a:ext>
            </a:extLst>
          </p:cNvPr>
          <p:cNvCxnSpPr/>
          <p:nvPr/>
        </p:nvCxnSpPr>
        <p:spPr>
          <a:xfrm>
            <a:off x="1942704" y="1702246"/>
            <a:ext cx="17720" cy="1860697"/>
          </a:xfrm>
          <a:prstGeom prst="straightConnector1">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9AF2AB-109D-0795-778D-9A7FB5804D89}"/>
              </a:ext>
            </a:extLst>
          </p:cNvPr>
          <p:cNvCxnSpPr>
            <a:cxnSpLocks/>
          </p:cNvCxnSpPr>
          <p:nvPr/>
        </p:nvCxnSpPr>
        <p:spPr>
          <a:xfrm>
            <a:off x="3024905" y="1702244"/>
            <a:ext cx="17720" cy="1860697"/>
          </a:xfrm>
          <a:prstGeom prst="straightConnector1">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CDB1BF9-2D46-1F44-5073-EA97CB1F9F8A}"/>
              </a:ext>
            </a:extLst>
          </p:cNvPr>
          <p:cNvCxnSpPr>
            <a:cxnSpLocks/>
          </p:cNvCxnSpPr>
          <p:nvPr/>
        </p:nvCxnSpPr>
        <p:spPr>
          <a:xfrm>
            <a:off x="4119266" y="1714402"/>
            <a:ext cx="17720" cy="1860697"/>
          </a:xfrm>
          <a:prstGeom prst="straightConnector1">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525C9FE-0A8F-38EC-217A-518C2AD590FE}"/>
              </a:ext>
            </a:extLst>
          </p:cNvPr>
          <p:cNvCxnSpPr>
            <a:cxnSpLocks/>
          </p:cNvCxnSpPr>
          <p:nvPr/>
        </p:nvCxnSpPr>
        <p:spPr>
          <a:xfrm>
            <a:off x="5177149" y="1714400"/>
            <a:ext cx="17720" cy="1860697"/>
          </a:xfrm>
          <a:prstGeom prst="straightConnector1">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BCD2DD3-7CB8-6356-3339-D0B2DBAABC93}"/>
              </a:ext>
            </a:extLst>
          </p:cNvPr>
          <p:cNvCxnSpPr>
            <a:cxnSpLocks/>
          </p:cNvCxnSpPr>
          <p:nvPr/>
        </p:nvCxnSpPr>
        <p:spPr>
          <a:xfrm>
            <a:off x="6259351" y="1702242"/>
            <a:ext cx="17720" cy="1860697"/>
          </a:xfrm>
          <a:prstGeom prst="straightConnector1">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081854-EDE0-4B61-BE39-FAF3BF28265A}"/>
              </a:ext>
            </a:extLst>
          </p:cNvPr>
          <p:cNvCxnSpPr>
            <a:cxnSpLocks/>
          </p:cNvCxnSpPr>
          <p:nvPr/>
        </p:nvCxnSpPr>
        <p:spPr>
          <a:xfrm>
            <a:off x="7341552" y="1702242"/>
            <a:ext cx="17720" cy="1860697"/>
          </a:xfrm>
          <a:prstGeom prst="straightConnector1">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8" name="Arrow: Right 17">
            <a:extLst>
              <a:ext uri="{FF2B5EF4-FFF2-40B4-BE49-F238E27FC236}">
                <a16:creationId xmlns:a16="http://schemas.microsoft.com/office/drawing/2014/main" id="{982AB8EA-65A9-DD2C-74C1-14D2BB3CCF2C}"/>
              </a:ext>
            </a:extLst>
          </p:cNvPr>
          <p:cNvSpPr/>
          <p:nvPr/>
        </p:nvSpPr>
        <p:spPr>
          <a:xfrm>
            <a:off x="1836379" y="2596115"/>
            <a:ext cx="283534" cy="186069"/>
          </a:xfrm>
          <a:prstGeom prst="right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B6E7438C-EE27-62EB-935E-2BD982762FA7}"/>
              </a:ext>
            </a:extLst>
          </p:cNvPr>
          <p:cNvSpPr/>
          <p:nvPr/>
        </p:nvSpPr>
        <p:spPr>
          <a:xfrm>
            <a:off x="2918580" y="3325690"/>
            <a:ext cx="283534" cy="186069"/>
          </a:xfrm>
          <a:prstGeom prst="right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03EBDF55-72F1-1B67-4FA3-5AC764573DA7}"/>
              </a:ext>
            </a:extLst>
          </p:cNvPr>
          <p:cNvSpPr/>
          <p:nvPr/>
        </p:nvSpPr>
        <p:spPr>
          <a:xfrm>
            <a:off x="4019022" y="2596115"/>
            <a:ext cx="283534" cy="186069"/>
          </a:xfrm>
          <a:prstGeom prst="right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11EB0B00-114E-523C-B5AD-BED71D7377B3}"/>
              </a:ext>
            </a:extLst>
          </p:cNvPr>
          <p:cNvSpPr/>
          <p:nvPr/>
        </p:nvSpPr>
        <p:spPr>
          <a:xfrm>
            <a:off x="5076905" y="3325690"/>
            <a:ext cx="283534" cy="186069"/>
          </a:xfrm>
          <a:prstGeom prst="right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0280A1E4-755E-0B09-E44D-179D3738B6D3}"/>
              </a:ext>
            </a:extLst>
          </p:cNvPr>
          <p:cNvSpPr/>
          <p:nvPr/>
        </p:nvSpPr>
        <p:spPr>
          <a:xfrm>
            <a:off x="6159107" y="2596115"/>
            <a:ext cx="283534" cy="186069"/>
          </a:xfrm>
          <a:prstGeom prst="right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A0EEDFB7-268B-0276-BFB7-3AB31D64C169}"/>
              </a:ext>
            </a:extLst>
          </p:cNvPr>
          <p:cNvSpPr/>
          <p:nvPr/>
        </p:nvSpPr>
        <p:spPr>
          <a:xfrm>
            <a:off x="7265629" y="3325690"/>
            <a:ext cx="283534" cy="186069"/>
          </a:xfrm>
          <a:prstGeom prst="right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65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BCFE-ADE3-C98B-9DF5-3D699F499D93}"/>
              </a:ext>
            </a:extLst>
          </p:cNvPr>
          <p:cNvSpPr>
            <a:spLocks noGrp="1"/>
          </p:cNvSpPr>
          <p:nvPr>
            <p:ph type="title"/>
          </p:nvPr>
        </p:nvSpPr>
        <p:spPr>
          <a:xfrm>
            <a:off x="311700" y="40548"/>
            <a:ext cx="8520600" cy="572700"/>
          </a:xfrm>
        </p:spPr>
        <p:txBody>
          <a:bodyPr>
            <a:normAutofit fontScale="90000"/>
          </a:bodyPr>
          <a:lstStyle/>
          <a:p>
            <a:pPr algn="ctr"/>
            <a:r>
              <a:rPr lang="en-US" b="1" dirty="0">
                <a:solidFill>
                  <a:schemeClr val="accent1"/>
                </a:solidFill>
                <a:latin typeface="Calibri"/>
              </a:rPr>
              <a:t>Selfish Why and Welcome – Iterative Backwards Design</a:t>
            </a:r>
            <a:endParaRPr lang="en-US" b="1">
              <a:solidFill>
                <a:schemeClr val="accent1"/>
              </a:solidFill>
            </a:endParaRPr>
          </a:p>
        </p:txBody>
      </p:sp>
      <p:pic>
        <p:nvPicPr>
          <p:cNvPr id="5" name="Picture 4" descr="A diagram of a diagram&#10;&#10;AI-generated content may be incorrect.">
            <a:extLst>
              <a:ext uri="{FF2B5EF4-FFF2-40B4-BE49-F238E27FC236}">
                <a16:creationId xmlns:a16="http://schemas.microsoft.com/office/drawing/2014/main" id="{AF6EF65E-8DA0-266B-A89D-198AF2DFE9AB}"/>
              </a:ext>
            </a:extLst>
          </p:cNvPr>
          <p:cNvPicPr>
            <a:picLocks noChangeAspect="1"/>
          </p:cNvPicPr>
          <p:nvPr/>
        </p:nvPicPr>
        <p:blipFill>
          <a:blip r:embed="rId3"/>
          <a:stretch>
            <a:fillRect/>
          </a:stretch>
        </p:blipFill>
        <p:spPr>
          <a:xfrm>
            <a:off x="683214" y="555130"/>
            <a:ext cx="7604621" cy="4547822"/>
          </a:xfrm>
          <a:prstGeom prst="rect">
            <a:avLst/>
          </a:prstGeom>
        </p:spPr>
      </p:pic>
    </p:spTree>
    <p:extLst>
      <p:ext uri="{BB962C8B-B14F-4D97-AF65-F5344CB8AC3E}">
        <p14:creationId xmlns:p14="http://schemas.microsoft.com/office/powerpoint/2010/main" val="294431285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1550</Words>
  <Application>Microsoft Macintosh PowerPoint</Application>
  <PresentationFormat>On-screen Show (16:9)</PresentationFormat>
  <Paragraphs>162</Paragraphs>
  <Slides>10</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Calibri</vt:lpstr>
      <vt:lpstr>Segoe UI</vt:lpstr>
      <vt:lpstr>Wingdings</vt:lpstr>
      <vt:lpstr>Tahoma</vt:lpstr>
      <vt:lpstr>Arial</vt:lpstr>
      <vt:lpstr>Times New Roman</vt:lpstr>
      <vt:lpstr>Simple Light</vt:lpstr>
      <vt:lpstr>Simple Light</vt:lpstr>
      <vt:lpstr>Office Theme</vt:lpstr>
      <vt:lpstr>Simple Light</vt:lpstr>
      <vt:lpstr>Creating Equitable Leadership for Change</vt:lpstr>
      <vt:lpstr>The Accidental Collective</vt:lpstr>
      <vt:lpstr>LCC3 course correction </vt:lpstr>
      <vt:lpstr>PowerPoint Presentation</vt:lpstr>
      <vt:lpstr>Enacting Equity and Accountability</vt:lpstr>
      <vt:lpstr>Our LCC3 ‘Framing Question’</vt:lpstr>
      <vt:lpstr>LCC3 Leadership &amp; Communication Cycle</vt:lpstr>
      <vt:lpstr>Chair and Vice Chair Structure</vt:lpstr>
      <vt:lpstr>Selfish Why and Welcome – Iterative Backwards Design</vt:lpstr>
      <vt:lpstr>Thank you, LCC3!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Srividhya Swaminathan</cp:lastModifiedBy>
  <cp:revision>755</cp:revision>
  <dcterms:modified xsi:type="dcterms:W3CDTF">2025-06-10T12:19:29Z</dcterms:modified>
</cp:coreProperties>
</file>